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83"/>
  </p:notesMasterIdLst>
  <p:sldIdLst>
    <p:sldId id="256" r:id="rId2"/>
    <p:sldId id="257" r:id="rId3"/>
    <p:sldId id="262" r:id="rId4"/>
    <p:sldId id="260" r:id="rId5"/>
    <p:sldId id="258" r:id="rId6"/>
    <p:sldId id="259" r:id="rId7"/>
    <p:sldId id="261" r:id="rId8"/>
    <p:sldId id="263" r:id="rId9"/>
    <p:sldId id="264" r:id="rId10"/>
    <p:sldId id="324" r:id="rId11"/>
    <p:sldId id="265" r:id="rId12"/>
    <p:sldId id="266" r:id="rId13"/>
    <p:sldId id="267" r:id="rId14"/>
    <p:sldId id="268" r:id="rId15"/>
    <p:sldId id="269" r:id="rId16"/>
    <p:sldId id="270" r:id="rId17"/>
    <p:sldId id="336" r:id="rId18"/>
    <p:sldId id="271" r:id="rId19"/>
    <p:sldId id="272" r:id="rId20"/>
    <p:sldId id="273" r:id="rId21"/>
    <p:sldId id="274" r:id="rId22"/>
    <p:sldId id="275" r:id="rId23"/>
    <p:sldId id="276" r:id="rId24"/>
    <p:sldId id="277" r:id="rId25"/>
    <p:sldId id="278" r:id="rId26"/>
    <p:sldId id="279" r:id="rId27"/>
    <p:sldId id="281" r:id="rId28"/>
    <p:sldId id="280" r:id="rId29"/>
    <p:sldId id="282" r:id="rId30"/>
    <p:sldId id="283" r:id="rId31"/>
    <p:sldId id="284" r:id="rId32"/>
    <p:sldId id="285" r:id="rId33"/>
    <p:sldId id="288" r:id="rId34"/>
    <p:sldId id="287" r:id="rId35"/>
    <p:sldId id="286" r:id="rId36"/>
    <p:sldId id="289" r:id="rId37"/>
    <p:sldId id="290" r:id="rId38"/>
    <p:sldId id="291" r:id="rId39"/>
    <p:sldId id="292" r:id="rId40"/>
    <p:sldId id="294" r:id="rId41"/>
    <p:sldId id="293"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1" r:id="rId68"/>
    <p:sldId id="320" r:id="rId69"/>
    <p:sldId id="322" r:id="rId70"/>
    <p:sldId id="323" r:id="rId71"/>
    <p:sldId id="325" r:id="rId72"/>
    <p:sldId id="326" r:id="rId73"/>
    <p:sldId id="327" r:id="rId74"/>
    <p:sldId id="329" r:id="rId75"/>
    <p:sldId id="328" r:id="rId76"/>
    <p:sldId id="331" r:id="rId77"/>
    <p:sldId id="330" r:id="rId78"/>
    <p:sldId id="332" r:id="rId79"/>
    <p:sldId id="333" r:id="rId80"/>
    <p:sldId id="334" r:id="rId81"/>
    <p:sldId id="335"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20" autoAdjust="0"/>
  </p:normalViewPr>
  <p:slideViewPr>
    <p:cSldViewPr snapToGrid="0">
      <p:cViewPr varScale="1">
        <p:scale>
          <a:sx n="116" d="100"/>
          <a:sy n="116" d="100"/>
        </p:scale>
        <p:origin x="150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DE0EDC-FC9D-4699-9FDB-85E05F0B676D}" type="datetimeFigureOut">
              <a:rPr lang="zh-CN" altLang="en-US" smtClean="0"/>
              <a:t>2019/3/16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15CA3-F78E-41A8-B5BA-760E62BD652A}" type="slidenum">
              <a:rPr lang="zh-CN" altLang="en-US" smtClean="0"/>
              <a:t>‹#›</a:t>
            </a:fld>
            <a:endParaRPr lang="zh-CN" altLang="en-US"/>
          </a:p>
        </p:txBody>
      </p:sp>
    </p:spTree>
    <p:extLst>
      <p:ext uri="{BB962C8B-B14F-4D97-AF65-F5344CB8AC3E}">
        <p14:creationId xmlns:p14="http://schemas.microsoft.com/office/powerpoint/2010/main" val="3201014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515CA3-F78E-41A8-B5BA-760E62BD652A}" type="slidenum">
              <a:rPr lang="zh-CN" altLang="en-US" smtClean="0"/>
              <a:t>1</a:t>
            </a:fld>
            <a:endParaRPr lang="zh-CN" altLang="en-US"/>
          </a:p>
        </p:txBody>
      </p:sp>
    </p:spTree>
    <p:extLst>
      <p:ext uri="{BB962C8B-B14F-4D97-AF65-F5344CB8AC3E}">
        <p14:creationId xmlns:p14="http://schemas.microsoft.com/office/powerpoint/2010/main" val="2183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515CA3-F78E-41A8-B5BA-760E62BD652A}" type="slidenum">
              <a:rPr lang="zh-CN" altLang="en-US" smtClean="0"/>
              <a:t>10</a:t>
            </a:fld>
            <a:endParaRPr lang="zh-CN" altLang="en-US"/>
          </a:p>
        </p:txBody>
      </p:sp>
    </p:spTree>
    <p:extLst>
      <p:ext uri="{BB962C8B-B14F-4D97-AF65-F5344CB8AC3E}">
        <p14:creationId xmlns:p14="http://schemas.microsoft.com/office/powerpoint/2010/main" val="193182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515CA3-F78E-41A8-B5BA-760E62BD652A}" type="slidenum">
              <a:rPr lang="zh-CN" altLang="en-US" smtClean="0"/>
              <a:t>17</a:t>
            </a:fld>
            <a:endParaRPr lang="zh-CN" altLang="en-US"/>
          </a:p>
        </p:txBody>
      </p:sp>
    </p:spTree>
    <p:extLst>
      <p:ext uri="{BB962C8B-B14F-4D97-AF65-F5344CB8AC3E}">
        <p14:creationId xmlns:p14="http://schemas.microsoft.com/office/powerpoint/2010/main" val="135439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第三题得不了满分，就指望第四题了</a:t>
            </a:r>
            <a:endParaRPr lang="zh-CN" altLang="en-US" dirty="0"/>
          </a:p>
        </p:txBody>
      </p:sp>
      <p:sp>
        <p:nvSpPr>
          <p:cNvPr id="4" name="灯片编号占位符 3"/>
          <p:cNvSpPr>
            <a:spLocks noGrp="1"/>
          </p:cNvSpPr>
          <p:nvPr>
            <p:ph type="sldNum" sz="quarter" idx="10"/>
          </p:nvPr>
        </p:nvSpPr>
        <p:spPr/>
        <p:txBody>
          <a:bodyPr/>
          <a:lstStyle/>
          <a:p>
            <a:fld id="{4D515CA3-F78E-41A8-B5BA-760E62BD652A}" type="slidenum">
              <a:rPr lang="zh-CN" altLang="en-US" smtClean="0"/>
              <a:t>68</a:t>
            </a:fld>
            <a:endParaRPr lang="zh-CN" altLang="en-US"/>
          </a:p>
        </p:txBody>
      </p:sp>
    </p:spTree>
    <p:extLst>
      <p:ext uri="{BB962C8B-B14F-4D97-AF65-F5344CB8AC3E}">
        <p14:creationId xmlns:p14="http://schemas.microsoft.com/office/powerpoint/2010/main" val="3550383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201403-4 </a:t>
            </a:r>
            <a:r>
              <a:rPr lang="zh-CN" altLang="en-US" dirty="0" smtClean="0"/>
              <a:t>无线网络：求解的是最短路径。图所有边的权重均为</a:t>
            </a:r>
            <a:r>
              <a:rPr lang="en-US" altLang="zh-CN" dirty="0" smtClean="0"/>
              <a:t>1</a:t>
            </a:r>
            <a:r>
              <a:rPr lang="zh-CN" altLang="en-US" dirty="0" smtClean="0"/>
              <a:t>，可以用广度优先搜索解决。</a:t>
            </a:r>
          </a:p>
          <a:p>
            <a:r>
              <a:rPr lang="en-US" altLang="zh-CN" dirty="0" smtClean="0"/>
              <a:t>201409-4 </a:t>
            </a:r>
            <a:r>
              <a:rPr lang="zh-CN" altLang="en-US" dirty="0" smtClean="0"/>
              <a:t>最优配餐：</a:t>
            </a:r>
            <a:r>
              <a:rPr lang="en-US" altLang="zh-CN" dirty="0" smtClean="0"/>
              <a:t>BFS</a:t>
            </a:r>
            <a:r>
              <a:rPr lang="zh-CN" altLang="en-US" dirty="0" smtClean="0"/>
              <a:t>，不同于普通的广度优先搜索，初始队列的位置不是一个点而是多个点，也就是从多个店的位置同时开始广度优先搜索。</a:t>
            </a:r>
          </a:p>
          <a:p>
            <a:r>
              <a:rPr lang="en-US" altLang="zh-CN" dirty="0" smtClean="0"/>
              <a:t>201412-4 </a:t>
            </a:r>
            <a:r>
              <a:rPr lang="zh-CN" altLang="en-US" dirty="0" smtClean="0"/>
              <a:t>最优灌溉：最小生成树（并查集），通过最小生成树解决，代码中实现了</a:t>
            </a:r>
            <a:r>
              <a:rPr lang="en-US" altLang="zh-CN" dirty="0" smtClean="0"/>
              <a:t>Prim</a:t>
            </a:r>
            <a:r>
              <a:rPr lang="zh-CN" altLang="en-US" dirty="0" smtClean="0"/>
              <a:t>最小生成树算法。图用邻接矩阵表示，图的边可能有多次输入，应当取最小值。</a:t>
            </a:r>
          </a:p>
          <a:p>
            <a:r>
              <a:rPr lang="en-US" altLang="zh-CN" dirty="0" smtClean="0"/>
              <a:t>201503-4 </a:t>
            </a:r>
            <a:r>
              <a:rPr lang="zh-CN" altLang="en-US" dirty="0" smtClean="0"/>
              <a:t>网络延时：树的直径，任意找到一个点，然后</a:t>
            </a:r>
            <a:r>
              <a:rPr lang="en-US" altLang="zh-CN" dirty="0" err="1" smtClean="0"/>
              <a:t>bfs</a:t>
            </a:r>
            <a:r>
              <a:rPr lang="zh-CN" altLang="en-US" dirty="0" smtClean="0"/>
              <a:t>找到离他最远的那个点，然后再从那个点开始</a:t>
            </a:r>
            <a:r>
              <a:rPr lang="en-US" altLang="zh-CN" dirty="0" err="1" smtClean="0"/>
              <a:t>bfs</a:t>
            </a:r>
            <a:r>
              <a:rPr lang="zh-CN" altLang="en-US" dirty="0" smtClean="0"/>
              <a:t>，找到的最大距离就是所求的。</a:t>
            </a:r>
          </a:p>
          <a:p>
            <a:r>
              <a:rPr lang="en-US" altLang="zh-CN" dirty="0" smtClean="0"/>
              <a:t>201509-4 </a:t>
            </a:r>
            <a:r>
              <a:rPr lang="zh-CN" altLang="en-US" dirty="0" smtClean="0"/>
              <a:t>高速公路：</a:t>
            </a:r>
            <a:r>
              <a:rPr lang="en-US" altLang="zh-CN" dirty="0" err="1" smtClean="0"/>
              <a:t>tarjan</a:t>
            </a:r>
            <a:r>
              <a:rPr lang="zh-CN" altLang="en-US" dirty="0" smtClean="0"/>
              <a:t>算法、强连通分量 </a:t>
            </a:r>
          </a:p>
          <a:p>
            <a:r>
              <a:rPr lang="en-US" altLang="zh-CN" dirty="0" smtClean="0"/>
              <a:t>201512-4 </a:t>
            </a:r>
            <a:r>
              <a:rPr lang="zh-CN" altLang="en-US" dirty="0" smtClean="0"/>
              <a:t>送货：欧拉回路</a:t>
            </a:r>
          </a:p>
          <a:p>
            <a:r>
              <a:rPr lang="en-US" altLang="zh-CN" dirty="0" smtClean="0"/>
              <a:t>201604-4 </a:t>
            </a:r>
            <a:r>
              <a:rPr lang="zh-CN" altLang="en-US" dirty="0" smtClean="0"/>
              <a:t>游戏：</a:t>
            </a:r>
            <a:r>
              <a:rPr lang="en-US" altLang="zh-CN" dirty="0" smtClean="0"/>
              <a:t>BFS</a:t>
            </a:r>
            <a:r>
              <a:rPr lang="zh-CN" altLang="en-US" dirty="0" smtClean="0"/>
              <a:t>，优先队列</a:t>
            </a:r>
          </a:p>
          <a:p>
            <a:r>
              <a:rPr lang="en-US" altLang="zh-CN" dirty="0" smtClean="0"/>
              <a:t>201609-4 </a:t>
            </a:r>
            <a:r>
              <a:rPr lang="zh-CN" altLang="en-US" dirty="0" smtClean="0"/>
              <a:t>交通规划：</a:t>
            </a:r>
            <a:r>
              <a:rPr lang="en-US" altLang="zh-CN" dirty="0" err="1" smtClean="0"/>
              <a:t>Dijkstra</a:t>
            </a:r>
            <a:r>
              <a:rPr lang="en-US" altLang="zh-CN" dirty="0" smtClean="0"/>
              <a:t>+</a:t>
            </a:r>
            <a:r>
              <a:rPr lang="zh-CN" altLang="en-US" dirty="0" smtClean="0"/>
              <a:t>贪心</a:t>
            </a:r>
            <a:r>
              <a:rPr lang="en-US" altLang="zh-CN" dirty="0" smtClean="0"/>
              <a:t>/</a:t>
            </a:r>
            <a:r>
              <a:rPr lang="zh-CN" altLang="en-US" dirty="0" smtClean="0"/>
              <a:t>优先队列</a:t>
            </a:r>
          </a:p>
          <a:p>
            <a:r>
              <a:rPr lang="en-US" altLang="zh-CN" dirty="0" smtClean="0"/>
              <a:t>201612-4 </a:t>
            </a:r>
            <a:r>
              <a:rPr lang="zh-CN" altLang="en-US" dirty="0" smtClean="0"/>
              <a:t>压缩编码：区间动态规划</a:t>
            </a:r>
            <a:r>
              <a:rPr lang="en-US" altLang="zh-CN" dirty="0" smtClean="0"/>
              <a:t>##</a:t>
            </a:r>
          </a:p>
          <a:p>
            <a:r>
              <a:rPr lang="en-US" altLang="zh-CN" dirty="0" smtClean="0"/>
              <a:t>201703-4 </a:t>
            </a:r>
            <a:r>
              <a:rPr lang="zh-CN" altLang="en-US" dirty="0" smtClean="0"/>
              <a:t>地铁修建：最小生成树</a:t>
            </a:r>
            <a:r>
              <a:rPr lang="en-US" altLang="zh-CN" dirty="0" smtClean="0"/>
              <a:t>+</a:t>
            </a:r>
            <a:r>
              <a:rPr lang="zh-CN" altLang="en-US" dirty="0" smtClean="0"/>
              <a:t>并查集，最短路径</a:t>
            </a:r>
          </a:p>
          <a:p>
            <a:r>
              <a:rPr lang="en-US" altLang="zh-CN" dirty="0" smtClean="0"/>
              <a:t>201709-4 </a:t>
            </a:r>
            <a:r>
              <a:rPr lang="zh-CN" altLang="en-US" dirty="0" smtClean="0"/>
              <a:t>通信网络：深度优先搜索</a:t>
            </a:r>
          </a:p>
          <a:p>
            <a:r>
              <a:rPr lang="en-US" altLang="zh-CN" dirty="0" smtClean="0"/>
              <a:t>201712-4 </a:t>
            </a:r>
            <a:r>
              <a:rPr lang="zh-CN" altLang="en-US" dirty="0" smtClean="0"/>
              <a:t>行车路线 </a:t>
            </a:r>
            <a:r>
              <a:rPr lang="en-US" altLang="zh-CN" dirty="0" err="1" smtClean="0"/>
              <a:t>spfa</a:t>
            </a:r>
            <a:r>
              <a:rPr lang="en-US" altLang="zh-CN" dirty="0" smtClean="0"/>
              <a:t>+</a:t>
            </a:r>
            <a:r>
              <a:rPr lang="zh-CN" altLang="en-US" dirty="0" smtClean="0"/>
              <a:t>剪枝</a:t>
            </a:r>
          </a:p>
          <a:p>
            <a:r>
              <a:rPr lang="en-US" altLang="zh-CN" dirty="0" smtClean="0"/>
              <a:t>201803-4 </a:t>
            </a:r>
            <a:r>
              <a:rPr lang="zh-CN" altLang="en-US" dirty="0" smtClean="0"/>
              <a:t>棋局评估：博弈论</a:t>
            </a:r>
            <a:r>
              <a:rPr lang="en-US" altLang="zh-CN" dirty="0" smtClean="0"/>
              <a:t>/</a:t>
            </a:r>
            <a:r>
              <a:rPr lang="zh-CN" altLang="en-US" dirty="0" smtClean="0"/>
              <a:t>对抗搜索</a:t>
            </a:r>
          </a:p>
          <a:p>
            <a:r>
              <a:rPr lang="en-US" altLang="zh-CN" dirty="0" smtClean="0"/>
              <a:t>201809-4 </a:t>
            </a:r>
            <a:r>
              <a:rPr lang="zh-CN" altLang="en-US" dirty="0" smtClean="0"/>
              <a:t>再卖菜：差分约束系统</a:t>
            </a:r>
          </a:p>
          <a:p>
            <a:r>
              <a:rPr lang="en-US" altLang="zh-CN" dirty="0" smtClean="0"/>
              <a:t>201812-4 </a:t>
            </a:r>
            <a:r>
              <a:rPr lang="zh-CN" altLang="en-US" dirty="0" smtClean="0"/>
              <a:t>数据中心：最小生成树并找出最长边</a:t>
            </a:r>
            <a:endParaRPr lang="zh-CN" altLang="en-US" dirty="0"/>
          </a:p>
        </p:txBody>
      </p:sp>
      <p:sp>
        <p:nvSpPr>
          <p:cNvPr id="4" name="灯片编号占位符 3"/>
          <p:cNvSpPr>
            <a:spLocks noGrp="1"/>
          </p:cNvSpPr>
          <p:nvPr>
            <p:ph type="sldNum" sz="quarter" idx="10"/>
          </p:nvPr>
        </p:nvSpPr>
        <p:spPr/>
        <p:txBody>
          <a:bodyPr/>
          <a:lstStyle/>
          <a:p>
            <a:fld id="{4D515CA3-F78E-41A8-B5BA-760E62BD652A}" type="slidenum">
              <a:rPr lang="zh-CN" altLang="en-US" smtClean="0"/>
              <a:t>71</a:t>
            </a:fld>
            <a:endParaRPr lang="zh-CN" altLang="en-US"/>
          </a:p>
        </p:txBody>
      </p:sp>
    </p:spTree>
    <p:extLst>
      <p:ext uri="{BB962C8B-B14F-4D97-AF65-F5344CB8AC3E}">
        <p14:creationId xmlns:p14="http://schemas.microsoft.com/office/powerpoint/2010/main" val="1120486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坦纳树问题是组合优化问题，与最小生成树相似，是最短网络的一种。最小生成树是在给定的点集和边中寻求最短网络使所有点连通。而最小斯坦纳树允许在给定点外增加额外的点，使生成的最短网络开销最小。</a:t>
            </a:r>
            <a:endParaRPr lang="en-US" altLang="zh-CN" dirty="0" smtClean="0"/>
          </a:p>
          <a:p>
            <a:r>
              <a:rPr lang="en-US" altLang="zh-CN" dirty="0" smtClean="0"/>
              <a:t>201403-5 </a:t>
            </a:r>
            <a:r>
              <a:rPr lang="zh-CN" altLang="en-US" dirty="0" smtClean="0"/>
              <a:t>任务调度：？</a:t>
            </a:r>
          </a:p>
          <a:p>
            <a:r>
              <a:rPr lang="en-US" altLang="zh-CN" dirty="0" smtClean="0"/>
              <a:t>201409-5 </a:t>
            </a:r>
            <a:r>
              <a:rPr lang="zh-CN" altLang="en-US" dirty="0" smtClean="0"/>
              <a:t>拼图：递归函数</a:t>
            </a:r>
          </a:p>
          <a:p>
            <a:r>
              <a:rPr lang="en-US" altLang="zh-CN" dirty="0" smtClean="0"/>
              <a:t>201412-5 </a:t>
            </a:r>
            <a:r>
              <a:rPr lang="zh-CN" altLang="en-US" dirty="0" smtClean="0"/>
              <a:t>货物调度：网络流 </a:t>
            </a:r>
          </a:p>
          <a:p>
            <a:r>
              <a:rPr lang="en-US" altLang="zh-CN" dirty="0" smtClean="0"/>
              <a:t>201503-5 </a:t>
            </a:r>
            <a:r>
              <a:rPr lang="zh-CN" altLang="en-US" dirty="0" smtClean="0"/>
              <a:t>最小花费：图论</a:t>
            </a:r>
            <a:r>
              <a:rPr lang="en-US" altLang="zh-CN" dirty="0" smtClean="0"/>
              <a:t>/DFS</a:t>
            </a:r>
          </a:p>
          <a:p>
            <a:r>
              <a:rPr lang="en-US" altLang="zh-CN" dirty="0" smtClean="0"/>
              <a:t>201509-5 </a:t>
            </a:r>
            <a:r>
              <a:rPr lang="zh-CN" altLang="en-US" dirty="0" smtClean="0"/>
              <a:t>最佳文章：</a:t>
            </a:r>
            <a:r>
              <a:rPr lang="en-US" altLang="zh-CN" dirty="0" smtClean="0"/>
              <a:t>AC</a:t>
            </a:r>
            <a:r>
              <a:rPr lang="zh-CN" altLang="en-US" dirty="0" smtClean="0"/>
              <a:t>自动机 </a:t>
            </a:r>
          </a:p>
          <a:p>
            <a:r>
              <a:rPr lang="en-US" altLang="zh-CN" dirty="0" smtClean="0"/>
              <a:t>201512-5 </a:t>
            </a:r>
            <a:r>
              <a:rPr lang="zh-CN" altLang="en-US" dirty="0" smtClean="0"/>
              <a:t>矩阵：数学</a:t>
            </a:r>
            <a:r>
              <a:rPr lang="en-US" altLang="zh-CN" dirty="0" smtClean="0"/>
              <a:t>/</a:t>
            </a:r>
            <a:r>
              <a:rPr lang="zh-CN" altLang="en-US" dirty="0" smtClean="0"/>
              <a:t>矩阵快速幂 </a:t>
            </a:r>
          </a:p>
          <a:p>
            <a:r>
              <a:rPr lang="en-US" altLang="zh-CN" dirty="0" smtClean="0"/>
              <a:t>201604-5 </a:t>
            </a:r>
            <a:r>
              <a:rPr lang="zh-CN" altLang="en-US" dirty="0" smtClean="0"/>
              <a:t>网络连接：斯坦纳树</a:t>
            </a:r>
          </a:p>
          <a:p>
            <a:r>
              <a:rPr lang="en-US" altLang="zh-CN" dirty="0" smtClean="0"/>
              <a:t>201609-5 </a:t>
            </a:r>
            <a:r>
              <a:rPr lang="zh-CN" altLang="en-US" dirty="0" smtClean="0"/>
              <a:t>祭坛：线段树</a:t>
            </a:r>
          </a:p>
          <a:p>
            <a:r>
              <a:rPr lang="en-US" altLang="zh-CN" dirty="0" smtClean="0"/>
              <a:t>201612-5 </a:t>
            </a:r>
            <a:r>
              <a:rPr lang="zh-CN" altLang="en-US" dirty="0" smtClean="0"/>
              <a:t>卡牌游戏：概率博弈，马尔可夫过程</a:t>
            </a:r>
          </a:p>
          <a:p>
            <a:r>
              <a:rPr lang="en-US" altLang="zh-CN" dirty="0" smtClean="0"/>
              <a:t>201703-5 </a:t>
            </a:r>
            <a:r>
              <a:rPr lang="zh-CN" altLang="en-US" dirty="0" smtClean="0"/>
              <a:t>引水入城：最大流的问题</a:t>
            </a:r>
            <a:r>
              <a:rPr lang="en-US" altLang="zh-CN" dirty="0" smtClean="0"/>
              <a:t>/ford-</a:t>
            </a:r>
            <a:r>
              <a:rPr lang="en-US" altLang="zh-CN" dirty="0" err="1" smtClean="0"/>
              <a:t>fulkerson</a:t>
            </a:r>
            <a:r>
              <a:rPr lang="zh-CN" altLang="en-US" dirty="0" smtClean="0"/>
              <a:t>算法，搜索</a:t>
            </a:r>
            <a:r>
              <a:rPr lang="en-US" altLang="zh-CN" dirty="0" smtClean="0"/>
              <a:t>+DP</a:t>
            </a:r>
          </a:p>
          <a:p>
            <a:r>
              <a:rPr lang="en-US" altLang="zh-CN" dirty="0" smtClean="0"/>
              <a:t>201709-5 </a:t>
            </a:r>
            <a:r>
              <a:rPr lang="zh-CN" altLang="en-US" dirty="0" smtClean="0"/>
              <a:t>除法：树状数组</a:t>
            </a:r>
          </a:p>
          <a:p>
            <a:r>
              <a:rPr lang="en-US" altLang="zh-CN" dirty="0" smtClean="0"/>
              <a:t>201712-5 </a:t>
            </a:r>
            <a:r>
              <a:rPr lang="zh-CN" altLang="en-US" dirty="0" smtClean="0"/>
              <a:t>？</a:t>
            </a:r>
          </a:p>
          <a:p>
            <a:r>
              <a:rPr lang="en-US" altLang="zh-CN" dirty="0" smtClean="0"/>
              <a:t>201803-5 </a:t>
            </a:r>
            <a:r>
              <a:rPr lang="zh-CN" altLang="en-US" dirty="0" smtClean="0"/>
              <a:t>二次求和：树状数组、差分约束</a:t>
            </a:r>
          </a:p>
          <a:p>
            <a:r>
              <a:rPr lang="en-US" altLang="zh-CN" dirty="0" smtClean="0"/>
              <a:t>201809-5 </a:t>
            </a:r>
            <a:r>
              <a:rPr lang="zh-CN" altLang="en-US" dirty="0" smtClean="0"/>
              <a:t>线性递推式：？</a:t>
            </a:r>
          </a:p>
          <a:p>
            <a:r>
              <a:rPr lang="en-US" altLang="zh-CN" dirty="0" smtClean="0"/>
              <a:t>201512-5 </a:t>
            </a:r>
            <a:r>
              <a:rPr lang="zh-CN" altLang="en-US" dirty="0" smtClean="0"/>
              <a:t>矩阵：？</a:t>
            </a:r>
            <a:endParaRPr lang="zh-CN" altLang="en-US" dirty="0"/>
          </a:p>
        </p:txBody>
      </p:sp>
      <p:sp>
        <p:nvSpPr>
          <p:cNvPr id="4" name="灯片编号占位符 3"/>
          <p:cNvSpPr>
            <a:spLocks noGrp="1"/>
          </p:cNvSpPr>
          <p:nvPr>
            <p:ph type="sldNum" sz="quarter" idx="10"/>
          </p:nvPr>
        </p:nvSpPr>
        <p:spPr/>
        <p:txBody>
          <a:bodyPr/>
          <a:lstStyle/>
          <a:p>
            <a:fld id="{4D515CA3-F78E-41A8-B5BA-760E62BD652A}" type="slidenum">
              <a:rPr lang="zh-CN" altLang="en-US" smtClean="0"/>
              <a:t>72</a:t>
            </a:fld>
            <a:endParaRPr lang="zh-CN" altLang="en-US"/>
          </a:p>
        </p:txBody>
      </p:sp>
    </p:spTree>
    <p:extLst>
      <p:ext uri="{BB962C8B-B14F-4D97-AF65-F5344CB8AC3E}">
        <p14:creationId xmlns:p14="http://schemas.microsoft.com/office/powerpoint/2010/main" val="2078458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1CCC2AF6-9F26-477B-92A1-E7E3E0B8C30C}" type="datetimeFigureOut">
              <a:rPr lang="zh-CN" altLang="en-US" smtClean="0"/>
              <a:t>2019/3/16</a:t>
            </a:fld>
            <a:endParaRPr lang="zh-CN" alt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zh-CN" alt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1321232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带描述的全景图片">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2605751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zh-CN" altLang="en-US" smtClean="0"/>
              <a:t>单击此处编辑母版标题样式</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2139459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zh-CN" altLang="en-US" smtClean="0"/>
              <a:t>单击此处编辑母版标题样式</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1638545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3375462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1221562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1125673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7621301" y="6387910"/>
            <a:ext cx="990599" cy="228659"/>
          </a:xfrm>
        </p:spPr>
        <p:txBody>
          <a:bodyPr/>
          <a:lstStyle/>
          <a:p>
            <a:fld id="{1CCC2AF6-9F26-477B-92A1-E7E3E0B8C30C}" type="datetimeFigureOut">
              <a:rPr lang="zh-CN" altLang="en-US" smtClean="0"/>
              <a:t>2019/3/16</a:t>
            </a:fld>
            <a:endParaRPr lang="zh-CN" altLang="en-US"/>
          </a:p>
        </p:txBody>
      </p:sp>
      <p:sp>
        <p:nvSpPr>
          <p:cNvPr id="5" name="Footer Placeholder 4"/>
          <p:cNvSpPr>
            <a:spLocks noGrp="1"/>
          </p:cNvSpPr>
          <p:nvPr>
            <p:ph type="ftr" sz="quarter" idx="11"/>
          </p:nvPr>
        </p:nvSpPr>
        <p:spPr>
          <a:xfrm>
            <a:off x="516133" y="6387910"/>
            <a:ext cx="3859795" cy="228660"/>
          </a:xfrm>
        </p:spPr>
        <p:txBody>
          <a:bodyPr/>
          <a:lstStyle/>
          <a:p>
            <a:endParaRPr lang="zh-CN" alt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932690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5" name="Footer Placeholder 4"/>
          <p:cNvSpPr>
            <a:spLocks noGrp="1"/>
          </p:cNvSpPr>
          <p:nvPr>
            <p:ph type="ftr" sz="quarter" idx="11"/>
          </p:nvPr>
        </p:nvSpPr>
        <p:spPr>
          <a:xfrm>
            <a:off x="538546" y="6365498"/>
            <a:ext cx="3859795" cy="228660"/>
          </a:xfrm>
        </p:spPr>
        <p:txBody>
          <a:bodyPr/>
          <a:lstStyle/>
          <a:p>
            <a:endParaRPr lang="zh-CN" alt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5667328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514351" y="2063396"/>
            <a:ext cx="7796030" cy="331118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4227580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1680055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760224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zh-CN" altLang="en-US" smtClean="0"/>
              <a:t>单击此处编辑母版标题样式</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2115250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524537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174244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3736071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2875429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CCC2AF6-9F26-477B-92A1-E7E3E0B8C30C}" type="datetimeFigureOut">
              <a:rPr lang="zh-CN" altLang="en-US" smtClean="0"/>
              <a:t>2019/3/16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1995799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1CCC2AF6-9F26-477B-92A1-E7E3E0B8C30C}" type="datetimeFigureOut">
              <a:rPr lang="zh-CN" altLang="en-US" smtClean="0"/>
              <a:t>2019/3/16</a:t>
            </a:fld>
            <a:endParaRPr lang="zh-CN" alt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zh-CN" altLang="en-US"/>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E140206C-FCDE-4C45-A3ED-451FAB2FCB10}" type="slidenum">
              <a:rPr lang="zh-CN" altLang="en-US" smtClean="0"/>
              <a:t>‹#›</a:t>
            </a:fld>
            <a:endParaRPr lang="zh-CN" altLang="en-US"/>
          </a:p>
        </p:txBody>
      </p:sp>
    </p:spTree>
    <p:extLst>
      <p:ext uri="{BB962C8B-B14F-4D97-AF65-F5344CB8AC3E}">
        <p14:creationId xmlns:p14="http://schemas.microsoft.com/office/powerpoint/2010/main" val="181511299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弧形箭头 7"/>
          <p:cNvSpPr/>
          <p:nvPr/>
        </p:nvSpPr>
        <p:spPr>
          <a:xfrm rot="21146111">
            <a:off x="1111842" y="2206692"/>
            <a:ext cx="6356336" cy="2010299"/>
          </a:xfrm>
          <a:prstGeom prst="curved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0" name="图片 9"/>
          <p:cNvPicPr>
            <a:picLocks noChangeAspect="1"/>
          </p:cNvPicPr>
          <p:nvPr/>
        </p:nvPicPr>
        <p:blipFill>
          <a:blip r:embed="rId3"/>
          <a:stretch>
            <a:fillRect/>
          </a:stretch>
        </p:blipFill>
        <p:spPr>
          <a:xfrm>
            <a:off x="512333" y="526173"/>
            <a:ext cx="3707613" cy="5840760"/>
          </a:xfrm>
          <a:prstGeom prst="rect">
            <a:avLst/>
          </a:prstGeom>
        </p:spPr>
      </p:pic>
      <p:sp>
        <p:nvSpPr>
          <p:cNvPr id="2" name="标题 1"/>
          <p:cNvSpPr>
            <a:spLocks noGrp="1"/>
          </p:cNvSpPr>
          <p:nvPr>
            <p:ph type="ctrTitle"/>
          </p:nvPr>
        </p:nvSpPr>
        <p:spPr>
          <a:xfrm>
            <a:off x="782875" y="1560841"/>
            <a:ext cx="5826719" cy="1646302"/>
          </a:xfrm>
        </p:spPr>
        <p:txBody>
          <a:bodyPr/>
          <a:lstStyle/>
          <a:p>
            <a:pPr algn="ctr"/>
            <a:r>
              <a:rPr lang="en-US" altLang="zh-CN" dirty="0" smtClean="0"/>
              <a:t>CSP 300+</a:t>
            </a:r>
            <a:endParaRPr lang="zh-CN" altLang="en-US" dirty="0"/>
          </a:p>
        </p:txBody>
      </p:sp>
      <p:sp>
        <p:nvSpPr>
          <p:cNvPr id="3" name="副标题 2"/>
          <p:cNvSpPr>
            <a:spLocks noGrp="1"/>
          </p:cNvSpPr>
          <p:nvPr>
            <p:ph type="subTitle" idx="1"/>
          </p:nvPr>
        </p:nvSpPr>
        <p:spPr>
          <a:xfrm>
            <a:off x="1127971" y="4862842"/>
            <a:ext cx="5917679" cy="861420"/>
          </a:xfrm>
        </p:spPr>
        <p:txBody>
          <a:bodyPr/>
          <a:lstStyle/>
          <a:p>
            <a:r>
              <a:rPr lang="en-US" altLang="zh-CN" dirty="0" smtClean="0"/>
              <a:t>CCF CSP </a:t>
            </a:r>
            <a:r>
              <a:rPr lang="zh-CN" altLang="en-US" dirty="0" smtClean="0"/>
              <a:t>备战</a:t>
            </a:r>
            <a:endParaRPr lang="zh-CN" altLang="en-US" dirty="0"/>
          </a:p>
        </p:txBody>
      </p:sp>
      <p:sp>
        <p:nvSpPr>
          <p:cNvPr id="11" name="副标题 2"/>
          <p:cNvSpPr txBox="1">
            <a:spLocks/>
          </p:cNvSpPr>
          <p:nvPr/>
        </p:nvSpPr>
        <p:spPr>
          <a:xfrm>
            <a:off x="5530637" y="4648110"/>
            <a:ext cx="3297223"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altLang="zh-CN" dirty="0" smtClean="0">
                <a:solidFill>
                  <a:schemeClr val="bg1"/>
                </a:solidFill>
              </a:rPr>
              <a:t>2019</a:t>
            </a:r>
            <a:r>
              <a:rPr lang="zh-CN" altLang="en-US" dirty="0" smtClean="0">
                <a:solidFill>
                  <a:schemeClr val="bg1"/>
                </a:solidFill>
              </a:rPr>
              <a:t>年</a:t>
            </a:r>
            <a:r>
              <a:rPr lang="en-US" altLang="zh-CN" dirty="0" smtClean="0">
                <a:solidFill>
                  <a:schemeClr val="bg1"/>
                </a:solidFill>
              </a:rPr>
              <a:t>3</a:t>
            </a:r>
            <a:r>
              <a:rPr lang="zh-CN" altLang="en-US" dirty="0" smtClean="0">
                <a:solidFill>
                  <a:schemeClr val="bg1"/>
                </a:solidFill>
              </a:rPr>
              <a:t>月</a:t>
            </a:r>
            <a:r>
              <a:rPr lang="en-US" altLang="zh-CN" dirty="0" smtClean="0">
                <a:solidFill>
                  <a:schemeClr val="bg1"/>
                </a:solidFill>
              </a:rPr>
              <a:t>9</a:t>
            </a:r>
            <a:r>
              <a:rPr lang="zh-CN" altLang="en-US" dirty="0" smtClean="0">
                <a:solidFill>
                  <a:schemeClr val="bg1"/>
                </a:solidFill>
              </a:rPr>
              <a:t>日</a:t>
            </a:r>
            <a:endParaRPr lang="en-US" altLang="zh-CN" dirty="0" smtClean="0">
              <a:solidFill>
                <a:schemeClr val="bg1"/>
              </a:solidFill>
            </a:endParaRPr>
          </a:p>
          <a:p>
            <a:r>
              <a:rPr lang="en-US" altLang="zh-CN" dirty="0" smtClean="0">
                <a:solidFill>
                  <a:schemeClr val="bg1"/>
                </a:solidFill>
              </a:rPr>
              <a:t>CCF </a:t>
            </a:r>
            <a:r>
              <a:rPr lang="zh-CN" altLang="en-US" dirty="0" smtClean="0">
                <a:solidFill>
                  <a:schemeClr val="bg1"/>
                </a:solidFill>
              </a:rPr>
              <a:t>华中科技大学学生分会</a:t>
            </a:r>
            <a:endParaRPr lang="zh-CN" altLang="en-US" dirty="0">
              <a:solidFill>
                <a:schemeClr val="bg1"/>
              </a:solidFill>
            </a:endParaRPr>
          </a:p>
        </p:txBody>
      </p:sp>
    </p:spTree>
    <p:extLst>
      <p:ext uri="{BB962C8B-B14F-4D97-AF65-F5344CB8AC3E}">
        <p14:creationId xmlns:p14="http://schemas.microsoft.com/office/powerpoint/2010/main" val="20126475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CSP</a:t>
            </a:r>
            <a:r>
              <a:rPr lang="zh-CN" altLang="en-US" dirty="0">
                <a:latin typeface="微软雅黑" panose="020B0503020204020204" pitchFamily="34" charset="-122"/>
                <a:ea typeface="微软雅黑" panose="020B0503020204020204" pitchFamily="34" charset="-122"/>
              </a:rPr>
              <a:t>成绩</a:t>
            </a:r>
            <a:r>
              <a:rPr lang="zh-CN" altLang="zh-CN" dirty="0">
                <a:latin typeface="微软雅黑" panose="020B0503020204020204" pitchFamily="34" charset="-122"/>
                <a:ea typeface="微软雅黑" panose="020B0503020204020204" pitchFamily="34" charset="-122"/>
              </a:rPr>
              <a:t>对应</a:t>
            </a:r>
            <a:r>
              <a:rPr lang="zh-CN" altLang="en-US" dirty="0">
                <a:latin typeface="微软雅黑" panose="020B0503020204020204" pitchFamily="34" charset="-122"/>
                <a:ea typeface="微软雅黑" panose="020B0503020204020204" pitchFamily="34" charset="-122"/>
              </a:rPr>
              <a:t>的</a:t>
            </a:r>
            <a:r>
              <a:rPr lang="zh-CN" altLang="zh-CN" dirty="0" smtClean="0">
                <a:latin typeface="微软雅黑" panose="020B0503020204020204" pitchFamily="34" charset="-122"/>
                <a:ea typeface="微软雅黑" panose="020B0503020204020204" pitchFamily="34" charset="-122"/>
              </a:rPr>
              <a:t>能力</a:t>
            </a:r>
            <a:endParaRPr lang="zh-CN" altLang="en-US" dirty="0"/>
          </a:p>
        </p:txBody>
      </p:sp>
      <p:graphicFrame>
        <p:nvGraphicFramePr>
          <p:cNvPr id="5" name="内容占位符 3"/>
          <p:cNvGraphicFramePr>
            <a:graphicFrameLocks/>
          </p:cNvGraphicFramePr>
          <p:nvPr>
            <p:extLst>
              <p:ext uri="{D42A27DB-BD31-4B8C-83A1-F6EECF244321}">
                <p14:modId xmlns:p14="http://schemas.microsoft.com/office/powerpoint/2010/main" val="1987559064"/>
              </p:ext>
            </p:extLst>
          </p:nvPr>
        </p:nvGraphicFramePr>
        <p:xfrm>
          <a:off x="770383" y="2392235"/>
          <a:ext cx="7477505" cy="3922449"/>
        </p:xfrm>
        <a:graphic>
          <a:graphicData uri="http://schemas.openxmlformats.org/drawingml/2006/table">
            <a:tbl>
              <a:tblPr/>
              <a:tblGrid>
                <a:gridCol w="3216711">
                  <a:extLst>
                    <a:ext uri="{9D8B030D-6E8A-4147-A177-3AD203B41FA5}">
                      <a16:colId xmlns:a16="http://schemas.microsoft.com/office/drawing/2014/main" val="2805671143"/>
                    </a:ext>
                  </a:extLst>
                </a:gridCol>
                <a:gridCol w="4260794">
                  <a:extLst>
                    <a:ext uri="{9D8B030D-6E8A-4147-A177-3AD203B41FA5}">
                      <a16:colId xmlns:a16="http://schemas.microsoft.com/office/drawing/2014/main" val="667745790"/>
                    </a:ext>
                  </a:extLst>
                </a:gridCol>
              </a:tblGrid>
              <a:tr h="680149">
                <a:tc>
                  <a:txBody>
                    <a:bodyPr/>
                    <a:lstStyle/>
                    <a:p>
                      <a:pPr algn="l"/>
                      <a:r>
                        <a:rPr lang="en-US" sz="2400" b="1" dirty="0">
                          <a:solidFill>
                            <a:srgbClr val="333333"/>
                          </a:solidFill>
                          <a:effectLst/>
                          <a:latin typeface="+mn-ea"/>
                          <a:ea typeface="+mn-ea"/>
                        </a:rPr>
                        <a:t>CSP</a:t>
                      </a:r>
                      <a:r>
                        <a:rPr lang="zh-CN" altLang="en-US" sz="2400" b="1" dirty="0">
                          <a:solidFill>
                            <a:srgbClr val="333333"/>
                          </a:solidFill>
                          <a:effectLst/>
                          <a:latin typeface="+mn-ea"/>
                          <a:ea typeface="+mn-ea"/>
                        </a:rPr>
                        <a:t>成绩</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tc>
                  <a:txBody>
                    <a:bodyPr/>
                    <a:lstStyle/>
                    <a:p>
                      <a:pPr algn="l"/>
                      <a:r>
                        <a:rPr lang="zh-CN" altLang="en-US" sz="2400" b="1">
                          <a:solidFill>
                            <a:srgbClr val="333333"/>
                          </a:solidFill>
                          <a:effectLst/>
                          <a:latin typeface="+mn-ea"/>
                          <a:ea typeface="+mn-ea"/>
                        </a:rPr>
                        <a:t>对应能力</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extLst>
                  <a:ext uri="{0D108BD9-81ED-4DB2-BD59-A6C34878D82A}">
                    <a16:rowId xmlns:a16="http://schemas.microsoft.com/office/drawing/2014/main" val="357272541"/>
                  </a:ext>
                </a:extLst>
              </a:tr>
              <a:tr h="749808">
                <a:tc>
                  <a:txBody>
                    <a:bodyPr/>
                    <a:lstStyle/>
                    <a:p>
                      <a:pPr algn="l"/>
                      <a:r>
                        <a:rPr lang="en-US" altLang="zh-CN" sz="2400">
                          <a:solidFill>
                            <a:srgbClr val="333333"/>
                          </a:solidFill>
                          <a:effectLst/>
                          <a:latin typeface="+mn-ea"/>
                          <a:ea typeface="+mn-ea"/>
                        </a:rPr>
                        <a:t>400-500</a:t>
                      </a:r>
                      <a:r>
                        <a:rPr lang="zh-CN" altLang="en-US" sz="2400">
                          <a:solidFill>
                            <a:srgbClr val="333333"/>
                          </a:solidFill>
                          <a:effectLst/>
                          <a:latin typeface="+mn-ea"/>
                          <a:ea typeface="+mn-ea"/>
                        </a:rPr>
                        <a:t>分</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2400" dirty="0">
                          <a:solidFill>
                            <a:srgbClr val="333333"/>
                          </a:solidFill>
                          <a:effectLst/>
                          <a:latin typeface="+mn-ea"/>
                          <a:ea typeface="+mn-ea"/>
                        </a:rPr>
                        <a:t>发散性算法编程</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943358335"/>
                  </a:ext>
                </a:extLst>
              </a:tr>
              <a:tr h="795528">
                <a:tc>
                  <a:txBody>
                    <a:bodyPr/>
                    <a:lstStyle/>
                    <a:p>
                      <a:pPr algn="l"/>
                      <a:r>
                        <a:rPr lang="en-US" altLang="zh-CN" sz="2400" b="1" dirty="0">
                          <a:solidFill>
                            <a:srgbClr val="FF0000"/>
                          </a:solidFill>
                          <a:effectLst/>
                          <a:latin typeface="+mn-ea"/>
                          <a:ea typeface="+mn-ea"/>
                        </a:rPr>
                        <a:t>300-400</a:t>
                      </a:r>
                      <a:r>
                        <a:rPr lang="zh-CN" altLang="en-US" sz="2400" b="1" dirty="0">
                          <a:solidFill>
                            <a:srgbClr val="FF0000"/>
                          </a:solidFill>
                          <a:effectLst/>
                          <a:latin typeface="+mn-ea"/>
                          <a:ea typeface="+mn-ea"/>
                        </a:rPr>
                        <a:t>（不含）分</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2400" b="1" dirty="0">
                          <a:solidFill>
                            <a:srgbClr val="FF0000"/>
                          </a:solidFill>
                          <a:effectLst/>
                          <a:latin typeface="+mn-ea"/>
                          <a:ea typeface="+mn-ea"/>
                        </a:rPr>
                        <a:t>复杂问题分析解决能力</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172721144"/>
                  </a:ext>
                </a:extLst>
              </a:tr>
              <a:tr h="777240">
                <a:tc>
                  <a:txBody>
                    <a:bodyPr/>
                    <a:lstStyle/>
                    <a:p>
                      <a:pPr algn="l"/>
                      <a:r>
                        <a:rPr lang="en-US" altLang="zh-CN" sz="2400" dirty="0">
                          <a:solidFill>
                            <a:srgbClr val="333333"/>
                          </a:solidFill>
                          <a:effectLst/>
                          <a:latin typeface="+mn-ea"/>
                          <a:ea typeface="+mn-ea"/>
                        </a:rPr>
                        <a:t>200-300</a:t>
                      </a:r>
                      <a:r>
                        <a:rPr lang="zh-CN" altLang="en-US" sz="2400" dirty="0">
                          <a:solidFill>
                            <a:srgbClr val="333333"/>
                          </a:solidFill>
                          <a:effectLst/>
                          <a:latin typeface="+mn-ea"/>
                          <a:ea typeface="+mn-ea"/>
                        </a:rPr>
                        <a:t>（不含）分</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2400" dirty="0">
                          <a:solidFill>
                            <a:srgbClr val="333333"/>
                          </a:solidFill>
                          <a:effectLst/>
                          <a:latin typeface="+mn-ea"/>
                          <a:ea typeface="+mn-ea"/>
                        </a:rPr>
                        <a:t>结构组织能力，模型构建能力</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293216780"/>
                  </a:ext>
                </a:extLst>
              </a:tr>
              <a:tr h="919724">
                <a:tc>
                  <a:txBody>
                    <a:bodyPr/>
                    <a:lstStyle/>
                    <a:p>
                      <a:pPr algn="l"/>
                      <a:r>
                        <a:rPr lang="en-US" altLang="zh-CN" sz="2400" dirty="0">
                          <a:solidFill>
                            <a:srgbClr val="333333"/>
                          </a:solidFill>
                          <a:effectLst/>
                          <a:latin typeface="+mn-ea"/>
                          <a:ea typeface="+mn-ea"/>
                        </a:rPr>
                        <a:t>100-200</a:t>
                      </a:r>
                      <a:r>
                        <a:rPr lang="zh-CN" altLang="en-US" sz="2400" dirty="0">
                          <a:solidFill>
                            <a:srgbClr val="333333"/>
                          </a:solidFill>
                          <a:effectLst/>
                          <a:latin typeface="+mn-ea"/>
                          <a:ea typeface="+mn-ea"/>
                        </a:rPr>
                        <a:t>（不含）分</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2400" dirty="0">
                          <a:solidFill>
                            <a:srgbClr val="333333"/>
                          </a:solidFill>
                          <a:effectLst/>
                          <a:latin typeface="+mn-ea"/>
                          <a:ea typeface="+mn-ea"/>
                        </a:rPr>
                        <a:t>基础语言能力，简单算法能力</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556441076"/>
                  </a:ext>
                </a:extLst>
              </a:tr>
            </a:tbl>
          </a:graphicData>
        </a:graphic>
      </p:graphicFrame>
    </p:spTree>
    <p:extLst>
      <p:ext uri="{BB962C8B-B14F-4D97-AF65-F5344CB8AC3E}">
        <p14:creationId xmlns:p14="http://schemas.microsoft.com/office/powerpoint/2010/main" val="2097349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编程语言</a:t>
            </a:r>
            <a:r>
              <a:rPr lang="zh-CN" altLang="en-US" dirty="0" smtClean="0"/>
              <a:t>及环境</a:t>
            </a:r>
            <a:endParaRPr lang="zh-CN" altLang="en-US" dirty="0"/>
          </a:p>
        </p:txBody>
      </p:sp>
      <p:sp>
        <p:nvSpPr>
          <p:cNvPr id="3" name="内容占位符 2"/>
          <p:cNvSpPr>
            <a:spLocks noGrp="1"/>
          </p:cNvSpPr>
          <p:nvPr>
            <p:ph sz="quarter" idx="13"/>
          </p:nvPr>
        </p:nvSpPr>
        <p:spPr>
          <a:xfrm>
            <a:off x="514351" y="2063396"/>
            <a:ext cx="7796030" cy="4584292"/>
          </a:xfrm>
        </p:spPr>
        <p:txBody>
          <a:bodyPr>
            <a:noAutofit/>
          </a:bodyPr>
          <a:lstStyle/>
          <a:p>
            <a:pPr>
              <a:lnSpc>
                <a:spcPct val="150000"/>
              </a:lnSpc>
              <a:spcBef>
                <a:spcPts val="0"/>
              </a:spcBef>
            </a:pPr>
            <a:r>
              <a:rPr lang="zh-CN" altLang="en-US" sz="2400" dirty="0" smtClean="0">
                <a:latin typeface="+mj-ea"/>
                <a:ea typeface="+mj-ea"/>
              </a:rPr>
              <a:t>语言和编译器：</a:t>
            </a:r>
            <a:endParaRPr lang="en-US" altLang="zh-CN" sz="2400" dirty="0" smtClean="0">
              <a:latin typeface="+mj-ea"/>
              <a:ea typeface="+mj-ea"/>
            </a:endParaRPr>
          </a:p>
          <a:p>
            <a:pPr marL="700088" lvl="1" indent="-357188">
              <a:lnSpc>
                <a:spcPct val="150000"/>
              </a:lnSpc>
              <a:spcBef>
                <a:spcPts val="0"/>
              </a:spcBef>
            </a:pPr>
            <a:r>
              <a:rPr lang="en-US" altLang="zh-CN" sz="2200" dirty="0" smtClean="0">
                <a:latin typeface="+mj-ea"/>
                <a:ea typeface="+mj-ea"/>
              </a:rPr>
              <a:t>C/C</a:t>
            </a:r>
            <a:r>
              <a:rPr lang="en-US" altLang="zh-CN" sz="2200" dirty="0">
                <a:latin typeface="+mj-ea"/>
                <a:ea typeface="+mj-ea"/>
              </a:rPr>
              <a:t>++</a:t>
            </a:r>
            <a:r>
              <a:rPr lang="zh-CN" altLang="en-US" sz="2200" dirty="0">
                <a:latin typeface="+mj-ea"/>
                <a:ea typeface="+mj-ea"/>
              </a:rPr>
              <a:t>：</a:t>
            </a:r>
            <a:r>
              <a:rPr lang="en-US" altLang="zh-CN" sz="2200" dirty="0">
                <a:latin typeface="+mj-ea"/>
                <a:ea typeface="+mj-ea"/>
              </a:rPr>
              <a:t>Dev-CPP 5.4.0 (Min GW 4.7.2)</a:t>
            </a:r>
          </a:p>
          <a:p>
            <a:pPr marL="700088" lvl="1" indent="-357188">
              <a:lnSpc>
                <a:spcPct val="150000"/>
              </a:lnSpc>
              <a:spcBef>
                <a:spcPts val="0"/>
              </a:spcBef>
            </a:pPr>
            <a:r>
              <a:rPr lang="en-US" altLang="zh-CN" sz="2200" dirty="0">
                <a:latin typeface="+mj-ea"/>
                <a:ea typeface="+mj-ea"/>
              </a:rPr>
              <a:t>Java</a:t>
            </a:r>
            <a:r>
              <a:rPr lang="zh-CN" altLang="en-US" sz="2200" dirty="0">
                <a:latin typeface="+mj-ea"/>
                <a:ea typeface="+mj-ea"/>
              </a:rPr>
              <a:t>：</a:t>
            </a:r>
            <a:r>
              <a:rPr lang="en-US" altLang="zh-CN" sz="2200" dirty="0">
                <a:latin typeface="+mj-ea"/>
                <a:ea typeface="+mj-ea"/>
              </a:rPr>
              <a:t>Eclipse (Java SDK 1.7.0_15)</a:t>
            </a:r>
          </a:p>
          <a:p>
            <a:pPr marL="700088" lvl="1" indent="-357188">
              <a:lnSpc>
                <a:spcPct val="150000"/>
              </a:lnSpc>
              <a:spcBef>
                <a:spcPts val="0"/>
              </a:spcBef>
            </a:pPr>
            <a:r>
              <a:rPr lang="en-US" altLang="zh-CN" sz="2200" dirty="0">
                <a:latin typeface="+mj-ea"/>
                <a:ea typeface="+mj-ea"/>
              </a:rPr>
              <a:t>Python</a:t>
            </a:r>
            <a:r>
              <a:rPr lang="zh-CN" altLang="en-US" sz="2200" dirty="0">
                <a:latin typeface="+mj-ea"/>
                <a:ea typeface="+mj-ea"/>
              </a:rPr>
              <a:t>：</a:t>
            </a:r>
            <a:r>
              <a:rPr lang="en-US" altLang="zh-CN" sz="2200" dirty="0">
                <a:latin typeface="+mj-ea"/>
                <a:ea typeface="+mj-ea"/>
              </a:rPr>
              <a:t>3.6.5</a:t>
            </a:r>
          </a:p>
          <a:p>
            <a:pPr>
              <a:lnSpc>
                <a:spcPct val="150000"/>
              </a:lnSpc>
              <a:spcBef>
                <a:spcPts val="0"/>
              </a:spcBef>
            </a:pPr>
            <a:r>
              <a:rPr lang="zh-CN" altLang="en-US" sz="2400" dirty="0">
                <a:latin typeface="+mj-ea"/>
                <a:ea typeface="+mj-ea"/>
              </a:rPr>
              <a:t>浏览器：</a:t>
            </a:r>
            <a:r>
              <a:rPr lang="en-US" altLang="zh-CN" sz="2400" dirty="0">
                <a:latin typeface="+mj-ea"/>
                <a:ea typeface="+mj-ea"/>
              </a:rPr>
              <a:t>Chrome</a:t>
            </a:r>
          </a:p>
          <a:p>
            <a:pPr>
              <a:lnSpc>
                <a:spcPct val="150000"/>
              </a:lnSpc>
              <a:spcBef>
                <a:spcPts val="0"/>
              </a:spcBef>
            </a:pPr>
            <a:r>
              <a:rPr lang="zh-CN" altLang="en-US" sz="2400" dirty="0" smtClean="0">
                <a:latin typeface="+mj-ea"/>
                <a:ea typeface="+mj-ea"/>
              </a:rPr>
              <a:t>其它：</a:t>
            </a:r>
            <a:endParaRPr lang="en-US" altLang="zh-CN" sz="2400" dirty="0" smtClean="0">
              <a:latin typeface="+mj-ea"/>
              <a:ea typeface="+mj-ea"/>
            </a:endParaRPr>
          </a:p>
          <a:p>
            <a:pPr lvl="1">
              <a:lnSpc>
                <a:spcPct val="150000"/>
              </a:lnSpc>
              <a:spcBef>
                <a:spcPts val="0"/>
              </a:spcBef>
            </a:pPr>
            <a:r>
              <a:rPr lang="en-US" altLang="zh-CN" sz="2200" dirty="0" smtClean="0">
                <a:latin typeface="+mj-ea"/>
                <a:ea typeface="+mj-ea"/>
              </a:rPr>
              <a:t>STL</a:t>
            </a:r>
            <a:r>
              <a:rPr lang="zh-CN" altLang="en-US" sz="2200" dirty="0">
                <a:latin typeface="+mj-ea"/>
                <a:ea typeface="+mj-ea"/>
              </a:rPr>
              <a:t>容器：</a:t>
            </a:r>
            <a:r>
              <a:rPr lang="en-US" altLang="zh-CN" sz="2200" dirty="0">
                <a:latin typeface="+mj-ea"/>
                <a:ea typeface="+mj-ea"/>
              </a:rPr>
              <a:t>vector</a:t>
            </a:r>
            <a:r>
              <a:rPr lang="zh-CN" altLang="en-US" sz="2200" dirty="0">
                <a:latin typeface="+mj-ea"/>
                <a:ea typeface="+mj-ea"/>
              </a:rPr>
              <a:t>、</a:t>
            </a:r>
            <a:r>
              <a:rPr lang="en-US" altLang="zh-CN" sz="2200" dirty="0">
                <a:latin typeface="+mj-ea"/>
                <a:ea typeface="+mj-ea"/>
              </a:rPr>
              <a:t>queue</a:t>
            </a:r>
            <a:r>
              <a:rPr lang="zh-CN" altLang="en-US" sz="2200" dirty="0">
                <a:latin typeface="+mj-ea"/>
                <a:ea typeface="+mj-ea"/>
              </a:rPr>
              <a:t>、</a:t>
            </a:r>
            <a:r>
              <a:rPr lang="en-US" altLang="zh-CN" sz="2200" dirty="0">
                <a:latin typeface="+mj-ea"/>
                <a:ea typeface="+mj-ea"/>
              </a:rPr>
              <a:t>list</a:t>
            </a:r>
            <a:r>
              <a:rPr lang="zh-CN" altLang="en-US" sz="2200" dirty="0">
                <a:latin typeface="+mj-ea"/>
                <a:ea typeface="+mj-ea"/>
              </a:rPr>
              <a:t>、</a:t>
            </a:r>
            <a:r>
              <a:rPr lang="en-US" altLang="zh-CN" sz="2200" dirty="0">
                <a:latin typeface="+mj-ea"/>
                <a:ea typeface="+mj-ea"/>
              </a:rPr>
              <a:t>set</a:t>
            </a:r>
            <a:r>
              <a:rPr lang="zh-CN" altLang="en-US" sz="2200" dirty="0">
                <a:latin typeface="+mj-ea"/>
                <a:ea typeface="+mj-ea"/>
              </a:rPr>
              <a:t>、</a:t>
            </a:r>
            <a:r>
              <a:rPr lang="en-US" altLang="zh-CN" sz="2200" dirty="0">
                <a:latin typeface="+mj-ea"/>
                <a:ea typeface="+mj-ea"/>
              </a:rPr>
              <a:t>map</a:t>
            </a:r>
            <a:r>
              <a:rPr lang="zh-CN" altLang="en-US" sz="2200" dirty="0">
                <a:latin typeface="+mj-ea"/>
                <a:ea typeface="+mj-ea"/>
              </a:rPr>
              <a:t>等。</a:t>
            </a:r>
            <a:endParaRPr lang="en-US" altLang="zh-CN" sz="2200" dirty="0">
              <a:latin typeface="+mj-ea"/>
              <a:ea typeface="+mj-ea"/>
            </a:endParaRPr>
          </a:p>
          <a:p>
            <a:pPr lvl="1">
              <a:lnSpc>
                <a:spcPct val="150000"/>
              </a:lnSpc>
              <a:spcBef>
                <a:spcPts val="0"/>
              </a:spcBef>
            </a:pPr>
            <a:r>
              <a:rPr lang="zh-CN" altLang="en-US" sz="2200" dirty="0">
                <a:latin typeface="+mj-ea"/>
                <a:ea typeface="+mj-ea"/>
              </a:rPr>
              <a:t>算法库函数：</a:t>
            </a:r>
            <a:r>
              <a:rPr lang="en-US" altLang="zh-CN" sz="2200" dirty="0" err="1">
                <a:latin typeface="+mj-ea"/>
                <a:ea typeface="+mj-ea"/>
              </a:rPr>
              <a:t>qsort</a:t>
            </a:r>
            <a:r>
              <a:rPr lang="zh-CN" altLang="en-US" sz="2200" dirty="0">
                <a:latin typeface="+mj-ea"/>
                <a:ea typeface="+mj-ea"/>
              </a:rPr>
              <a:t>等。</a:t>
            </a:r>
            <a:endParaRPr lang="en-US" altLang="zh-CN" sz="2200" dirty="0">
              <a:latin typeface="+mj-ea"/>
              <a:ea typeface="+mj-ea"/>
            </a:endParaRPr>
          </a:p>
          <a:p>
            <a:pPr lvl="1">
              <a:lnSpc>
                <a:spcPct val="150000"/>
              </a:lnSpc>
              <a:spcBef>
                <a:spcPts val="0"/>
              </a:spcBef>
            </a:pPr>
            <a:r>
              <a:rPr lang="zh-CN" altLang="en-US" sz="2200" dirty="0">
                <a:latin typeface="+mj-ea"/>
                <a:ea typeface="+mj-ea"/>
              </a:rPr>
              <a:t>熟练使用可以提高编程的效率</a:t>
            </a:r>
          </a:p>
          <a:p>
            <a:pPr>
              <a:spcBef>
                <a:spcPts val="0"/>
              </a:spcBef>
            </a:pPr>
            <a:endParaRPr lang="zh-CN" altLang="en-US" sz="2400" dirty="0">
              <a:latin typeface="+mj-ea"/>
              <a:ea typeface="+mj-ea"/>
            </a:endParaRPr>
          </a:p>
        </p:txBody>
      </p:sp>
    </p:spTree>
    <p:extLst>
      <p:ext uri="{BB962C8B-B14F-4D97-AF65-F5344CB8AC3E}">
        <p14:creationId xmlns:p14="http://schemas.microsoft.com/office/powerpoint/2010/main" val="16957276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208" y="740664"/>
            <a:ext cx="6345260" cy="453645"/>
          </a:xfrm>
        </p:spPr>
        <p:txBody>
          <a:bodyPr/>
          <a:lstStyle/>
          <a:p>
            <a:r>
              <a:rPr lang="zh-CN" altLang="en-US" sz="2800" dirty="0" smtClean="0"/>
              <a:t>对知识的要求</a:t>
            </a:r>
            <a:endParaRPr lang="zh-CN" altLang="en-US" sz="2800" dirty="0"/>
          </a:p>
        </p:txBody>
      </p:sp>
      <p:sp>
        <p:nvSpPr>
          <p:cNvPr id="3" name="内容占位符 2"/>
          <p:cNvSpPr>
            <a:spLocks noGrp="1"/>
          </p:cNvSpPr>
          <p:nvPr>
            <p:ph sz="quarter" idx="13"/>
          </p:nvPr>
        </p:nvSpPr>
        <p:spPr>
          <a:xfrm>
            <a:off x="237745" y="1307592"/>
            <a:ext cx="8741664" cy="5449824"/>
          </a:xfrm>
          <a:solidFill>
            <a:schemeClr val="bg1"/>
          </a:solidFill>
        </p:spPr>
        <p:txBody>
          <a:bodyPr>
            <a:noAutofit/>
          </a:bodyPr>
          <a:lstStyle/>
          <a:p>
            <a:pPr marL="0" indent="0">
              <a:lnSpc>
                <a:spcPct val="150000"/>
              </a:lnSpc>
              <a:spcBef>
                <a:spcPts val="0"/>
              </a:spcBef>
              <a:buNone/>
            </a:pPr>
            <a:r>
              <a:rPr lang="zh-CN" altLang="en-US" sz="2400" dirty="0" smtClean="0">
                <a:latin typeface="宋体" panose="02010600030101010101" pitchFamily="2" charset="-122"/>
              </a:rPr>
              <a:t>    考试</a:t>
            </a:r>
            <a:r>
              <a:rPr lang="zh-CN" altLang="en-US" sz="2400" dirty="0">
                <a:latin typeface="宋体" panose="02010600030101010101" pitchFamily="2" charset="-122"/>
              </a:rPr>
              <a:t>内容覆盖大学计算机专业所学习的程序设计、数据结构以及算法，以及相关的数学基础知识，并关注编程技巧的使用、性能的优化，以及异常</a:t>
            </a:r>
            <a:r>
              <a:rPr lang="zh-CN" altLang="en-US" sz="2400" dirty="0" smtClean="0">
                <a:latin typeface="宋体" panose="02010600030101010101" pitchFamily="2" charset="-122"/>
              </a:rPr>
              <a:t>情况处理</a:t>
            </a:r>
            <a:r>
              <a:rPr lang="zh-CN" altLang="en-US" sz="2400" dirty="0">
                <a:latin typeface="宋体" panose="02010600030101010101" pitchFamily="2" charset="-122"/>
              </a:rPr>
              <a:t>等</a:t>
            </a:r>
            <a:r>
              <a:rPr lang="zh-CN" altLang="en-US" sz="2400" dirty="0" smtClean="0">
                <a:latin typeface="宋体" panose="02010600030101010101" pitchFamily="2" charset="-122"/>
              </a:rPr>
              <a:t>。</a:t>
            </a:r>
            <a:endParaRPr lang="en-US" altLang="zh-CN" sz="2400" dirty="0" smtClean="0">
              <a:latin typeface="宋体" panose="02010600030101010101" pitchFamily="2" charset="-122"/>
            </a:endParaRPr>
          </a:p>
          <a:p>
            <a:pPr marL="0" indent="0">
              <a:lnSpc>
                <a:spcPct val="150000"/>
              </a:lnSpc>
              <a:spcBef>
                <a:spcPts val="0"/>
              </a:spcBef>
              <a:buNone/>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程序设计基础</a:t>
            </a:r>
          </a:p>
          <a:p>
            <a:pPr marL="0" indent="0">
              <a:lnSpc>
                <a:spcPct val="150000"/>
              </a:lnSpc>
              <a:spcBef>
                <a:spcPts val="0"/>
              </a:spcBef>
              <a:buNone/>
            </a:pPr>
            <a:r>
              <a:rPr lang="zh-CN" altLang="en-US" sz="2400" dirty="0">
                <a:latin typeface="宋体" panose="02010600030101010101" pitchFamily="2" charset="-122"/>
              </a:rPr>
              <a:t>    </a:t>
            </a:r>
            <a:r>
              <a:rPr lang="zh-CN" altLang="en-US" sz="2400" dirty="0" smtClean="0">
                <a:latin typeface="宋体" panose="02010600030101010101" pitchFamily="2" charset="-122"/>
              </a:rPr>
              <a:t>基本的逻辑</a:t>
            </a:r>
            <a:r>
              <a:rPr lang="zh-CN" altLang="en-US" sz="2400" dirty="0">
                <a:latin typeface="宋体" panose="02010600030101010101" pitchFamily="2" charset="-122"/>
              </a:rPr>
              <a:t>与数学运算，</a:t>
            </a:r>
            <a:r>
              <a:rPr lang="zh-CN" altLang="en-US" sz="2400" dirty="0" smtClean="0">
                <a:latin typeface="宋体" panose="02010600030101010101" pitchFamily="2" charset="-122"/>
              </a:rPr>
              <a:t>分支、循环，递归程序设计，</a:t>
            </a:r>
            <a:r>
              <a:rPr lang="zh-CN" altLang="en-US" sz="2400" dirty="0">
                <a:latin typeface="宋体" panose="02010600030101010101" pitchFamily="2" charset="-122"/>
              </a:rPr>
              <a:t>字符串操作，文件操作等。</a:t>
            </a:r>
          </a:p>
          <a:p>
            <a:pPr marL="0" indent="0">
              <a:lnSpc>
                <a:spcPct val="150000"/>
              </a:lnSpc>
              <a:spcBef>
                <a:spcPts val="0"/>
              </a:spcBef>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数据结构</a:t>
            </a:r>
          </a:p>
          <a:p>
            <a:pPr marL="0" indent="0">
              <a:lnSpc>
                <a:spcPct val="150000"/>
              </a:lnSpc>
              <a:spcBef>
                <a:spcPts val="0"/>
              </a:spcBef>
              <a:buNone/>
            </a:pPr>
            <a:r>
              <a:rPr lang="zh-CN" altLang="en-US" sz="2400" dirty="0">
                <a:latin typeface="宋体" panose="02010600030101010101" pitchFamily="2" charset="-122"/>
              </a:rPr>
              <a:t>    线性表（数组、队列、栈、链表）、树（堆、排序二叉树）、哈希表、集合与映射</a:t>
            </a:r>
            <a:r>
              <a:rPr lang="zh-CN" altLang="en-US" sz="2400" dirty="0" smtClean="0">
                <a:latin typeface="宋体" panose="02010600030101010101" pitchFamily="2" charset="-122"/>
              </a:rPr>
              <a:t>、图。</a:t>
            </a:r>
            <a:endParaRPr lang="zh-CN" altLang="en-US" sz="2400" dirty="0">
              <a:latin typeface="宋体" panose="02010600030101010101" pitchFamily="2" charset="-122"/>
            </a:endParaRPr>
          </a:p>
        </p:txBody>
      </p:sp>
    </p:spTree>
    <p:extLst>
      <p:ext uri="{BB962C8B-B14F-4D97-AF65-F5344CB8AC3E}">
        <p14:creationId xmlns:p14="http://schemas.microsoft.com/office/powerpoint/2010/main" val="12382279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7512" y="749808"/>
            <a:ext cx="6345260" cy="453645"/>
          </a:xfrm>
        </p:spPr>
        <p:txBody>
          <a:bodyPr/>
          <a:lstStyle/>
          <a:p>
            <a:r>
              <a:rPr lang="zh-CN" altLang="en-US" sz="2800" dirty="0" smtClean="0"/>
              <a:t>对知识的要求</a:t>
            </a:r>
            <a:endParaRPr lang="zh-CN" altLang="en-US" sz="2800" dirty="0"/>
          </a:p>
        </p:txBody>
      </p:sp>
      <p:sp>
        <p:nvSpPr>
          <p:cNvPr id="3" name="内容占位符 2"/>
          <p:cNvSpPr>
            <a:spLocks noGrp="1"/>
          </p:cNvSpPr>
          <p:nvPr>
            <p:ph sz="quarter" idx="13"/>
          </p:nvPr>
        </p:nvSpPr>
        <p:spPr>
          <a:xfrm>
            <a:off x="502920" y="1463040"/>
            <a:ext cx="8211311" cy="4407408"/>
          </a:xfrm>
          <a:solidFill>
            <a:schemeClr val="bg1"/>
          </a:solidFill>
        </p:spPr>
        <p:txBody>
          <a:bodyPr>
            <a:noAutofit/>
          </a:bodyPr>
          <a:lstStyle/>
          <a:p>
            <a:pPr marL="0" indent="0">
              <a:lnSpc>
                <a:spcPct val="150000"/>
              </a:lnSpc>
              <a:spcBef>
                <a:spcPts val="0"/>
              </a:spcBef>
              <a:buNone/>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算法与算法设计策略</a:t>
            </a:r>
          </a:p>
          <a:p>
            <a:pPr lvl="1">
              <a:lnSpc>
                <a:spcPct val="150000"/>
              </a:lnSpc>
              <a:spcBef>
                <a:spcPts val="0"/>
              </a:spcBef>
              <a:buFont typeface="Wingdings" panose="05000000000000000000" pitchFamily="2" charset="2"/>
              <a:buChar char="u"/>
            </a:pPr>
            <a:r>
              <a:rPr lang="zh-CN" altLang="en-US" sz="2400" dirty="0" smtClean="0">
                <a:latin typeface="宋体" panose="02010600030101010101" pitchFamily="2" charset="-122"/>
              </a:rPr>
              <a:t>排序，查找</a:t>
            </a:r>
            <a:r>
              <a:rPr lang="zh-CN" altLang="en-US" sz="2400" dirty="0">
                <a:latin typeface="宋体" panose="02010600030101010101" pitchFamily="2" charset="-122"/>
              </a:rPr>
              <a:t>，枚举，贪心策略，分治策略</a:t>
            </a:r>
            <a:r>
              <a:rPr lang="zh-CN" altLang="en-US" sz="2400" dirty="0" smtClean="0">
                <a:latin typeface="宋体" panose="02010600030101010101" pitchFamily="2" charset="-122"/>
              </a:rPr>
              <a:t>，动态规划</a:t>
            </a:r>
            <a:r>
              <a:rPr lang="zh-CN" altLang="en-US" sz="2400" dirty="0">
                <a:latin typeface="宋体" panose="02010600030101010101" pitchFamily="2" charset="-122"/>
              </a:rPr>
              <a:t>，</a:t>
            </a:r>
            <a:r>
              <a:rPr lang="zh-CN" altLang="en-US" sz="2400" dirty="0" smtClean="0">
                <a:latin typeface="宋体" panose="02010600030101010101" pitchFamily="2" charset="-122"/>
              </a:rPr>
              <a:t>搜索技术</a:t>
            </a:r>
            <a:endParaRPr lang="en-US" altLang="zh-CN" sz="2400" dirty="0" smtClean="0">
              <a:latin typeface="宋体" panose="02010600030101010101" pitchFamily="2" charset="-122"/>
            </a:endParaRPr>
          </a:p>
          <a:p>
            <a:pPr lvl="1">
              <a:lnSpc>
                <a:spcPct val="150000"/>
              </a:lnSpc>
              <a:spcBef>
                <a:spcPts val="0"/>
              </a:spcBef>
              <a:buFont typeface="Wingdings" panose="05000000000000000000" pitchFamily="2" charset="2"/>
              <a:buChar char="u"/>
            </a:pPr>
            <a:r>
              <a:rPr lang="zh-CN" altLang="en-US" sz="2400" dirty="0" smtClean="0">
                <a:latin typeface="宋体" panose="02010600030101010101" pitchFamily="2" charset="-122"/>
              </a:rPr>
              <a:t>图论算法（最小生成树、最短路径、网络流），字符串处理，</a:t>
            </a:r>
            <a:r>
              <a:rPr lang="zh-CN" altLang="en-US" sz="2400" dirty="0">
                <a:latin typeface="宋体" panose="02010600030101010101" pitchFamily="2" charset="-122"/>
              </a:rPr>
              <a:t>基础</a:t>
            </a:r>
            <a:r>
              <a:rPr lang="zh-CN" altLang="en-US" sz="2400" dirty="0" smtClean="0">
                <a:latin typeface="宋体" panose="02010600030101010101" pitchFamily="2" charset="-122"/>
              </a:rPr>
              <a:t>数论，计算几何</a:t>
            </a:r>
            <a:endParaRPr lang="en-US" altLang="zh-CN" sz="2400" dirty="0" smtClean="0">
              <a:latin typeface="宋体" panose="02010600030101010101" pitchFamily="2" charset="-122"/>
            </a:endParaRPr>
          </a:p>
          <a:p>
            <a:pPr lvl="1">
              <a:lnSpc>
                <a:spcPct val="150000"/>
              </a:lnSpc>
              <a:spcBef>
                <a:spcPts val="0"/>
              </a:spcBef>
              <a:buFont typeface="Wingdings" panose="05000000000000000000" pitchFamily="2" charset="2"/>
              <a:buChar char="u"/>
            </a:pPr>
            <a:r>
              <a:rPr lang="zh-CN" altLang="en-US" sz="2400" dirty="0" smtClean="0">
                <a:latin typeface="宋体" panose="02010600030101010101" pitchFamily="2" charset="-122"/>
              </a:rPr>
              <a:t>高级数据结构：并查集、线段树、树状数组</a:t>
            </a:r>
            <a:endParaRPr lang="en-US" altLang="zh-CN" sz="2400" dirty="0" smtClean="0">
              <a:latin typeface="宋体" panose="02010600030101010101" pitchFamily="2" charset="-122"/>
            </a:endParaRPr>
          </a:p>
          <a:p>
            <a:pPr lvl="1">
              <a:lnSpc>
                <a:spcPct val="150000"/>
              </a:lnSpc>
              <a:spcBef>
                <a:spcPts val="0"/>
              </a:spcBef>
              <a:buFont typeface="Wingdings" panose="05000000000000000000" pitchFamily="2" charset="2"/>
              <a:buChar char="u"/>
            </a:pPr>
            <a:r>
              <a:rPr lang="zh-CN" altLang="en-US" sz="2400" dirty="0" smtClean="0">
                <a:latin typeface="宋体" panose="02010600030101010101" pitchFamily="2" charset="-122"/>
              </a:rPr>
              <a:t>随机</a:t>
            </a:r>
            <a:r>
              <a:rPr lang="zh-CN" altLang="en-US" sz="2400" dirty="0">
                <a:latin typeface="宋体" panose="02010600030101010101" pitchFamily="2" charset="-122"/>
              </a:rPr>
              <a:t>算法，近似算法</a:t>
            </a:r>
            <a:r>
              <a:rPr lang="zh-CN" altLang="en-US" sz="2400" dirty="0" smtClean="0">
                <a:latin typeface="宋体" panose="02010600030101010101" pitchFamily="2" charset="-122"/>
              </a:rPr>
              <a:t>等</a:t>
            </a:r>
            <a:endParaRPr lang="zh-CN" altLang="en-US" sz="2400" dirty="0">
              <a:latin typeface="宋体" panose="02010600030101010101" pitchFamily="2" charset="-122"/>
            </a:endParaRPr>
          </a:p>
        </p:txBody>
      </p:sp>
    </p:spTree>
    <p:extLst>
      <p:ext uri="{BB962C8B-B14F-4D97-AF65-F5344CB8AC3E}">
        <p14:creationId xmlns:p14="http://schemas.microsoft.com/office/powerpoint/2010/main" val="27256417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备战</a:t>
            </a:r>
            <a:r>
              <a:rPr lang="en-US" altLang="zh-CN" dirty="0" smtClean="0"/>
              <a:t>CSP</a:t>
            </a:r>
            <a:endParaRPr lang="zh-CN" altLang="en-US" dirty="0"/>
          </a:p>
        </p:txBody>
      </p:sp>
      <p:sp>
        <p:nvSpPr>
          <p:cNvPr id="3" name="内容占位符 2"/>
          <p:cNvSpPr>
            <a:spLocks noGrp="1"/>
          </p:cNvSpPr>
          <p:nvPr>
            <p:ph sz="quarter" idx="13"/>
          </p:nvPr>
        </p:nvSpPr>
        <p:spPr>
          <a:xfrm>
            <a:off x="514351" y="2194560"/>
            <a:ext cx="7796030" cy="3006289"/>
          </a:xfrm>
        </p:spPr>
        <p:txBody>
          <a:bodyPr>
            <a:noAutofit/>
          </a:bodyPr>
          <a:lstStyle/>
          <a:p>
            <a:pPr>
              <a:lnSpc>
                <a:spcPct val="150000"/>
              </a:lnSpc>
            </a:pPr>
            <a:r>
              <a:rPr lang="zh-CN" altLang="en-US" sz="2800" dirty="0"/>
              <a:t>五道题决胜负</a:t>
            </a:r>
          </a:p>
          <a:p>
            <a:pPr lvl="1">
              <a:lnSpc>
                <a:spcPct val="150000"/>
              </a:lnSpc>
            </a:pPr>
            <a:r>
              <a:rPr lang="zh-CN" altLang="en-US" sz="2600" dirty="0" smtClean="0"/>
              <a:t>每道题各有特色，考查不同的知识点和能力</a:t>
            </a:r>
            <a:endParaRPr lang="en-US" altLang="zh-CN" sz="2600" dirty="0" smtClean="0"/>
          </a:p>
          <a:p>
            <a:pPr>
              <a:lnSpc>
                <a:spcPct val="150000"/>
              </a:lnSpc>
            </a:pPr>
            <a:r>
              <a:rPr lang="zh-CN" altLang="en-US" sz="2800" dirty="0" smtClean="0"/>
              <a:t>题目难度呈</a:t>
            </a:r>
            <a:r>
              <a:rPr lang="zh-CN" altLang="en-US" sz="2800" dirty="0"/>
              <a:t>幂次</a:t>
            </a:r>
            <a:r>
              <a:rPr lang="zh-CN" altLang="en-US" sz="2800" dirty="0" smtClean="0"/>
              <a:t>增长</a:t>
            </a:r>
            <a:endParaRPr lang="en-US" altLang="zh-CN" sz="2800" dirty="0" smtClean="0"/>
          </a:p>
          <a:p>
            <a:pPr lvl="1">
              <a:lnSpc>
                <a:spcPct val="150000"/>
              </a:lnSpc>
            </a:pPr>
            <a:r>
              <a:rPr lang="zh-CN" altLang="en-US" sz="2600" dirty="0" smtClean="0"/>
              <a:t>第一</a:t>
            </a:r>
            <a:r>
              <a:rPr lang="zh-CN" altLang="en-US" sz="2600" dirty="0"/>
              <a:t>题难度</a:t>
            </a:r>
            <a:r>
              <a:rPr lang="en-US" altLang="zh-CN" sz="2600" dirty="0" smtClean="0"/>
              <a:t>n</a:t>
            </a:r>
            <a:r>
              <a:rPr lang="zh-CN" altLang="en-US" sz="2600" dirty="0" smtClean="0"/>
              <a:t>、</a:t>
            </a:r>
            <a:r>
              <a:rPr lang="zh-CN" altLang="en-US" sz="2600" dirty="0"/>
              <a:t>第二题难度</a:t>
            </a:r>
            <a:r>
              <a:rPr lang="en-US" altLang="zh-CN" sz="2600" dirty="0"/>
              <a:t>n</a:t>
            </a:r>
            <a:r>
              <a:rPr lang="en-US" altLang="zh-CN" sz="2600" baseline="30000" dirty="0"/>
              <a:t>2</a:t>
            </a:r>
            <a:r>
              <a:rPr lang="zh-CN" altLang="en-US" sz="2600" dirty="0"/>
              <a:t>，第三题</a:t>
            </a:r>
            <a:r>
              <a:rPr lang="en-US" altLang="zh-CN" sz="2600" dirty="0"/>
              <a:t>n</a:t>
            </a:r>
            <a:r>
              <a:rPr lang="en-US" altLang="zh-CN" sz="2600" baseline="30000" dirty="0"/>
              <a:t>3</a:t>
            </a:r>
            <a:r>
              <a:rPr lang="zh-CN" altLang="en-US" sz="2600" dirty="0"/>
              <a:t>，</a:t>
            </a:r>
            <a:r>
              <a:rPr lang="en-US" altLang="zh-CN" sz="2600" dirty="0" smtClean="0"/>
              <a:t>…</a:t>
            </a:r>
          </a:p>
          <a:p>
            <a:pPr>
              <a:lnSpc>
                <a:spcPct val="150000"/>
              </a:lnSpc>
            </a:pPr>
            <a:r>
              <a:rPr lang="en-US" altLang="zh-CN" sz="2800" dirty="0" smtClean="0"/>
              <a:t>200</a:t>
            </a:r>
            <a:r>
              <a:rPr lang="zh-CN" altLang="en-US" sz="2800" dirty="0" smtClean="0"/>
              <a:t>分起步，保</a:t>
            </a:r>
            <a:r>
              <a:rPr lang="en-US" altLang="zh-CN" sz="2800" dirty="0" smtClean="0"/>
              <a:t>3+</a:t>
            </a:r>
            <a:r>
              <a:rPr lang="zh-CN" altLang="en-US" sz="2800" dirty="0" smtClean="0"/>
              <a:t>，争</a:t>
            </a:r>
            <a:r>
              <a:rPr lang="en-US" altLang="zh-CN" sz="2800" dirty="0" smtClean="0"/>
              <a:t>4+</a:t>
            </a:r>
            <a:r>
              <a:rPr lang="zh-CN" altLang="en-US" sz="2800" dirty="0" smtClean="0"/>
              <a:t>，最高理想：</a:t>
            </a:r>
            <a:r>
              <a:rPr lang="en-US" altLang="zh-CN" sz="2800" dirty="0" smtClean="0"/>
              <a:t>500</a:t>
            </a:r>
            <a:r>
              <a:rPr lang="zh-CN" altLang="en-US" sz="2800" dirty="0" smtClean="0"/>
              <a:t>分</a:t>
            </a:r>
            <a:endParaRPr lang="en-US" altLang="zh-CN" sz="2800" dirty="0"/>
          </a:p>
          <a:p>
            <a:pPr>
              <a:lnSpc>
                <a:spcPct val="150000"/>
              </a:lnSpc>
            </a:pPr>
            <a:endParaRPr lang="zh-CN" altLang="en-US" sz="2400" dirty="0"/>
          </a:p>
        </p:txBody>
      </p:sp>
    </p:spTree>
    <p:extLst>
      <p:ext uri="{BB962C8B-B14F-4D97-AF65-F5344CB8AC3E}">
        <p14:creationId xmlns:p14="http://schemas.microsoft.com/office/powerpoint/2010/main" val="25906920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CSP 200</a:t>
            </a:r>
            <a:endParaRPr lang="zh-CN" altLang="en-US" dirty="0"/>
          </a:p>
        </p:txBody>
      </p:sp>
      <p:sp>
        <p:nvSpPr>
          <p:cNvPr id="3" name="内容占位符 2"/>
          <p:cNvSpPr>
            <a:spLocks noGrp="1"/>
          </p:cNvSpPr>
          <p:nvPr>
            <p:ph sz="quarter" idx="13"/>
          </p:nvPr>
        </p:nvSpPr>
        <p:spPr/>
        <p:txBody>
          <a:bodyPr>
            <a:normAutofit/>
          </a:bodyPr>
          <a:lstStyle/>
          <a:p>
            <a:r>
              <a:rPr lang="zh-CN" altLang="en-US" sz="2800" dirty="0" smtClean="0"/>
              <a:t>保底</a:t>
            </a:r>
            <a:r>
              <a:rPr lang="en-US" altLang="zh-CN" sz="2800" dirty="0" smtClean="0"/>
              <a:t>200</a:t>
            </a:r>
            <a:r>
              <a:rPr lang="zh-CN" altLang="en-US" sz="2800" dirty="0" smtClean="0"/>
              <a:t>分</a:t>
            </a:r>
            <a:endParaRPr lang="en-US" altLang="zh-CN" sz="2800" dirty="0" smtClean="0"/>
          </a:p>
          <a:p>
            <a:r>
              <a:rPr lang="zh-CN" altLang="en-US" sz="2800" dirty="0" smtClean="0"/>
              <a:t>位置值：</a:t>
            </a:r>
            <a:r>
              <a:rPr lang="en-US" altLang="zh-CN" sz="2800" dirty="0" smtClean="0"/>
              <a:t>50%</a:t>
            </a:r>
          </a:p>
          <a:p>
            <a:r>
              <a:rPr lang="zh-CN" altLang="en-US" sz="2800" dirty="0"/>
              <a:t>难</a:t>
            </a:r>
            <a:r>
              <a:rPr lang="zh-CN" altLang="en-US" sz="2800" dirty="0" smtClean="0"/>
              <a:t>吗？</a:t>
            </a:r>
            <a:endParaRPr lang="zh-CN" altLang="en-US" sz="2800" dirty="0"/>
          </a:p>
        </p:txBody>
      </p:sp>
      <p:pic>
        <p:nvPicPr>
          <p:cNvPr id="4" name="图片 3"/>
          <p:cNvPicPr>
            <a:picLocks noChangeAspect="1"/>
          </p:cNvPicPr>
          <p:nvPr/>
        </p:nvPicPr>
        <p:blipFill>
          <a:blip r:embed="rId2"/>
          <a:stretch>
            <a:fillRect/>
          </a:stretch>
        </p:blipFill>
        <p:spPr>
          <a:xfrm>
            <a:off x="456434" y="1715638"/>
            <a:ext cx="4003870" cy="4223260"/>
          </a:xfrm>
          <a:prstGeom prst="rect">
            <a:avLst/>
          </a:prstGeom>
        </p:spPr>
      </p:pic>
      <p:pic>
        <p:nvPicPr>
          <p:cNvPr id="5" name="图片 4"/>
          <p:cNvPicPr>
            <a:picLocks noChangeAspect="1"/>
          </p:cNvPicPr>
          <p:nvPr/>
        </p:nvPicPr>
        <p:blipFill>
          <a:blip r:embed="rId3"/>
          <a:stretch>
            <a:fillRect/>
          </a:stretch>
        </p:blipFill>
        <p:spPr>
          <a:xfrm>
            <a:off x="1990098" y="3151743"/>
            <a:ext cx="3513346" cy="3371131"/>
          </a:xfrm>
          <a:prstGeom prst="rect">
            <a:avLst/>
          </a:prstGeom>
        </p:spPr>
      </p:pic>
      <p:pic>
        <p:nvPicPr>
          <p:cNvPr id="6" name="图片 5"/>
          <p:cNvPicPr>
            <a:picLocks noChangeAspect="1"/>
          </p:cNvPicPr>
          <p:nvPr/>
        </p:nvPicPr>
        <p:blipFill>
          <a:blip r:embed="rId4"/>
          <a:stretch>
            <a:fillRect/>
          </a:stretch>
        </p:blipFill>
        <p:spPr>
          <a:xfrm>
            <a:off x="3465576" y="4691092"/>
            <a:ext cx="2555781" cy="2166908"/>
          </a:xfrm>
          <a:prstGeom prst="rect">
            <a:avLst/>
          </a:prstGeom>
        </p:spPr>
      </p:pic>
      <p:pic>
        <p:nvPicPr>
          <p:cNvPr id="7" name="图片 6"/>
          <p:cNvPicPr>
            <a:picLocks noChangeAspect="1"/>
          </p:cNvPicPr>
          <p:nvPr/>
        </p:nvPicPr>
        <p:blipFill>
          <a:blip r:embed="rId5"/>
          <a:stretch>
            <a:fillRect/>
          </a:stretch>
        </p:blipFill>
        <p:spPr>
          <a:xfrm>
            <a:off x="5198177" y="1719456"/>
            <a:ext cx="2917182" cy="2892962"/>
          </a:xfrm>
          <a:prstGeom prst="rect">
            <a:avLst/>
          </a:prstGeom>
        </p:spPr>
      </p:pic>
      <p:pic>
        <p:nvPicPr>
          <p:cNvPr id="8" name="图片 7"/>
          <p:cNvPicPr>
            <a:picLocks noChangeAspect="1"/>
          </p:cNvPicPr>
          <p:nvPr/>
        </p:nvPicPr>
        <p:blipFill>
          <a:blip r:embed="rId6"/>
          <a:stretch>
            <a:fillRect/>
          </a:stretch>
        </p:blipFill>
        <p:spPr>
          <a:xfrm>
            <a:off x="6025631" y="3870244"/>
            <a:ext cx="2918129" cy="2851626"/>
          </a:xfrm>
          <a:prstGeom prst="rect">
            <a:avLst/>
          </a:prstGeom>
        </p:spPr>
      </p:pic>
      <p:sp>
        <p:nvSpPr>
          <p:cNvPr id="9" name="文本框 8"/>
          <p:cNvSpPr txBox="1"/>
          <p:nvPr/>
        </p:nvSpPr>
        <p:spPr>
          <a:xfrm>
            <a:off x="514351" y="6046251"/>
            <a:ext cx="2384884" cy="523220"/>
          </a:xfrm>
          <a:prstGeom prst="rect">
            <a:avLst/>
          </a:prstGeom>
          <a:noFill/>
        </p:spPr>
        <p:txBody>
          <a:bodyPr wrap="square" rtlCol="0">
            <a:spAutoFit/>
          </a:bodyPr>
          <a:lstStyle/>
          <a:p>
            <a:r>
              <a:rPr lang="zh-CN" altLang="en-US" sz="2800" b="1" dirty="0" smtClean="0">
                <a:solidFill>
                  <a:srgbClr val="FF0000"/>
                </a:solidFill>
              </a:rPr>
              <a:t>按平均分排名</a:t>
            </a:r>
            <a:endParaRPr lang="zh-CN" altLang="en-US" sz="2800" b="1" dirty="0">
              <a:solidFill>
                <a:srgbClr val="FF0000"/>
              </a:solidFill>
            </a:endParaRPr>
          </a:p>
        </p:txBody>
      </p:sp>
    </p:spTree>
    <p:extLst>
      <p:ext uri="{BB962C8B-B14F-4D97-AF65-F5344CB8AC3E}">
        <p14:creationId xmlns:p14="http://schemas.microsoft.com/office/powerpoint/2010/main" val="343642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CSP 200</a:t>
            </a:r>
            <a:endParaRPr lang="zh-CN" altLang="en-US" dirty="0"/>
          </a:p>
        </p:txBody>
      </p:sp>
      <p:sp>
        <p:nvSpPr>
          <p:cNvPr id="4" name="内容占位符 2"/>
          <p:cNvSpPr>
            <a:spLocks noGrp="1"/>
          </p:cNvSpPr>
          <p:nvPr>
            <p:ph sz="quarter" idx="13"/>
          </p:nvPr>
        </p:nvSpPr>
        <p:spPr>
          <a:xfrm>
            <a:off x="185167" y="111514"/>
            <a:ext cx="4642865" cy="3311189"/>
          </a:xfrm>
          <a:solidFill>
            <a:schemeClr val="bg1"/>
          </a:solidFill>
        </p:spPr>
        <p:txBody>
          <a:bodyPr>
            <a:noAutofit/>
          </a:bodyPr>
          <a:lstStyle/>
          <a:p>
            <a:r>
              <a:rPr lang="zh-CN" altLang="en-US" sz="2400" dirty="0" smtClean="0"/>
              <a:t>第</a:t>
            </a:r>
            <a:r>
              <a:rPr lang="en-US" altLang="zh-CN" sz="2400" dirty="0" smtClean="0"/>
              <a:t>12</a:t>
            </a:r>
            <a:r>
              <a:rPr lang="zh-CN" altLang="en-US" sz="2400" dirty="0" smtClean="0"/>
              <a:t>次认证</a:t>
            </a:r>
            <a:r>
              <a:rPr lang="zh-CN" altLang="en-US" dirty="0" smtClean="0"/>
              <a:t>（</a:t>
            </a:r>
            <a:r>
              <a:rPr lang="en-US" altLang="zh-CN" dirty="0" smtClean="0"/>
              <a:t>201712</a:t>
            </a:r>
            <a:r>
              <a:rPr lang="zh-CN" altLang="en-US" dirty="0" smtClean="0"/>
              <a:t>）</a:t>
            </a:r>
            <a:r>
              <a:rPr lang="zh-CN" altLang="en-US" sz="2400" dirty="0" smtClean="0"/>
              <a:t>：</a:t>
            </a:r>
            <a:endParaRPr lang="en-US" altLang="zh-CN" sz="2400" dirty="0" smtClean="0"/>
          </a:p>
          <a:p>
            <a:pPr lvl="1"/>
            <a:r>
              <a:rPr lang="zh-CN" altLang="en-US" sz="2000" dirty="0" smtClean="0"/>
              <a:t>最高分</a:t>
            </a:r>
            <a:r>
              <a:rPr lang="en-US" altLang="zh-CN" sz="2000" dirty="0" smtClean="0"/>
              <a:t>405</a:t>
            </a:r>
            <a:r>
              <a:rPr lang="zh-CN" altLang="en-US" sz="2000" dirty="0" smtClean="0"/>
              <a:t>分：</a:t>
            </a:r>
            <a:r>
              <a:rPr lang="en-US" altLang="zh-CN" sz="2000" dirty="0" smtClean="0"/>
              <a:t>1</a:t>
            </a:r>
            <a:r>
              <a:rPr lang="zh-CN" altLang="en-US" sz="2000" dirty="0" smtClean="0"/>
              <a:t>人（</a:t>
            </a:r>
            <a:r>
              <a:rPr lang="zh-CN" altLang="en-US" sz="1400" dirty="0" smtClean="0"/>
              <a:t>李真</a:t>
            </a:r>
            <a:r>
              <a:rPr lang="zh-CN" altLang="en-US" sz="2000" dirty="0" smtClean="0"/>
              <a:t>）</a:t>
            </a:r>
            <a:endParaRPr lang="en-US" altLang="zh-CN" sz="2000" dirty="0" smtClean="0"/>
          </a:p>
          <a:p>
            <a:pPr lvl="1"/>
            <a:r>
              <a:rPr lang="en-US" altLang="zh-CN" sz="2000" dirty="0" smtClean="0"/>
              <a:t>301~400</a:t>
            </a:r>
            <a:r>
              <a:rPr lang="zh-CN" altLang="en-US" sz="2000" dirty="0" smtClean="0"/>
              <a:t>分：</a:t>
            </a:r>
            <a:r>
              <a:rPr lang="en-US" altLang="zh-CN" sz="2000" dirty="0" smtClean="0"/>
              <a:t>0</a:t>
            </a:r>
            <a:r>
              <a:rPr lang="zh-CN" altLang="en-US" sz="2000" dirty="0" smtClean="0"/>
              <a:t>人</a:t>
            </a:r>
            <a:endParaRPr lang="en-US" altLang="zh-CN" sz="2000" dirty="0" smtClean="0"/>
          </a:p>
          <a:p>
            <a:pPr lvl="1"/>
            <a:r>
              <a:rPr lang="en-US" altLang="zh-CN" sz="2000" b="1" dirty="0" smtClean="0">
                <a:solidFill>
                  <a:srgbClr val="00B050"/>
                </a:solidFill>
              </a:rPr>
              <a:t>201~300</a:t>
            </a:r>
            <a:r>
              <a:rPr lang="zh-CN" altLang="en-US" sz="2000" b="1" dirty="0" smtClean="0">
                <a:solidFill>
                  <a:srgbClr val="00B050"/>
                </a:solidFill>
              </a:rPr>
              <a:t>分：</a:t>
            </a:r>
            <a:r>
              <a:rPr lang="en-US" altLang="zh-CN" sz="2000" b="1" dirty="0" smtClean="0">
                <a:solidFill>
                  <a:srgbClr val="00B050"/>
                </a:solidFill>
              </a:rPr>
              <a:t>31</a:t>
            </a:r>
          </a:p>
          <a:p>
            <a:pPr lvl="1"/>
            <a:r>
              <a:rPr lang="en-US" altLang="zh-CN" sz="2000" b="1" dirty="0" smtClean="0">
                <a:solidFill>
                  <a:srgbClr val="FF0000"/>
                </a:solidFill>
              </a:rPr>
              <a:t>200</a:t>
            </a:r>
            <a:r>
              <a:rPr lang="zh-CN" altLang="en-US" sz="2000" b="1" dirty="0" smtClean="0">
                <a:solidFill>
                  <a:srgbClr val="FF0000"/>
                </a:solidFill>
              </a:rPr>
              <a:t>分：</a:t>
            </a:r>
            <a:r>
              <a:rPr lang="en-US" altLang="zh-CN" sz="2000" b="1" dirty="0" smtClean="0">
                <a:solidFill>
                  <a:srgbClr val="FF0000"/>
                </a:solidFill>
              </a:rPr>
              <a:t>33</a:t>
            </a:r>
            <a:r>
              <a:rPr lang="zh-CN" altLang="en-US" sz="2000" b="1" dirty="0" smtClean="0">
                <a:solidFill>
                  <a:srgbClr val="FF0000"/>
                </a:solidFill>
              </a:rPr>
              <a:t>人</a:t>
            </a:r>
            <a:endParaRPr lang="en-US" altLang="zh-CN" sz="2000" b="1" dirty="0" smtClean="0">
              <a:solidFill>
                <a:srgbClr val="FF0000"/>
              </a:solidFill>
            </a:endParaRPr>
          </a:p>
          <a:p>
            <a:pPr lvl="1"/>
            <a:r>
              <a:rPr lang="en-US" altLang="zh-CN" sz="2000" dirty="0" smtClean="0"/>
              <a:t>1~199</a:t>
            </a:r>
            <a:r>
              <a:rPr lang="zh-CN" altLang="en-US" sz="2000" dirty="0" smtClean="0"/>
              <a:t>：</a:t>
            </a:r>
            <a:r>
              <a:rPr lang="en-US" altLang="zh-CN" sz="2000" dirty="0" smtClean="0"/>
              <a:t>69</a:t>
            </a:r>
            <a:r>
              <a:rPr lang="zh-CN" altLang="en-US" sz="2000" dirty="0" smtClean="0"/>
              <a:t>人</a:t>
            </a:r>
            <a:endParaRPr lang="en-US" altLang="zh-CN" sz="2000" dirty="0" smtClean="0"/>
          </a:p>
          <a:p>
            <a:pPr lvl="1"/>
            <a:r>
              <a:rPr lang="zh-CN" altLang="en-US" sz="2000" dirty="0"/>
              <a:t>平均</a:t>
            </a:r>
            <a:r>
              <a:rPr lang="zh-CN" altLang="en-US" sz="2000" dirty="0" smtClean="0"/>
              <a:t>分：</a:t>
            </a:r>
            <a:r>
              <a:rPr lang="en-US" altLang="zh-CN" sz="2000" dirty="0" smtClean="0"/>
              <a:t>173.5</a:t>
            </a:r>
            <a:endParaRPr lang="zh-CN" altLang="en-US" sz="2000" dirty="0"/>
          </a:p>
        </p:txBody>
      </p:sp>
      <p:sp>
        <p:nvSpPr>
          <p:cNvPr id="5" name="内容占位符 2"/>
          <p:cNvSpPr txBox="1">
            <a:spLocks/>
          </p:cNvSpPr>
          <p:nvPr/>
        </p:nvSpPr>
        <p:spPr>
          <a:xfrm>
            <a:off x="185167" y="3546811"/>
            <a:ext cx="4215384" cy="3311189"/>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zh-CN" altLang="en-US" sz="2400" dirty="0" smtClean="0"/>
              <a:t>第</a:t>
            </a:r>
            <a:r>
              <a:rPr lang="en-US" altLang="zh-CN" sz="2400" dirty="0" smtClean="0"/>
              <a:t>13</a:t>
            </a:r>
            <a:r>
              <a:rPr lang="zh-CN" altLang="en-US" sz="2400" dirty="0" smtClean="0"/>
              <a:t>次认证（</a:t>
            </a:r>
            <a:r>
              <a:rPr lang="en-US" altLang="zh-CN" sz="2400" dirty="0" smtClean="0"/>
              <a:t>201803</a:t>
            </a:r>
            <a:r>
              <a:rPr lang="zh-CN" altLang="en-US" sz="2400" dirty="0" smtClean="0"/>
              <a:t>）</a:t>
            </a:r>
            <a:endParaRPr lang="en-US" altLang="zh-CN" sz="2400" dirty="0" smtClean="0"/>
          </a:p>
          <a:p>
            <a:pPr lvl="1"/>
            <a:r>
              <a:rPr lang="zh-CN" altLang="en-US" sz="2000" dirty="0" smtClean="0"/>
              <a:t>最高分</a:t>
            </a:r>
            <a:r>
              <a:rPr lang="en-US" altLang="zh-CN" sz="2000" dirty="0" smtClean="0"/>
              <a:t>375</a:t>
            </a:r>
            <a:r>
              <a:rPr lang="zh-CN" altLang="en-US" sz="2000" dirty="0" smtClean="0"/>
              <a:t>分：</a:t>
            </a:r>
            <a:r>
              <a:rPr lang="en-US" altLang="zh-CN" sz="2000" dirty="0" smtClean="0"/>
              <a:t>2</a:t>
            </a:r>
            <a:r>
              <a:rPr lang="zh-CN" altLang="en-US" sz="2000" dirty="0"/>
              <a:t>人（</a:t>
            </a:r>
            <a:r>
              <a:rPr lang="zh-CN" altLang="en-US" sz="1050" dirty="0"/>
              <a:t>董小钧、张嘉辉</a:t>
            </a:r>
            <a:r>
              <a:rPr lang="zh-CN" altLang="en-US" sz="2000" dirty="0"/>
              <a:t>）</a:t>
            </a:r>
            <a:endParaRPr lang="en-US" altLang="zh-CN" sz="2000" dirty="0" smtClean="0"/>
          </a:p>
          <a:p>
            <a:pPr lvl="1"/>
            <a:r>
              <a:rPr lang="en-US" altLang="zh-CN" sz="2000" dirty="0" smtClean="0"/>
              <a:t>301~375</a:t>
            </a:r>
            <a:r>
              <a:rPr lang="zh-CN" altLang="en-US" sz="2000" dirty="0" smtClean="0"/>
              <a:t>分：</a:t>
            </a:r>
            <a:r>
              <a:rPr lang="en-US" altLang="zh-CN" sz="2000" dirty="0" smtClean="0"/>
              <a:t>5</a:t>
            </a:r>
            <a:r>
              <a:rPr lang="zh-CN" altLang="en-US" sz="2000" dirty="0" smtClean="0"/>
              <a:t>人</a:t>
            </a:r>
            <a:endParaRPr lang="en-US" altLang="zh-CN" sz="2000" dirty="0" smtClean="0"/>
          </a:p>
          <a:p>
            <a:pPr lvl="1"/>
            <a:r>
              <a:rPr lang="en-US" altLang="zh-CN" sz="2000" b="1" dirty="0">
                <a:solidFill>
                  <a:srgbClr val="00B050"/>
                </a:solidFill>
              </a:rPr>
              <a:t>201~300</a:t>
            </a:r>
            <a:r>
              <a:rPr lang="zh-CN" altLang="en-US" sz="2000" b="1" dirty="0">
                <a:solidFill>
                  <a:srgbClr val="00B050"/>
                </a:solidFill>
              </a:rPr>
              <a:t>分：</a:t>
            </a:r>
            <a:r>
              <a:rPr lang="en-US" altLang="zh-CN" sz="2000" b="1" dirty="0">
                <a:solidFill>
                  <a:srgbClr val="00B050"/>
                </a:solidFill>
              </a:rPr>
              <a:t>95</a:t>
            </a:r>
            <a:r>
              <a:rPr lang="zh-CN" altLang="en-US" sz="2000" b="1" dirty="0">
                <a:solidFill>
                  <a:srgbClr val="00B050"/>
                </a:solidFill>
              </a:rPr>
              <a:t>人</a:t>
            </a:r>
            <a:endParaRPr lang="en-US" altLang="zh-CN" sz="2000" b="1" dirty="0">
              <a:solidFill>
                <a:srgbClr val="00B050"/>
              </a:solidFill>
            </a:endParaRPr>
          </a:p>
          <a:p>
            <a:pPr lvl="1"/>
            <a:r>
              <a:rPr lang="en-US" altLang="zh-CN" sz="2000" b="1" dirty="0" smtClean="0">
                <a:solidFill>
                  <a:srgbClr val="FF0000"/>
                </a:solidFill>
              </a:rPr>
              <a:t>200</a:t>
            </a:r>
            <a:r>
              <a:rPr lang="zh-CN" altLang="en-US" sz="2000" b="1" dirty="0" smtClean="0">
                <a:solidFill>
                  <a:srgbClr val="FF0000"/>
                </a:solidFill>
              </a:rPr>
              <a:t>分：</a:t>
            </a:r>
            <a:r>
              <a:rPr lang="en-US" altLang="zh-CN" sz="2000" b="1" dirty="0" smtClean="0">
                <a:solidFill>
                  <a:srgbClr val="FF0000"/>
                </a:solidFill>
              </a:rPr>
              <a:t>98</a:t>
            </a:r>
            <a:r>
              <a:rPr lang="zh-CN" altLang="en-US" sz="2000" b="1" dirty="0" smtClean="0">
                <a:solidFill>
                  <a:srgbClr val="FF0000"/>
                </a:solidFill>
              </a:rPr>
              <a:t>人</a:t>
            </a:r>
            <a:endParaRPr lang="en-US" altLang="zh-CN" sz="2000" b="1" dirty="0" smtClean="0">
              <a:solidFill>
                <a:srgbClr val="FF0000"/>
              </a:solidFill>
            </a:endParaRPr>
          </a:p>
          <a:p>
            <a:pPr lvl="1"/>
            <a:r>
              <a:rPr lang="en-US" altLang="zh-CN" sz="2000" dirty="0" smtClean="0"/>
              <a:t>1~199</a:t>
            </a:r>
            <a:r>
              <a:rPr lang="zh-CN" altLang="en-US" sz="2000" dirty="0" smtClean="0"/>
              <a:t>：</a:t>
            </a:r>
            <a:r>
              <a:rPr lang="en-US" altLang="zh-CN" sz="2000" dirty="0" smtClean="0"/>
              <a:t>70</a:t>
            </a:r>
            <a:r>
              <a:rPr lang="zh-CN" altLang="en-US" sz="2000" dirty="0" smtClean="0"/>
              <a:t>人</a:t>
            </a:r>
            <a:endParaRPr lang="en-US" altLang="zh-CN" sz="2000" dirty="0" smtClean="0"/>
          </a:p>
          <a:p>
            <a:pPr lvl="1"/>
            <a:r>
              <a:rPr lang="zh-CN" altLang="en-US" sz="2000" dirty="0" smtClean="0"/>
              <a:t>平均分：</a:t>
            </a:r>
            <a:r>
              <a:rPr lang="en-US" altLang="zh-CN" sz="2000" dirty="0" smtClean="0"/>
              <a:t>194.4(</a:t>
            </a:r>
            <a:r>
              <a:rPr lang="zh-CN" altLang="en-US" sz="2000" dirty="0" smtClean="0"/>
              <a:t>学校排名</a:t>
            </a:r>
            <a:r>
              <a:rPr lang="en-US" altLang="zh-CN" sz="2000" dirty="0" smtClean="0"/>
              <a:t>13)</a:t>
            </a:r>
            <a:endParaRPr lang="zh-CN" altLang="en-US" sz="2000" dirty="0"/>
          </a:p>
        </p:txBody>
      </p:sp>
      <p:sp>
        <p:nvSpPr>
          <p:cNvPr id="6" name="内容占位符 2"/>
          <p:cNvSpPr txBox="1">
            <a:spLocks/>
          </p:cNvSpPr>
          <p:nvPr/>
        </p:nvSpPr>
        <p:spPr>
          <a:xfrm>
            <a:off x="4764024" y="111514"/>
            <a:ext cx="4215384" cy="3311189"/>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zh-CN" altLang="en-US" sz="2400" dirty="0" smtClean="0"/>
              <a:t>第</a:t>
            </a:r>
            <a:r>
              <a:rPr lang="en-US" altLang="zh-CN" sz="2400" dirty="0" smtClean="0"/>
              <a:t>14</a:t>
            </a:r>
            <a:r>
              <a:rPr lang="zh-CN" altLang="en-US" sz="2400" dirty="0" smtClean="0"/>
              <a:t>次认证（</a:t>
            </a:r>
            <a:r>
              <a:rPr lang="en-US" altLang="zh-CN" sz="2400" dirty="0" smtClean="0"/>
              <a:t>201809</a:t>
            </a:r>
            <a:r>
              <a:rPr lang="zh-CN" altLang="en-US" sz="2400" dirty="0" smtClean="0"/>
              <a:t>）</a:t>
            </a:r>
            <a:endParaRPr lang="en-US" altLang="zh-CN" sz="2400" dirty="0" smtClean="0"/>
          </a:p>
          <a:p>
            <a:pPr lvl="1"/>
            <a:r>
              <a:rPr lang="zh-CN" altLang="en-US" sz="2000" dirty="0" smtClean="0"/>
              <a:t>最高分</a:t>
            </a:r>
            <a:r>
              <a:rPr lang="en-US" altLang="zh-CN" sz="2000" dirty="0" smtClean="0"/>
              <a:t>380</a:t>
            </a:r>
            <a:r>
              <a:rPr lang="zh-CN" altLang="en-US" sz="2000" dirty="0" smtClean="0"/>
              <a:t>分：</a:t>
            </a:r>
            <a:r>
              <a:rPr lang="en-US" altLang="zh-CN" sz="2000" dirty="0" smtClean="0"/>
              <a:t>2</a:t>
            </a:r>
            <a:r>
              <a:rPr lang="zh-CN" altLang="en-US" sz="2000" dirty="0"/>
              <a:t>人</a:t>
            </a:r>
            <a:r>
              <a:rPr lang="zh-CN" altLang="en-US" sz="2000" dirty="0" smtClean="0"/>
              <a:t>（</a:t>
            </a:r>
            <a:r>
              <a:rPr lang="zh-CN" altLang="en-US" sz="1050" dirty="0"/>
              <a:t>李恺林、杨奕骁</a:t>
            </a:r>
            <a:r>
              <a:rPr lang="zh-CN" altLang="en-US" sz="2000" dirty="0" smtClean="0"/>
              <a:t>）</a:t>
            </a:r>
            <a:endParaRPr lang="en-US" altLang="zh-CN" sz="2000" dirty="0" smtClean="0"/>
          </a:p>
          <a:p>
            <a:pPr lvl="1"/>
            <a:r>
              <a:rPr lang="en-US" altLang="zh-CN" sz="2000" dirty="0" smtClean="0"/>
              <a:t>301~380</a:t>
            </a:r>
            <a:r>
              <a:rPr lang="zh-CN" altLang="en-US" sz="2000" dirty="0" smtClean="0"/>
              <a:t>分：</a:t>
            </a:r>
            <a:r>
              <a:rPr lang="en-US" altLang="zh-CN" sz="2000" dirty="0" smtClean="0"/>
              <a:t>17</a:t>
            </a:r>
            <a:r>
              <a:rPr lang="zh-CN" altLang="en-US" sz="2000" dirty="0" smtClean="0"/>
              <a:t>人</a:t>
            </a:r>
            <a:endParaRPr lang="en-US" altLang="zh-CN" sz="2000" dirty="0" smtClean="0"/>
          </a:p>
          <a:p>
            <a:pPr lvl="1"/>
            <a:r>
              <a:rPr lang="en-US" altLang="zh-CN" sz="2000" b="1" dirty="0">
                <a:solidFill>
                  <a:srgbClr val="00B050"/>
                </a:solidFill>
              </a:rPr>
              <a:t>201~300</a:t>
            </a:r>
            <a:r>
              <a:rPr lang="zh-CN" altLang="en-US" sz="2000" b="1" dirty="0">
                <a:solidFill>
                  <a:srgbClr val="00B050"/>
                </a:solidFill>
              </a:rPr>
              <a:t>分：</a:t>
            </a:r>
            <a:r>
              <a:rPr lang="en-US" altLang="zh-CN" sz="2000" b="1" dirty="0">
                <a:solidFill>
                  <a:srgbClr val="00B050"/>
                </a:solidFill>
              </a:rPr>
              <a:t>94</a:t>
            </a:r>
            <a:r>
              <a:rPr lang="zh-CN" altLang="en-US" sz="2000" b="1" dirty="0">
                <a:solidFill>
                  <a:srgbClr val="00B050"/>
                </a:solidFill>
              </a:rPr>
              <a:t>人</a:t>
            </a:r>
            <a:endParaRPr lang="en-US" altLang="zh-CN" sz="2000" b="1" dirty="0">
              <a:solidFill>
                <a:srgbClr val="00B050"/>
              </a:solidFill>
            </a:endParaRPr>
          </a:p>
          <a:p>
            <a:pPr lvl="1"/>
            <a:r>
              <a:rPr lang="en-US" altLang="zh-CN" sz="2000" b="1" dirty="0" smtClean="0">
                <a:solidFill>
                  <a:srgbClr val="FF0000"/>
                </a:solidFill>
              </a:rPr>
              <a:t>200</a:t>
            </a:r>
            <a:r>
              <a:rPr lang="zh-CN" altLang="en-US" sz="2000" b="1" dirty="0" smtClean="0">
                <a:solidFill>
                  <a:srgbClr val="FF0000"/>
                </a:solidFill>
              </a:rPr>
              <a:t>分：</a:t>
            </a:r>
            <a:r>
              <a:rPr lang="en-US" altLang="zh-CN" sz="2000" b="1" dirty="0" smtClean="0">
                <a:solidFill>
                  <a:srgbClr val="FF0000"/>
                </a:solidFill>
              </a:rPr>
              <a:t>33</a:t>
            </a:r>
            <a:r>
              <a:rPr lang="zh-CN" altLang="en-US" sz="2000" b="1" dirty="0" smtClean="0">
                <a:solidFill>
                  <a:srgbClr val="FF0000"/>
                </a:solidFill>
              </a:rPr>
              <a:t>人</a:t>
            </a:r>
            <a:endParaRPr lang="en-US" altLang="zh-CN" sz="2000" b="1" dirty="0" smtClean="0">
              <a:solidFill>
                <a:srgbClr val="FF0000"/>
              </a:solidFill>
            </a:endParaRPr>
          </a:p>
          <a:p>
            <a:pPr lvl="1"/>
            <a:r>
              <a:rPr lang="en-US" altLang="zh-CN" sz="2000" dirty="0" smtClean="0"/>
              <a:t>1~199</a:t>
            </a:r>
            <a:r>
              <a:rPr lang="zh-CN" altLang="en-US" sz="2000" dirty="0" smtClean="0"/>
              <a:t>：</a:t>
            </a:r>
            <a:r>
              <a:rPr lang="en-US" altLang="zh-CN" sz="2000" dirty="0" smtClean="0"/>
              <a:t>64</a:t>
            </a:r>
            <a:r>
              <a:rPr lang="zh-CN" altLang="en-US" sz="2000" dirty="0" smtClean="0"/>
              <a:t>人</a:t>
            </a:r>
            <a:endParaRPr lang="en-US" altLang="zh-CN" sz="2000" dirty="0" smtClean="0"/>
          </a:p>
          <a:p>
            <a:pPr lvl="1"/>
            <a:r>
              <a:rPr lang="zh-CN" altLang="en-US" sz="2000" dirty="0" smtClean="0"/>
              <a:t>平均分：</a:t>
            </a:r>
            <a:r>
              <a:rPr lang="en-US" altLang="zh-CN" sz="2000" dirty="0" smtClean="0"/>
              <a:t>197.6</a:t>
            </a:r>
            <a:r>
              <a:rPr lang="en-US" altLang="zh-CN" sz="2000" dirty="0"/>
              <a:t>(</a:t>
            </a:r>
            <a:r>
              <a:rPr lang="zh-CN" altLang="en-US" sz="2000" dirty="0"/>
              <a:t>学校排名</a:t>
            </a:r>
            <a:r>
              <a:rPr lang="en-US" altLang="zh-CN" sz="2000" dirty="0" smtClean="0"/>
              <a:t>10)</a:t>
            </a:r>
            <a:endParaRPr lang="zh-CN" altLang="en-US" sz="2000" dirty="0"/>
          </a:p>
          <a:p>
            <a:pPr marL="402336" lvl="1" indent="0">
              <a:buNone/>
            </a:pPr>
            <a:endParaRPr lang="zh-CN" altLang="en-US" sz="2000" dirty="0"/>
          </a:p>
        </p:txBody>
      </p:sp>
      <p:sp>
        <p:nvSpPr>
          <p:cNvPr id="7" name="文本框 6"/>
          <p:cNvSpPr txBox="1"/>
          <p:nvPr/>
        </p:nvSpPr>
        <p:spPr>
          <a:xfrm>
            <a:off x="5662090" y="3989368"/>
            <a:ext cx="2419252" cy="1754326"/>
          </a:xfrm>
          <a:prstGeom prst="rect">
            <a:avLst/>
          </a:prstGeom>
          <a:solidFill>
            <a:srgbClr val="FFFF00"/>
          </a:solidFill>
        </p:spPr>
        <p:txBody>
          <a:bodyPr wrap="none" rtlCol="0">
            <a:spAutoFit/>
          </a:bodyPr>
          <a:lstStyle/>
          <a:p>
            <a:pPr>
              <a:lnSpc>
                <a:spcPct val="150000"/>
              </a:lnSpc>
            </a:pPr>
            <a:r>
              <a:rPr lang="en-US" altLang="zh-CN" sz="2400" dirty="0" smtClean="0"/>
              <a:t>200</a:t>
            </a:r>
            <a:r>
              <a:rPr lang="zh-CN" altLang="en-US" sz="2400" dirty="0" smtClean="0"/>
              <a:t>分也不容易</a:t>
            </a:r>
            <a:endParaRPr lang="en-US" altLang="zh-CN" sz="2400" dirty="0" smtClean="0"/>
          </a:p>
          <a:p>
            <a:pPr>
              <a:lnSpc>
                <a:spcPct val="150000"/>
              </a:lnSpc>
            </a:pPr>
            <a:r>
              <a:rPr lang="en-US" altLang="zh-CN" sz="2400" dirty="0" smtClean="0"/>
              <a:t>300+</a:t>
            </a:r>
            <a:r>
              <a:rPr lang="zh-CN" altLang="en-US" sz="2400" dirty="0" smtClean="0"/>
              <a:t>的比例很低</a:t>
            </a:r>
            <a:endParaRPr lang="en-US" altLang="zh-CN" sz="2400" dirty="0" smtClean="0"/>
          </a:p>
          <a:p>
            <a:pPr>
              <a:lnSpc>
                <a:spcPct val="150000"/>
              </a:lnSpc>
            </a:pPr>
            <a:r>
              <a:rPr lang="en-US" altLang="zh-CN" sz="2400" dirty="0" smtClean="0"/>
              <a:t>400</a:t>
            </a:r>
            <a:r>
              <a:rPr lang="zh-CN" altLang="en-US" sz="2400" dirty="0" smtClean="0"/>
              <a:t>分尚需努力</a:t>
            </a:r>
            <a:endParaRPr lang="zh-CN" altLang="en-US" sz="2400" dirty="0"/>
          </a:p>
        </p:txBody>
      </p:sp>
    </p:spTree>
    <p:extLst>
      <p:ext uri="{BB962C8B-B14F-4D97-AF65-F5344CB8AC3E}">
        <p14:creationId xmlns:p14="http://schemas.microsoft.com/office/powerpoint/2010/main" val="346638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CSP</a:t>
            </a:r>
            <a:r>
              <a:rPr lang="zh-CN" altLang="en-US" dirty="0">
                <a:latin typeface="微软雅黑" panose="020B0503020204020204" pitchFamily="34" charset="-122"/>
                <a:ea typeface="微软雅黑" panose="020B0503020204020204" pitchFamily="34" charset="-122"/>
              </a:rPr>
              <a:t>成绩</a:t>
            </a:r>
            <a:r>
              <a:rPr lang="zh-CN" altLang="zh-CN" dirty="0">
                <a:latin typeface="微软雅黑" panose="020B0503020204020204" pitchFamily="34" charset="-122"/>
                <a:ea typeface="微软雅黑" panose="020B0503020204020204" pitchFamily="34" charset="-122"/>
              </a:rPr>
              <a:t>对应</a:t>
            </a:r>
            <a:r>
              <a:rPr lang="zh-CN" altLang="en-US" dirty="0">
                <a:latin typeface="微软雅黑" panose="020B0503020204020204" pitchFamily="34" charset="-122"/>
                <a:ea typeface="微软雅黑" panose="020B0503020204020204" pitchFamily="34" charset="-122"/>
              </a:rPr>
              <a:t>的</a:t>
            </a:r>
            <a:r>
              <a:rPr lang="zh-CN" altLang="zh-CN" dirty="0" smtClean="0">
                <a:latin typeface="微软雅黑" panose="020B0503020204020204" pitchFamily="34" charset="-122"/>
                <a:ea typeface="微软雅黑" panose="020B0503020204020204" pitchFamily="34" charset="-122"/>
              </a:rPr>
              <a:t>能力</a:t>
            </a:r>
            <a:endParaRPr lang="zh-CN" altLang="en-US" dirty="0"/>
          </a:p>
        </p:txBody>
      </p:sp>
      <p:graphicFrame>
        <p:nvGraphicFramePr>
          <p:cNvPr id="5" name="内容占位符 3"/>
          <p:cNvGraphicFramePr>
            <a:graphicFrameLocks/>
          </p:cNvGraphicFramePr>
          <p:nvPr>
            <p:extLst/>
          </p:nvPr>
        </p:nvGraphicFramePr>
        <p:xfrm>
          <a:off x="770383" y="2392235"/>
          <a:ext cx="7477505" cy="3922449"/>
        </p:xfrm>
        <a:graphic>
          <a:graphicData uri="http://schemas.openxmlformats.org/drawingml/2006/table">
            <a:tbl>
              <a:tblPr/>
              <a:tblGrid>
                <a:gridCol w="3216711">
                  <a:extLst>
                    <a:ext uri="{9D8B030D-6E8A-4147-A177-3AD203B41FA5}">
                      <a16:colId xmlns:a16="http://schemas.microsoft.com/office/drawing/2014/main" val="2805671143"/>
                    </a:ext>
                  </a:extLst>
                </a:gridCol>
                <a:gridCol w="4260794">
                  <a:extLst>
                    <a:ext uri="{9D8B030D-6E8A-4147-A177-3AD203B41FA5}">
                      <a16:colId xmlns:a16="http://schemas.microsoft.com/office/drawing/2014/main" val="667745790"/>
                    </a:ext>
                  </a:extLst>
                </a:gridCol>
              </a:tblGrid>
              <a:tr h="680149">
                <a:tc>
                  <a:txBody>
                    <a:bodyPr/>
                    <a:lstStyle/>
                    <a:p>
                      <a:pPr algn="l"/>
                      <a:r>
                        <a:rPr lang="en-US" sz="2400" b="1" dirty="0">
                          <a:solidFill>
                            <a:srgbClr val="333333"/>
                          </a:solidFill>
                          <a:effectLst/>
                          <a:latin typeface="+mn-ea"/>
                          <a:ea typeface="+mn-ea"/>
                        </a:rPr>
                        <a:t>CSP</a:t>
                      </a:r>
                      <a:r>
                        <a:rPr lang="zh-CN" altLang="en-US" sz="2400" b="1" dirty="0">
                          <a:solidFill>
                            <a:srgbClr val="333333"/>
                          </a:solidFill>
                          <a:effectLst/>
                          <a:latin typeface="+mn-ea"/>
                          <a:ea typeface="+mn-ea"/>
                        </a:rPr>
                        <a:t>成绩</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tc>
                  <a:txBody>
                    <a:bodyPr/>
                    <a:lstStyle/>
                    <a:p>
                      <a:pPr algn="l"/>
                      <a:r>
                        <a:rPr lang="zh-CN" altLang="en-US" sz="2400" b="1">
                          <a:solidFill>
                            <a:srgbClr val="333333"/>
                          </a:solidFill>
                          <a:effectLst/>
                          <a:latin typeface="+mn-ea"/>
                          <a:ea typeface="+mn-ea"/>
                        </a:rPr>
                        <a:t>对应能力</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8F8F8"/>
                    </a:solidFill>
                  </a:tcPr>
                </a:tc>
                <a:extLst>
                  <a:ext uri="{0D108BD9-81ED-4DB2-BD59-A6C34878D82A}">
                    <a16:rowId xmlns:a16="http://schemas.microsoft.com/office/drawing/2014/main" val="357272541"/>
                  </a:ext>
                </a:extLst>
              </a:tr>
              <a:tr h="749808">
                <a:tc>
                  <a:txBody>
                    <a:bodyPr/>
                    <a:lstStyle/>
                    <a:p>
                      <a:pPr algn="l"/>
                      <a:r>
                        <a:rPr lang="en-US" altLang="zh-CN" sz="2400">
                          <a:solidFill>
                            <a:srgbClr val="333333"/>
                          </a:solidFill>
                          <a:effectLst/>
                          <a:latin typeface="+mn-ea"/>
                          <a:ea typeface="+mn-ea"/>
                        </a:rPr>
                        <a:t>400-500</a:t>
                      </a:r>
                      <a:r>
                        <a:rPr lang="zh-CN" altLang="en-US" sz="2400">
                          <a:solidFill>
                            <a:srgbClr val="333333"/>
                          </a:solidFill>
                          <a:effectLst/>
                          <a:latin typeface="+mn-ea"/>
                          <a:ea typeface="+mn-ea"/>
                        </a:rPr>
                        <a:t>分</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2400" dirty="0">
                          <a:solidFill>
                            <a:srgbClr val="333333"/>
                          </a:solidFill>
                          <a:effectLst/>
                          <a:latin typeface="+mn-ea"/>
                          <a:ea typeface="+mn-ea"/>
                        </a:rPr>
                        <a:t>发散性算法编程</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943358335"/>
                  </a:ext>
                </a:extLst>
              </a:tr>
              <a:tr h="795528">
                <a:tc>
                  <a:txBody>
                    <a:bodyPr/>
                    <a:lstStyle/>
                    <a:p>
                      <a:pPr algn="l"/>
                      <a:r>
                        <a:rPr lang="en-US" altLang="zh-CN" sz="2400" b="1" dirty="0">
                          <a:solidFill>
                            <a:srgbClr val="FF0000"/>
                          </a:solidFill>
                          <a:effectLst/>
                          <a:latin typeface="+mn-ea"/>
                          <a:ea typeface="+mn-ea"/>
                        </a:rPr>
                        <a:t>300-400</a:t>
                      </a:r>
                      <a:r>
                        <a:rPr lang="zh-CN" altLang="en-US" sz="2400" b="1" dirty="0">
                          <a:solidFill>
                            <a:srgbClr val="FF0000"/>
                          </a:solidFill>
                          <a:effectLst/>
                          <a:latin typeface="+mn-ea"/>
                          <a:ea typeface="+mn-ea"/>
                        </a:rPr>
                        <a:t>（不含）分</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2400" b="1" dirty="0">
                          <a:solidFill>
                            <a:srgbClr val="FF0000"/>
                          </a:solidFill>
                          <a:effectLst/>
                          <a:latin typeface="+mn-ea"/>
                          <a:ea typeface="+mn-ea"/>
                        </a:rPr>
                        <a:t>复杂问题分析解决能力</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172721144"/>
                  </a:ext>
                </a:extLst>
              </a:tr>
              <a:tr h="777240">
                <a:tc>
                  <a:txBody>
                    <a:bodyPr/>
                    <a:lstStyle/>
                    <a:p>
                      <a:pPr algn="l"/>
                      <a:r>
                        <a:rPr lang="en-US" altLang="zh-CN" sz="2400" dirty="0">
                          <a:solidFill>
                            <a:srgbClr val="333333"/>
                          </a:solidFill>
                          <a:effectLst/>
                          <a:latin typeface="+mn-ea"/>
                          <a:ea typeface="+mn-ea"/>
                        </a:rPr>
                        <a:t>200-300</a:t>
                      </a:r>
                      <a:r>
                        <a:rPr lang="zh-CN" altLang="en-US" sz="2400" dirty="0">
                          <a:solidFill>
                            <a:srgbClr val="333333"/>
                          </a:solidFill>
                          <a:effectLst/>
                          <a:latin typeface="+mn-ea"/>
                          <a:ea typeface="+mn-ea"/>
                        </a:rPr>
                        <a:t>（不含）分</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2400" dirty="0">
                          <a:solidFill>
                            <a:srgbClr val="333333"/>
                          </a:solidFill>
                          <a:effectLst/>
                          <a:latin typeface="+mn-ea"/>
                          <a:ea typeface="+mn-ea"/>
                        </a:rPr>
                        <a:t>结构组织能力，模型构建能力</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293216780"/>
                  </a:ext>
                </a:extLst>
              </a:tr>
              <a:tr h="919724">
                <a:tc>
                  <a:txBody>
                    <a:bodyPr/>
                    <a:lstStyle/>
                    <a:p>
                      <a:pPr algn="l"/>
                      <a:r>
                        <a:rPr lang="en-US" altLang="zh-CN" sz="2400" dirty="0">
                          <a:solidFill>
                            <a:srgbClr val="333333"/>
                          </a:solidFill>
                          <a:effectLst/>
                          <a:latin typeface="+mn-ea"/>
                          <a:ea typeface="+mn-ea"/>
                        </a:rPr>
                        <a:t>100-200</a:t>
                      </a:r>
                      <a:r>
                        <a:rPr lang="zh-CN" altLang="en-US" sz="2400" dirty="0">
                          <a:solidFill>
                            <a:srgbClr val="333333"/>
                          </a:solidFill>
                          <a:effectLst/>
                          <a:latin typeface="+mn-ea"/>
                          <a:ea typeface="+mn-ea"/>
                        </a:rPr>
                        <a:t>（不含）分</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a:r>
                        <a:rPr lang="zh-CN" altLang="en-US" sz="2400" dirty="0">
                          <a:solidFill>
                            <a:srgbClr val="333333"/>
                          </a:solidFill>
                          <a:effectLst/>
                          <a:latin typeface="+mn-ea"/>
                          <a:ea typeface="+mn-ea"/>
                        </a:rPr>
                        <a:t>基础语言能力，简单算法能力</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556441076"/>
                  </a:ext>
                </a:extLst>
              </a:tr>
            </a:tbl>
          </a:graphicData>
        </a:graphic>
      </p:graphicFrame>
      <p:sp>
        <p:nvSpPr>
          <p:cNvPr id="3" name="矩形 2"/>
          <p:cNvSpPr/>
          <p:nvPr/>
        </p:nvSpPr>
        <p:spPr>
          <a:xfrm>
            <a:off x="538480" y="4643120"/>
            <a:ext cx="7833360" cy="16715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8480" y="2971556"/>
            <a:ext cx="7833360" cy="16715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0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xit"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CSP 200</a:t>
            </a:r>
            <a:endParaRPr lang="zh-CN" altLang="en-US" dirty="0"/>
          </a:p>
        </p:txBody>
      </p:sp>
      <p:sp>
        <p:nvSpPr>
          <p:cNvPr id="3" name="内容占位符 2"/>
          <p:cNvSpPr>
            <a:spLocks noGrp="1"/>
          </p:cNvSpPr>
          <p:nvPr>
            <p:ph sz="quarter" idx="13"/>
          </p:nvPr>
        </p:nvSpPr>
        <p:spPr/>
        <p:txBody>
          <a:bodyPr>
            <a:normAutofit/>
          </a:bodyPr>
          <a:lstStyle/>
          <a:p>
            <a:r>
              <a:rPr lang="zh-CN" altLang="en-US" sz="2800" dirty="0" smtClean="0"/>
              <a:t>保底</a:t>
            </a:r>
            <a:r>
              <a:rPr lang="en-US" altLang="zh-CN" sz="2800" dirty="0" smtClean="0"/>
              <a:t>200</a:t>
            </a:r>
            <a:r>
              <a:rPr lang="zh-CN" altLang="en-US" sz="2800" dirty="0" smtClean="0"/>
              <a:t>分</a:t>
            </a:r>
            <a:endParaRPr lang="en-US" altLang="zh-CN" sz="2800" dirty="0" smtClean="0"/>
          </a:p>
          <a:p>
            <a:r>
              <a:rPr lang="zh-CN" altLang="en-US" sz="2800" dirty="0" smtClean="0"/>
              <a:t>位置值：</a:t>
            </a:r>
            <a:r>
              <a:rPr lang="en-US" altLang="zh-CN" sz="2800" dirty="0" smtClean="0"/>
              <a:t>50%</a:t>
            </a:r>
          </a:p>
          <a:p>
            <a:r>
              <a:rPr lang="zh-CN" altLang="en-US" sz="2800" dirty="0"/>
              <a:t>难</a:t>
            </a:r>
            <a:r>
              <a:rPr lang="zh-CN" altLang="en-US" sz="2800" dirty="0" smtClean="0"/>
              <a:t>吗？</a:t>
            </a:r>
            <a:endParaRPr lang="zh-CN" altLang="en-US" sz="2800" dirty="0"/>
          </a:p>
        </p:txBody>
      </p:sp>
      <p:sp>
        <p:nvSpPr>
          <p:cNvPr id="10" name="文本框 9"/>
          <p:cNvSpPr txBox="1"/>
          <p:nvPr/>
        </p:nvSpPr>
        <p:spPr>
          <a:xfrm>
            <a:off x="1965960" y="3195770"/>
            <a:ext cx="1261884" cy="523220"/>
          </a:xfrm>
          <a:prstGeom prst="rect">
            <a:avLst/>
          </a:prstGeom>
          <a:noFill/>
        </p:spPr>
        <p:txBody>
          <a:bodyPr wrap="none" rtlCol="0">
            <a:spAutoFit/>
          </a:bodyPr>
          <a:lstStyle/>
          <a:p>
            <a:r>
              <a:rPr lang="zh-CN" altLang="en-US" sz="2800" dirty="0">
                <a:solidFill>
                  <a:schemeClr val="tx1">
                    <a:lumMod val="75000"/>
                    <a:lumOff val="25000"/>
                  </a:schemeClr>
                </a:solidFill>
              </a:rPr>
              <a:t>不难</a:t>
            </a:r>
            <a:r>
              <a:rPr lang="zh-CN" altLang="en-US" sz="2800" dirty="0" smtClean="0"/>
              <a:t>！</a:t>
            </a:r>
            <a:endParaRPr lang="zh-CN" altLang="en-US" sz="2800" dirty="0"/>
          </a:p>
        </p:txBody>
      </p:sp>
    </p:spTree>
    <p:extLst>
      <p:ext uri="{BB962C8B-B14F-4D97-AF65-F5344CB8AC3E}">
        <p14:creationId xmlns:p14="http://schemas.microsoft.com/office/powerpoint/2010/main" val="105486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必得：</a:t>
            </a:r>
            <a:r>
              <a:rPr lang="en-US" altLang="zh-CN" dirty="0" smtClean="0"/>
              <a:t>200</a:t>
            </a:r>
            <a:endParaRPr lang="zh-CN" altLang="en-US" dirty="0"/>
          </a:p>
        </p:txBody>
      </p:sp>
      <p:sp>
        <p:nvSpPr>
          <p:cNvPr id="6" name="内容占位符 2"/>
          <p:cNvSpPr txBox="1">
            <a:spLocks/>
          </p:cNvSpPr>
          <p:nvPr/>
        </p:nvSpPr>
        <p:spPr>
          <a:xfrm>
            <a:off x="628650" y="2011680"/>
            <a:ext cx="8405622" cy="4736592"/>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400" dirty="0" smtClean="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题</a:t>
            </a:r>
            <a:r>
              <a:rPr lang="zh-CN" altLang="en-US" sz="2400" dirty="0" smtClean="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送分</a:t>
            </a:r>
            <a:r>
              <a:rPr lang="zh-CN" altLang="en-US" sz="2400" dirty="0" smtClean="0">
                <a:solidFill>
                  <a:srgbClr val="FF0000"/>
                </a:solidFill>
                <a:latin typeface="微软雅黑" panose="020B0503020204020204" pitchFamily="34" charset="-122"/>
                <a:ea typeface="微软雅黑" panose="020B0503020204020204" pitchFamily="34" charset="-122"/>
              </a:rPr>
              <a:t>题</a:t>
            </a:r>
            <a:endParaRPr lang="en-US" altLang="zh-CN" sz="2400" dirty="0">
              <a:solidFill>
                <a:srgbClr val="FF0000"/>
              </a:solidFill>
            </a:endParaRPr>
          </a:p>
          <a:p>
            <a:pPr marL="447675" indent="-447675">
              <a:lnSpc>
                <a:spcPct val="150000"/>
              </a:lnSpc>
              <a:spcBef>
                <a:spcPts val="0"/>
              </a:spcBef>
              <a:buFont typeface="Wingdings" panose="05000000000000000000" pitchFamily="2" charset="2"/>
              <a:buChar char="u"/>
            </a:pPr>
            <a:r>
              <a:rPr lang="zh-CN" altLang="en-US" sz="2400" dirty="0" smtClean="0">
                <a:latin typeface="微软雅黑" panose="020B0503020204020204" pitchFamily="34" charset="-122"/>
                <a:ea typeface="微软雅黑" panose="020B0503020204020204" pitchFamily="34" charset="-122"/>
              </a:rPr>
              <a:t>非常基础</a:t>
            </a:r>
            <a:r>
              <a:rPr lang="zh-CN" altLang="en-US" sz="2400" dirty="0"/>
              <a:t>：有基本的编程和数学基础</a:t>
            </a:r>
            <a:r>
              <a:rPr lang="zh-CN" altLang="en-US" sz="2400" dirty="0" smtClean="0"/>
              <a:t>就可拿满分了；</a:t>
            </a:r>
            <a:endParaRPr lang="en-US" altLang="zh-CN" sz="2400" dirty="0" smtClean="0"/>
          </a:p>
          <a:p>
            <a:pPr marL="447675" indent="-447675">
              <a:lnSpc>
                <a:spcPct val="150000"/>
              </a:lnSpc>
              <a:spcBef>
                <a:spcPts val="0"/>
              </a:spcBef>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编程技术</a:t>
            </a:r>
            <a:r>
              <a:rPr lang="zh-CN" altLang="en-US" sz="2400" dirty="0" smtClean="0"/>
              <a:t>：对</a:t>
            </a:r>
            <a:r>
              <a:rPr lang="zh-CN" altLang="en-US" sz="2400" dirty="0"/>
              <a:t>编程语言基本</a:t>
            </a:r>
            <a:r>
              <a:rPr lang="zh-CN" altLang="en-US" sz="2400" dirty="0" smtClean="0"/>
              <a:t>熟悉，会用数组</a:t>
            </a:r>
            <a:r>
              <a:rPr lang="zh-CN" altLang="en-US" sz="2400" dirty="0"/>
              <a:t>、循环、</a:t>
            </a:r>
            <a:r>
              <a:rPr lang="zh-CN" altLang="en-US" sz="2400" dirty="0" smtClean="0"/>
              <a:t>条件</a:t>
            </a:r>
            <a:endParaRPr lang="en-US" altLang="zh-CN" sz="2400" dirty="0" smtClean="0"/>
          </a:p>
          <a:p>
            <a:pPr marL="0" indent="0">
              <a:lnSpc>
                <a:spcPct val="150000"/>
              </a:lnSpc>
              <a:spcBef>
                <a:spcPts val="0"/>
              </a:spcBef>
              <a:buNone/>
            </a:pPr>
            <a:r>
              <a:rPr lang="en-US" altLang="zh-CN" sz="2400" dirty="0"/>
              <a:t> </a:t>
            </a:r>
            <a:r>
              <a:rPr lang="en-US" altLang="zh-CN" sz="2400" dirty="0" smtClean="0"/>
              <a:t>                      </a:t>
            </a:r>
            <a:r>
              <a:rPr lang="zh-CN" altLang="en-US" sz="2400" dirty="0" smtClean="0"/>
              <a:t>判断</a:t>
            </a:r>
            <a:endParaRPr lang="en-US" altLang="zh-CN" sz="2400" dirty="0"/>
          </a:p>
          <a:p>
            <a:pPr marL="447675" indent="-447675">
              <a:lnSpc>
                <a:spcPct val="150000"/>
              </a:lnSpc>
              <a:spcBef>
                <a:spcPts val="0"/>
              </a:spcBef>
              <a:buFont typeface="Wingdings" panose="05000000000000000000" pitchFamily="2" charset="2"/>
              <a:buChar char="u"/>
            </a:pPr>
            <a:r>
              <a:rPr lang="zh-CN" altLang="en-US" sz="2400" dirty="0" smtClean="0">
                <a:latin typeface="微软雅黑" panose="020B0503020204020204" pitchFamily="34" charset="-122"/>
                <a:ea typeface="微软雅黑" panose="020B0503020204020204" pitchFamily="34" charset="-122"/>
              </a:rPr>
              <a:t>涉及问题</a:t>
            </a:r>
            <a:r>
              <a:rPr lang="zh-CN" altLang="en-US" sz="2400" dirty="0" smtClean="0"/>
              <a:t>：计数、求和、求差，比较、找最大值</a:t>
            </a:r>
            <a:r>
              <a:rPr lang="en-US" altLang="zh-CN" sz="2400" dirty="0" smtClean="0"/>
              <a:t>/</a:t>
            </a:r>
            <a:r>
              <a:rPr lang="zh-CN" altLang="en-US" sz="2400" dirty="0" smtClean="0"/>
              <a:t>最小值等。</a:t>
            </a:r>
            <a:endParaRPr lang="en-US" altLang="zh-CN" sz="2400" dirty="0"/>
          </a:p>
          <a:p>
            <a:pPr marL="447675" indent="-447675">
              <a:lnSpc>
                <a:spcPct val="150000"/>
              </a:lnSpc>
              <a:spcBef>
                <a:spcPts val="0"/>
              </a:spcBef>
              <a:buFont typeface="Wingdings" panose="05000000000000000000" pitchFamily="2" charset="2"/>
              <a:buChar char="u"/>
            </a:pPr>
            <a:r>
              <a:rPr lang="zh-CN" altLang="en-US" sz="2400" dirty="0" smtClean="0">
                <a:latin typeface="微软雅黑" panose="020B0503020204020204" pitchFamily="34" charset="-122"/>
                <a:ea typeface="微软雅黑" panose="020B0503020204020204" pitchFamily="34" charset="-122"/>
              </a:rPr>
              <a:t>特       </a:t>
            </a:r>
            <a:r>
              <a:rPr lang="zh-CN" altLang="en-US" sz="2400" dirty="0">
                <a:latin typeface="微软雅黑" panose="020B0503020204020204" pitchFamily="34" charset="-122"/>
                <a:ea typeface="微软雅黑" panose="020B0503020204020204" pitchFamily="34" charset="-122"/>
              </a:rPr>
              <a:t>点</a:t>
            </a:r>
            <a:r>
              <a:rPr lang="zh-CN" altLang="en-US" sz="2400" dirty="0"/>
              <a:t>：</a:t>
            </a:r>
            <a:r>
              <a:rPr lang="zh-CN" altLang="en-US" sz="2400" dirty="0" smtClean="0"/>
              <a:t>模拟题，基本不需要什么算法，常规思维，</a:t>
            </a:r>
            <a:endParaRPr lang="en-US" altLang="zh-CN" sz="2400" dirty="0" smtClean="0"/>
          </a:p>
          <a:p>
            <a:pPr marL="0" indent="0">
              <a:lnSpc>
                <a:spcPct val="150000"/>
              </a:lnSpc>
              <a:spcBef>
                <a:spcPts val="0"/>
              </a:spcBef>
              <a:buNone/>
            </a:pPr>
            <a:r>
              <a:rPr lang="en-US" altLang="zh-CN" sz="2400" dirty="0"/>
              <a:t> </a:t>
            </a:r>
            <a:r>
              <a:rPr lang="en-US" altLang="zh-CN" sz="2400" dirty="0" smtClean="0"/>
              <a:t>                      </a:t>
            </a:r>
            <a:r>
              <a:rPr lang="zh-CN" altLang="en-US" sz="2400" dirty="0" smtClean="0"/>
              <a:t>正常理解即可，不需要高级技巧（会更好！）。</a:t>
            </a:r>
            <a:endParaRPr lang="en-US" altLang="zh-CN" sz="2400" dirty="0" smtClean="0"/>
          </a:p>
          <a:p>
            <a:pPr marL="0" indent="0">
              <a:lnSpc>
                <a:spcPct val="150000"/>
              </a:lnSpc>
              <a:spcBef>
                <a:spcPts val="0"/>
              </a:spcBef>
              <a:buNone/>
            </a:pPr>
            <a:r>
              <a:rPr lang="en-US" altLang="zh-CN" sz="2400" dirty="0"/>
              <a:t> </a:t>
            </a:r>
            <a:r>
              <a:rPr lang="en-US" altLang="zh-CN" sz="2400" dirty="0" smtClean="0"/>
              <a:t>                      </a:t>
            </a:r>
            <a:r>
              <a:rPr lang="zh-CN" altLang="en-US" sz="2400" dirty="0" smtClean="0"/>
              <a:t>数据规模比较小，暴力求解基本也能过。</a:t>
            </a:r>
            <a:endParaRPr lang="en-US" altLang="zh-CN" sz="2400" dirty="0" smtClean="0"/>
          </a:p>
        </p:txBody>
      </p:sp>
    </p:spTree>
    <p:extLst>
      <p:ext uri="{BB962C8B-B14F-4D97-AF65-F5344CB8AC3E}">
        <p14:creationId xmlns:p14="http://schemas.microsoft.com/office/powerpoint/2010/main" val="336243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CCF CSP</a:t>
            </a:r>
            <a:r>
              <a:rPr lang="zh-CN" altLang="en-US" dirty="0" smtClean="0"/>
              <a:t>计算机软件能力认证</a:t>
            </a:r>
            <a:endParaRPr lang="zh-CN" altLang="en-US" dirty="0"/>
          </a:p>
        </p:txBody>
      </p:sp>
      <p:sp>
        <p:nvSpPr>
          <p:cNvPr id="3" name="内容占位符 2"/>
          <p:cNvSpPr>
            <a:spLocks noGrp="1"/>
          </p:cNvSpPr>
          <p:nvPr>
            <p:ph sz="quarter" idx="13"/>
          </p:nvPr>
        </p:nvSpPr>
        <p:spPr>
          <a:xfrm>
            <a:off x="579665" y="2351314"/>
            <a:ext cx="8139791" cy="3921343"/>
          </a:xfrm>
        </p:spPr>
        <p:txBody>
          <a:bodyPr/>
          <a:lstStyle/>
          <a:p>
            <a:r>
              <a:rPr lang="en-US" altLang="zh-CN" dirty="0" smtClean="0"/>
              <a:t>CSP</a:t>
            </a:r>
            <a:r>
              <a:rPr lang="zh-CN" altLang="en-US" dirty="0" smtClean="0"/>
              <a:t>认证：软件能力认证</a:t>
            </a:r>
            <a:endParaRPr lang="en-US" altLang="zh-CN" dirty="0" smtClean="0"/>
          </a:p>
          <a:p>
            <a:pPr marL="0" indent="0">
              <a:buNone/>
            </a:pPr>
            <a:r>
              <a:rPr lang="en-US" altLang="zh-CN" dirty="0" smtClean="0"/>
              <a:t>                       Certified  Software professional</a:t>
            </a:r>
            <a:r>
              <a:rPr lang="zh-CN" altLang="en-US" dirty="0" smtClean="0"/>
              <a:t>，简称</a:t>
            </a:r>
            <a:r>
              <a:rPr lang="en-US" altLang="zh-CN" dirty="0" smtClean="0"/>
              <a:t>CSP</a:t>
            </a:r>
          </a:p>
          <a:p>
            <a:r>
              <a:rPr lang="zh-CN" altLang="en-US" dirty="0" smtClean="0"/>
              <a:t>由中国计算机学会（</a:t>
            </a:r>
            <a:r>
              <a:rPr lang="en-US" altLang="zh-CN" dirty="0" smtClean="0"/>
              <a:t>CCF</a:t>
            </a:r>
            <a:r>
              <a:rPr lang="zh-CN" altLang="en-US" dirty="0" smtClean="0"/>
              <a:t>）于</a:t>
            </a:r>
            <a:r>
              <a:rPr lang="en-US" altLang="zh-CN" dirty="0" smtClean="0"/>
              <a:t>2014</a:t>
            </a:r>
            <a:r>
              <a:rPr lang="zh-CN" altLang="en-US" dirty="0" smtClean="0"/>
              <a:t>年发起，至今已有</a:t>
            </a:r>
            <a:r>
              <a:rPr lang="en-US" altLang="zh-CN" dirty="0" smtClean="0"/>
              <a:t>70000+</a:t>
            </a:r>
            <a:r>
              <a:rPr lang="zh-CN" altLang="en-US" dirty="0" smtClean="0"/>
              <a:t>人参加过认证</a:t>
            </a:r>
            <a:endParaRPr lang="zh-CN" altLang="en-US" dirty="0"/>
          </a:p>
        </p:txBody>
      </p:sp>
      <p:pic>
        <p:nvPicPr>
          <p:cNvPr id="5" name="图片 4"/>
          <p:cNvPicPr>
            <a:picLocks noChangeAspect="1"/>
          </p:cNvPicPr>
          <p:nvPr/>
        </p:nvPicPr>
        <p:blipFill>
          <a:blip r:embed="rId2"/>
          <a:stretch>
            <a:fillRect/>
          </a:stretch>
        </p:blipFill>
        <p:spPr>
          <a:xfrm>
            <a:off x="1147698" y="3877205"/>
            <a:ext cx="3584384" cy="2763808"/>
          </a:xfrm>
          <a:prstGeom prst="rect">
            <a:avLst/>
          </a:prstGeom>
        </p:spPr>
      </p:pic>
      <p:pic>
        <p:nvPicPr>
          <p:cNvPr id="6" name="图片 5"/>
          <p:cNvPicPr>
            <a:picLocks noChangeAspect="1"/>
          </p:cNvPicPr>
          <p:nvPr/>
        </p:nvPicPr>
        <p:blipFill>
          <a:blip r:embed="rId3"/>
          <a:stretch>
            <a:fillRect/>
          </a:stretch>
        </p:blipFill>
        <p:spPr>
          <a:xfrm>
            <a:off x="5102568" y="4311985"/>
            <a:ext cx="3246401" cy="2027096"/>
          </a:xfrm>
          <a:prstGeom prst="rect">
            <a:avLst/>
          </a:prstGeom>
        </p:spPr>
      </p:pic>
    </p:spTree>
    <p:extLst>
      <p:ext uri="{BB962C8B-B14F-4D97-AF65-F5344CB8AC3E}">
        <p14:creationId xmlns:p14="http://schemas.microsoft.com/office/powerpoint/2010/main" val="25309038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lstStyle/>
          <a:p>
            <a:endParaRPr lang="zh-CN" altLang="en-US"/>
          </a:p>
        </p:txBody>
      </p:sp>
      <p:sp>
        <p:nvSpPr>
          <p:cNvPr id="4" name="矩形 3"/>
          <p:cNvSpPr/>
          <p:nvPr/>
        </p:nvSpPr>
        <p:spPr>
          <a:xfrm>
            <a:off x="228600" y="237744"/>
            <a:ext cx="8787384" cy="5909310"/>
          </a:xfrm>
          <a:prstGeom prst="rect">
            <a:avLst/>
          </a:prstGeom>
          <a:solidFill>
            <a:schemeClr val="bg1"/>
          </a:solidFill>
        </p:spPr>
        <p:txBody>
          <a:bodyPr wrap="square">
            <a:spAutoFit/>
          </a:bodyPr>
          <a:lstStyle/>
          <a:p>
            <a:pPr algn="just">
              <a:spcBef>
                <a:spcPts val="600"/>
              </a:spcBef>
              <a:spcAft>
                <a:spcPts val="0"/>
              </a:spcAft>
            </a:pPr>
            <a:r>
              <a:rPr lang="en-US" altLang="zh-CN" sz="2400" kern="100" dirty="0" smtClean="0">
                <a:latin typeface="等线" panose="02010600030101010101" pitchFamily="2" charset="-122"/>
                <a:cs typeface="Times New Roman" panose="02020603050405020304" pitchFamily="18" charset="0"/>
              </a:rPr>
              <a:t>201712-1</a:t>
            </a:r>
            <a:r>
              <a:rPr lang="zh-CN" altLang="en-US" sz="2400" kern="100" dirty="0" smtClean="0">
                <a:latin typeface="等线" panose="02010600030101010101" pitchFamily="2" charset="-122"/>
                <a:cs typeface="Times New Roman" panose="02020603050405020304" pitchFamily="18" charset="0"/>
              </a:rPr>
              <a:t>：</a:t>
            </a:r>
            <a:r>
              <a:rPr lang="zh-CN" altLang="zh-CN" sz="2400" kern="100" dirty="0" smtClean="0">
                <a:latin typeface="等线" panose="02010600030101010101" pitchFamily="2" charset="-122"/>
                <a:cs typeface="Times New Roman" panose="02020603050405020304" pitchFamily="18" charset="0"/>
              </a:rPr>
              <a:t>最小</a:t>
            </a:r>
            <a:r>
              <a:rPr lang="zh-CN" altLang="zh-CN" sz="2400" kern="100" dirty="0">
                <a:latin typeface="等线" panose="02010600030101010101" pitchFamily="2" charset="-122"/>
                <a:cs typeface="Times New Roman" panose="02020603050405020304" pitchFamily="18" charset="0"/>
              </a:rPr>
              <a:t>差值</a:t>
            </a:r>
          </a:p>
          <a:p>
            <a:pPr marL="1162050" indent="-1162050" algn="just">
              <a:spcBef>
                <a:spcPts val="600"/>
              </a:spcBef>
              <a:spcAft>
                <a:spcPts val="0"/>
              </a:spcAft>
            </a:pP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问题描述</a:t>
            </a:r>
            <a:r>
              <a:rPr lang="zh-CN" altLang="en-US" sz="2400" kern="100" dirty="0" smtClean="0">
                <a:latin typeface="等线" panose="02010600030101010101" pitchFamily="2" charset="-122"/>
                <a:cs typeface="Times New Roman" panose="02020603050405020304" pitchFamily="18" charset="0"/>
              </a:rPr>
              <a:t>：</a:t>
            </a:r>
            <a:r>
              <a:rPr lang="zh-CN" altLang="zh-CN" sz="2400" kern="100" dirty="0" smtClean="0">
                <a:latin typeface="等线" panose="02010600030101010101" pitchFamily="2" charset="-122"/>
                <a:cs typeface="Times New Roman" panose="02020603050405020304" pitchFamily="18" charset="0"/>
              </a:rPr>
              <a:t>给定</a:t>
            </a:r>
            <a:r>
              <a:rPr lang="en-US" altLang="zh-CN" sz="2400" kern="100" dirty="0">
                <a:latin typeface="等线" panose="02010600030101010101" pitchFamily="2" charset="-122"/>
                <a:cs typeface="Times New Roman" panose="02020603050405020304" pitchFamily="18" charset="0"/>
              </a:rPr>
              <a:t>n</a:t>
            </a:r>
            <a:r>
              <a:rPr lang="zh-CN" altLang="zh-CN" sz="2400" kern="100" dirty="0">
                <a:latin typeface="等线" panose="02010600030101010101" pitchFamily="2" charset="-122"/>
                <a:cs typeface="Times New Roman" panose="02020603050405020304" pitchFamily="18" charset="0"/>
              </a:rPr>
              <a:t>个数，请找出其中相差（差的绝对值）最小</a:t>
            </a:r>
            <a:r>
              <a:rPr lang="zh-CN" altLang="zh-CN" sz="2400" kern="100" dirty="0" smtClean="0">
                <a:latin typeface="等线" panose="02010600030101010101" pitchFamily="2" charset="-122"/>
                <a:cs typeface="Times New Roman" panose="02020603050405020304" pitchFamily="18" charset="0"/>
              </a:rPr>
              <a:t>的</a:t>
            </a:r>
            <a:endParaRPr lang="en-US" altLang="zh-CN" sz="2400" kern="100" dirty="0" smtClean="0">
              <a:latin typeface="等线" panose="02010600030101010101" pitchFamily="2" charset="-122"/>
              <a:cs typeface="Times New Roman" panose="02020603050405020304" pitchFamily="18" charset="0"/>
            </a:endParaRPr>
          </a:p>
          <a:p>
            <a:pPr marL="1162050" indent="-1162050" algn="just">
              <a:spcBef>
                <a:spcPts val="600"/>
              </a:spcBef>
              <a:spcAft>
                <a:spcPts val="0"/>
              </a:spcAft>
            </a:pPr>
            <a:r>
              <a:rPr lang="en-US" altLang="zh-CN" sz="2400" kern="100" dirty="0">
                <a:latin typeface="等线" panose="02010600030101010101" pitchFamily="2" charset="-122"/>
                <a:cs typeface="Times New Roman" panose="02020603050405020304" pitchFamily="18" charset="0"/>
              </a:rPr>
              <a:t> </a:t>
            </a:r>
            <a:r>
              <a:rPr lang="en-US" altLang="zh-CN" sz="2400" kern="100" dirty="0" smtClean="0">
                <a:latin typeface="等线" panose="02010600030101010101" pitchFamily="2" charset="-122"/>
                <a:cs typeface="Times New Roman" panose="02020603050405020304" pitchFamily="18" charset="0"/>
              </a:rPr>
              <a:t>                 </a:t>
            </a:r>
            <a:r>
              <a:rPr lang="zh-CN" altLang="zh-CN" sz="2400" kern="100" dirty="0" smtClean="0">
                <a:latin typeface="等线" panose="02010600030101010101" pitchFamily="2" charset="-122"/>
                <a:cs typeface="Times New Roman" panose="02020603050405020304" pitchFamily="18" charset="0"/>
              </a:rPr>
              <a:t>两</a:t>
            </a:r>
            <a:r>
              <a:rPr lang="zh-CN" altLang="zh-CN" sz="2400" kern="100" dirty="0">
                <a:latin typeface="等线" panose="02010600030101010101" pitchFamily="2" charset="-122"/>
                <a:cs typeface="Times New Roman" panose="02020603050405020304" pitchFamily="18" charset="0"/>
              </a:rPr>
              <a:t>个数，输出它们的差值的绝对值。</a:t>
            </a:r>
          </a:p>
          <a:p>
            <a:pPr lvl="3" algn="just">
              <a:spcBef>
                <a:spcPts val="600"/>
              </a:spcBef>
              <a:tabLst>
                <a:tab pos="1619250" algn="l"/>
              </a:tabLst>
            </a:pPr>
            <a:r>
              <a:rPr lang="zh-CN" altLang="zh-CN" kern="100" dirty="0">
                <a:latin typeface="等线" panose="02010600030101010101" pitchFamily="2" charset="-122"/>
                <a:cs typeface="Times New Roman" panose="02020603050405020304" pitchFamily="18" charset="0"/>
              </a:rPr>
              <a:t>输入</a:t>
            </a:r>
            <a:r>
              <a:rPr lang="zh-CN" altLang="zh-CN" kern="100" dirty="0" smtClean="0">
                <a:latin typeface="等线" panose="02010600030101010101" pitchFamily="2" charset="-122"/>
                <a:cs typeface="Times New Roman" panose="02020603050405020304" pitchFamily="18" charset="0"/>
              </a:rPr>
              <a:t>格式</a:t>
            </a:r>
            <a:r>
              <a:rPr lang="zh-CN" altLang="en-US" kern="100" dirty="0" smtClean="0">
                <a:latin typeface="等线" panose="02010600030101010101" pitchFamily="2" charset="-122"/>
                <a:cs typeface="Times New Roman" panose="02020603050405020304" pitchFamily="18" charset="0"/>
              </a:rPr>
              <a:t>：</a:t>
            </a:r>
            <a:r>
              <a:rPr lang="zh-CN" altLang="zh-CN" kern="100" dirty="0" smtClean="0">
                <a:latin typeface="等线" panose="02010600030101010101" pitchFamily="2" charset="-122"/>
                <a:cs typeface="Times New Roman" panose="02020603050405020304" pitchFamily="18" charset="0"/>
              </a:rPr>
              <a:t>输入</a:t>
            </a:r>
            <a:r>
              <a:rPr lang="zh-CN" altLang="zh-CN" kern="100" dirty="0">
                <a:latin typeface="等线" panose="02010600030101010101" pitchFamily="2" charset="-122"/>
                <a:cs typeface="Times New Roman" panose="02020603050405020304" pitchFamily="18" charset="0"/>
              </a:rPr>
              <a:t>第一行包含一个整数</a:t>
            </a:r>
            <a:r>
              <a:rPr lang="en-US" altLang="zh-CN" kern="100" dirty="0">
                <a:latin typeface="等线" panose="02010600030101010101" pitchFamily="2" charset="-122"/>
                <a:cs typeface="Times New Roman" panose="02020603050405020304" pitchFamily="18" charset="0"/>
              </a:rPr>
              <a:t>n</a:t>
            </a:r>
            <a:r>
              <a:rPr lang="zh-CN" altLang="zh-CN" kern="100" dirty="0" smtClean="0">
                <a:latin typeface="等线" panose="02010600030101010101" pitchFamily="2" charset="-122"/>
                <a:cs typeface="Times New Roman" panose="02020603050405020304" pitchFamily="18" charset="0"/>
              </a:rPr>
              <a:t>。第二</a:t>
            </a:r>
            <a:r>
              <a:rPr lang="zh-CN" altLang="zh-CN" kern="100" dirty="0">
                <a:latin typeface="等线" panose="02010600030101010101" pitchFamily="2" charset="-122"/>
                <a:cs typeface="Times New Roman" panose="02020603050405020304" pitchFamily="18" charset="0"/>
              </a:rPr>
              <a:t>行包含</a:t>
            </a:r>
            <a:r>
              <a:rPr lang="en-US" altLang="zh-CN" kern="100" dirty="0">
                <a:latin typeface="等线" panose="02010600030101010101" pitchFamily="2" charset="-122"/>
                <a:cs typeface="Times New Roman" panose="02020603050405020304" pitchFamily="18" charset="0"/>
              </a:rPr>
              <a:t>n</a:t>
            </a:r>
            <a:r>
              <a:rPr lang="zh-CN" altLang="zh-CN" kern="100" dirty="0">
                <a:latin typeface="等线" panose="02010600030101010101" pitchFamily="2" charset="-122"/>
                <a:cs typeface="Times New Roman" panose="02020603050405020304" pitchFamily="18" charset="0"/>
              </a:rPr>
              <a:t>个正整数，相邻整数之间使用一个空格分隔。</a:t>
            </a:r>
          </a:p>
          <a:p>
            <a:pPr lvl="3" algn="just">
              <a:spcBef>
                <a:spcPts val="600"/>
              </a:spcBef>
              <a:tabLst>
                <a:tab pos="1619250" algn="l"/>
              </a:tabLst>
            </a:pPr>
            <a:r>
              <a:rPr lang="zh-CN" altLang="zh-CN" kern="100" dirty="0">
                <a:latin typeface="等线" panose="02010600030101010101" pitchFamily="2" charset="-122"/>
                <a:cs typeface="Times New Roman" panose="02020603050405020304" pitchFamily="18" charset="0"/>
              </a:rPr>
              <a:t>输出</a:t>
            </a:r>
            <a:r>
              <a:rPr lang="zh-CN" altLang="zh-CN" kern="100" dirty="0" smtClean="0">
                <a:latin typeface="等线" panose="02010600030101010101" pitchFamily="2" charset="-122"/>
                <a:cs typeface="Times New Roman" panose="02020603050405020304" pitchFamily="18" charset="0"/>
              </a:rPr>
              <a:t>格式</a:t>
            </a:r>
            <a:r>
              <a:rPr lang="zh-CN" altLang="en-US" kern="100" dirty="0" smtClean="0">
                <a:latin typeface="等线" panose="02010600030101010101" pitchFamily="2" charset="-122"/>
                <a:cs typeface="Times New Roman" panose="02020603050405020304" pitchFamily="18" charset="0"/>
              </a:rPr>
              <a:t>：</a:t>
            </a:r>
            <a:r>
              <a:rPr lang="zh-CN" altLang="zh-CN" kern="100" dirty="0" smtClean="0">
                <a:latin typeface="等线" panose="02010600030101010101" pitchFamily="2" charset="-122"/>
                <a:cs typeface="Times New Roman" panose="02020603050405020304" pitchFamily="18" charset="0"/>
              </a:rPr>
              <a:t>输出</a:t>
            </a:r>
            <a:r>
              <a:rPr lang="zh-CN" altLang="zh-CN" kern="100" dirty="0">
                <a:latin typeface="等线" panose="02010600030101010101" pitchFamily="2" charset="-122"/>
                <a:cs typeface="Times New Roman" panose="02020603050405020304" pitchFamily="18" charset="0"/>
              </a:rPr>
              <a:t>一个整数，表示答案。</a:t>
            </a:r>
          </a:p>
          <a:p>
            <a:pPr algn="just">
              <a:spcBef>
                <a:spcPts val="600"/>
              </a:spcBef>
              <a:spcAft>
                <a:spcPts val="0"/>
              </a:spcAft>
            </a:pP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样</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例</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输入</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1435100" algn="just">
              <a:spcBef>
                <a:spcPts val="600"/>
              </a:spcBef>
              <a:spcAft>
                <a:spcPts val="0"/>
              </a:spcAft>
            </a:pPr>
            <a:r>
              <a:rPr lang="en-US" altLang="zh-CN" sz="2400" kern="100" dirty="0">
                <a:latin typeface="等线" panose="02010600030101010101" pitchFamily="2" charset="-122"/>
                <a:cs typeface="Times New Roman" panose="02020603050405020304" pitchFamily="18" charset="0"/>
              </a:rPr>
              <a:t>5</a:t>
            </a:r>
            <a:endParaRPr lang="zh-CN" altLang="zh-CN" sz="2400" kern="100" dirty="0">
              <a:latin typeface="等线" panose="02010600030101010101" pitchFamily="2" charset="-122"/>
              <a:cs typeface="Times New Roman" panose="02020603050405020304" pitchFamily="18" charset="0"/>
            </a:endParaRPr>
          </a:p>
          <a:p>
            <a:pPr marL="1435100" algn="just">
              <a:spcBef>
                <a:spcPts val="600"/>
              </a:spcBef>
              <a:spcAft>
                <a:spcPts val="0"/>
              </a:spcAft>
            </a:pPr>
            <a:r>
              <a:rPr lang="en-US" altLang="zh-CN" sz="2400" kern="100" dirty="0">
                <a:latin typeface="等线" panose="02010600030101010101" pitchFamily="2" charset="-122"/>
                <a:cs typeface="Times New Roman" panose="02020603050405020304" pitchFamily="18" charset="0"/>
              </a:rPr>
              <a:t>9 3 6 1 3</a:t>
            </a:r>
            <a:endParaRPr lang="zh-CN" altLang="zh-CN" sz="2400" kern="100" dirty="0">
              <a:latin typeface="等线" panose="02010600030101010101" pitchFamily="2" charset="-122"/>
              <a:cs typeface="Times New Roman" panose="02020603050405020304" pitchFamily="18" charset="0"/>
            </a:endParaRPr>
          </a:p>
          <a:p>
            <a:pPr marL="1435100" algn="just">
              <a:spcBef>
                <a:spcPts val="600"/>
              </a:spcBef>
              <a:spcAft>
                <a:spcPts val="0"/>
              </a:spcAft>
            </a:pPr>
            <a:r>
              <a:rPr lang="zh-CN" altLang="zh-CN" sz="2400" kern="100" dirty="0">
                <a:latin typeface="等线" panose="02010600030101010101" pitchFamily="2" charset="-122"/>
                <a:cs typeface="Times New Roman" panose="02020603050405020304" pitchFamily="18" charset="0"/>
              </a:rPr>
              <a:t>样例输出</a:t>
            </a:r>
          </a:p>
          <a:p>
            <a:pPr marL="1435100" algn="just">
              <a:spcBef>
                <a:spcPts val="600"/>
              </a:spcBef>
              <a:spcAft>
                <a:spcPts val="0"/>
              </a:spcAft>
            </a:pPr>
            <a:r>
              <a:rPr lang="en-US" altLang="zh-CN" sz="2400" kern="100" dirty="0">
                <a:latin typeface="等线" panose="02010600030101010101" pitchFamily="2" charset="-122"/>
                <a:cs typeface="Times New Roman" panose="02020603050405020304" pitchFamily="18" charset="0"/>
              </a:rPr>
              <a:t>0</a:t>
            </a:r>
            <a:endParaRPr lang="zh-CN" altLang="zh-CN" sz="2400" kern="100" dirty="0">
              <a:latin typeface="等线" panose="02010600030101010101" pitchFamily="2" charset="-122"/>
              <a:cs typeface="Times New Roman" panose="02020603050405020304" pitchFamily="18" charset="0"/>
            </a:endParaRPr>
          </a:p>
          <a:p>
            <a:pPr algn="just">
              <a:spcBef>
                <a:spcPts val="600"/>
              </a:spcBef>
              <a:spcAft>
                <a:spcPts val="0"/>
              </a:spcAft>
            </a:pPr>
            <a:r>
              <a:rPr lang="en-US" altLang="zh-CN" sz="2400" kern="100" dirty="0" smtClean="0">
                <a:latin typeface="等线" panose="02010600030101010101" pitchFamily="2" charset="-122"/>
                <a:cs typeface="Times New Roman" panose="02020603050405020304" pitchFamily="18" charset="0"/>
              </a:rPr>
              <a:t>                 </a:t>
            </a:r>
            <a:r>
              <a:rPr lang="zh-CN" altLang="zh-CN" sz="2400" kern="100" dirty="0" smtClean="0">
                <a:latin typeface="等线" panose="02010600030101010101" pitchFamily="2" charset="-122"/>
                <a:cs typeface="Times New Roman" panose="02020603050405020304" pitchFamily="18" charset="0"/>
              </a:rPr>
              <a:t>样</a:t>
            </a:r>
            <a:r>
              <a:rPr lang="zh-CN" altLang="zh-CN" sz="2400" kern="100" dirty="0">
                <a:latin typeface="等线" panose="02010600030101010101" pitchFamily="2" charset="-122"/>
                <a:cs typeface="Times New Roman" panose="02020603050405020304" pitchFamily="18" charset="0"/>
              </a:rPr>
              <a:t>例</a:t>
            </a:r>
            <a:r>
              <a:rPr lang="zh-CN" altLang="zh-CN" sz="2400" kern="100" dirty="0" smtClean="0">
                <a:latin typeface="等线" panose="02010600030101010101" pitchFamily="2" charset="-122"/>
                <a:cs typeface="Times New Roman" panose="02020603050405020304" pitchFamily="18" charset="0"/>
              </a:rPr>
              <a:t>说明</a:t>
            </a:r>
            <a:r>
              <a:rPr lang="zh-CN" altLang="en-US" sz="2400" kern="100" dirty="0" smtClean="0">
                <a:latin typeface="等线" panose="02010600030101010101" pitchFamily="2" charset="-122"/>
                <a:cs typeface="Times New Roman" panose="02020603050405020304" pitchFamily="18" charset="0"/>
              </a:rPr>
              <a:t>：</a:t>
            </a:r>
            <a:r>
              <a:rPr lang="zh-CN" altLang="zh-CN" sz="2400" kern="100" dirty="0" smtClean="0">
                <a:latin typeface="等线" panose="02010600030101010101" pitchFamily="2" charset="-122"/>
                <a:cs typeface="Times New Roman" panose="02020603050405020304" pitchFamily="18" charset="0"/>
              </a:rPr>
              <a:t>有两</a:t>
            </a:r>
            <a:r>
              <a:rPr lang="zh-CN" altLang="zh-CN" sz="2400" kern="100" dirty="0">
                <a:latin typeface="等线" panose="02010600030101010101" pitchFamily="2" charset="-122"/>
                <a:cs typeface="Times New Roman" panose="02020603050405020304" pitchFamily="18" charset="0"/>
              </a:rPr>
              <a:t>个相同的数</a:t>
            </a:r>
            <a:r>
              <a:rPr lang="en-US" altLang="zh-CN" sz="2400" kern="100" dirty="0">
                <a:latin typeface="等线" panose="02010600030101010101" pitchFamily="2" charset="-122"/>
                <a:cs typeface="Times New Roman" panose="02020603050405020304" pitchFamily="18" charset="0"/>
              </a:rPr>
              <a:t>3</a:t>
            </a:r>
            <a:r>
              <a:rPr lang="zh-CN" altLang="zh-CN" sz="2400" kern="100" dirty="0">
                <a:latin typeface="等线" panose="02010600030101010101" pitchFamily="2" charset="-122"/>
                <a:cs typeface="Times New Roman" panose="02020603050405020304" pitchFamily="18" charset="0"/>
              </a:rPr>
              <a:t>，它们之间的差值是</a:t>
            </a:r>
            <a:r>
              <a:rPr lang="en-US" altLang="zh-CN" sz="2400" kern="100" dirty="0">
                <a:latin typeface="等线" panose="02010600030101010101" pitchFamily="2" charset="-122"/>
                <a:cs typeface="Times New Roman" panose="02020603050405020304" pitchFamily="18" charset="0"/>
              </a:rPr>
              <a:t>0.</a:t>
            </a:r>
            <a:endParaRPr lang="zh-CN" altLang="zh-CN" sz="2400" kern="100" dirty="0">
              <a:latin typeface="等线" panose="02010600030101010101" pitchFamily="2" charset="-122"/>
              <a:cs typeface="Times New Roman" panose="02020603050405020304" pitchFamily="18" charset="0"/>
            </a:endParaRPr>
          </a:p>
          <a:p>
            <a:pPr algn="just">
              <a:spcBef>
                <a:spcPts val="600"/>
              </a:spcBef>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数据规模和</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约定</a:t>
            </a:r>
            <a:r>
              <a:rPr lang="zh-CN" altLang="en-US" sz="2400" kern="100" dirty="0" smtClean="0">
                <a:latin typeface="等线" panose="02010600030101010101" pitchFamily="2" charset="-122"/>
                <a:cs typeface="Times New Roman" panose="02020603050405020304" pitchFamily="18" charset="0"/>
              </a:rPr>
              <a:t>：</a:t>
            </a:r>
            <a:endParaRPr lang="en-US" altLang="zh-CN" sz="2400" kern="100" dirty="0" smtClean="0">
              <a:latin typeface="等线" panose="02010600030101010101" pitchFamily="2" charset="-122"/>
              <a:cs typeface="Times New Roman" panose="02020603050405020304" pitchFamily="18" charset="0"/>
            </a:endParaRPr>
          </a:p>
          <a:p>
            <a:pPr algn="just">
              <a:spcBef>
                <a:spcPts val="600"/>
              </a:spcBef>
              <a:spcAft>
                <a:spcPts val="0"/>
              </a:spcAft>
            </a:pPr>
            <a:r>
              <a:rPr lang="en-US" altLang="zh-CN" sz="2400" kern="100" dirty="0">
                <a:latin typeface="等线" panose="02010600030101010101" pitchFamily="2" charset="-122"/>
                <a:cs typeface="Times New Roman" panose="02020603050405020304" pitchFamily="18" charset="0"/>
              </a:rPr>
              <a:t> </a:t>
            </a:r>
            <a:r>
              <a:rPr lang="en-US" altLang="zh-CN" sz="2400" kern="100" dirty="0" smtClean="0">
                <a:latin typeface="等线" panose="02010600030101010101" pitchFamily="2" charset="-122"/>
                <a:cs typeface="Times New Roman" panose="02020603050405020304" pitchFamily="18" charset="0"/>
              </a:rPr>
              <a:t>                2 </a:t>
            </a:r>
            <a:r>
              <a:rPr lang="en-US" altLang="zh-CN" sz="2400" kern="100" dirty="0">
                <a:latin typeface="等线" panose="02010600030101010101" pitchFamily="2" charset="-122"/>
                <a:cs typeface="Times New Roman" panose="02020603050405020304" pitchFamily="18" charset="0"/>
              </a:rPr>
              <a:t>≤ n ≤ 1000</a:t>
            </a:r>
            <a:r>
              <a:rPr lang="zh-CN" altLang="zh-CN" sz="2400" kern="100" dirty="0">
                <a:latin typeface="等线" panose="02010600030101010101" pitchFamily="2" charset="-122"/>
                <a:cs typeface="Times New Roman" panose="02020603050405020304" pitchFamily="18" charset="0"/>
              </a:rPr>
              <a:t>，</a:t>
            </a:r>
            <a:r>
              <a:rPr lang="zh-CN" altLang="zh-CN" sz="2400" kern="100" dirty="0" smtClean="0">
                <a:latin typeface="等线" panose="02010600030101010101" pitchFamily="2" charset="-122"/>
                <a:cs typeface="Times New Roman" panose="02020603050405020304" pitchFamily="18" charset="0"/>
              </a:rPr>
              <a:t>每个不</a:t>
            </a:r>
            <a:r>
              <a:rPr lang="zh-CN" altLang="zh-CN" sz="2400" kern="100" dirty="0">
                <a:latin typeface="等线" panose="02010600030101010101" pitchFamily="2" charset="-122"/>
                <a:cs typeface="Times New Roman" panose="02020603050405020304" pitchFamily="18" charset="0"/>
              </a:rPr>
              <a:t>超过</a:t>
            </a:r>
            <a:r>
              <a:rPr lang="en-US" altLang="zh-CN" sz="2400" kern="100" dirty="0">
                <a:latin typeface="等线" panose="02010600030101010101" pitchFamily="2" charset="-122"/>
                <a:cs typeface="Times New Roman" panose="02020603050405020304" pitchFamily="18" charset="0"/>
              </a:rPr>
              <a:t>10000</a:t>
            </a:r>
            <a:r>
              <a:rPr lang="zh-CN" altLang="zh-CN" sz="2400" kern="100" dirty="0">
                <a:latin typeface="等线" panose="02010600030101010101" pitchFamily="2" charset="-122"/>
                <a:cs typeface="Times New Roman" panose="02020603050405020304" pitchFamily="18" charset="0"/>
              </a:rPr>
              <a:t>的正整数。</a:t>
            </a:r>
          </a:p>
        </p:txBody>
      </p:sp>
      <p:sp>
        <p:nvSpPr>
          <p:cNvPr id="5" name="文本框 4"/>
          <p:cNvSpPr txBox="1"/>
          <p:nvPr/>
        </p:nvSpPr>
        <p:spPr>
          <a:xfrm>
            <a:off x="3697990" y="2136614"/>
            <a:ext cx="5189977" cy="2308324"/>
          </a:xfrm>
          <a:prstGeom prst="rect">
            <a:avLst/>
          </a:prstGeom>
          <a:solidFill>
            <a:srgbClr val="FFFF00"/>
          </a:solidFill>
        </p:spPr>
        <p:txBody>
          <a:bodyPr wrap="square" rtlCol="0">
            <a:spAutoFit/>
          </a:bodyPr>
          <a:lstStyle/>
          <a:p>
            <a:pPr>
              <a:lnSpc>
                <a:spcPct val="150000"/>
              </a:lnSpc>
            </a:pPr>
            <a:r>
              <a:rPr lang="zh-CN" altLang="en-US" sz="2400" dirty="0" smtClean="0"/>
              <a:t>看清题目，领会题意。对样例尤其要仔细，看清楚输入</a:t>
            </a:r>
            <a:r>
              <a:rPr lang="en-US" altLang="zh-CN" sz="2400" dirty="0" smtClean="0"/>
              <a:t>/</a:t>
            </a:r>
            <a:r>
              <a:rPr lang="zh-CN" altLang="en-US" sz="2400" dirty="0" smtClean="0"/>
              <a:t>输出格式要求、数据特点，并思考其中传达出来的信息，如本例的两个数不要求相邻</a:t>
            </a:r>
            <a:endParaRPr lang="zh-CN" altLang="en-US" sz="2400" dirty="0"/>
          </a:p>
        </p:txBody>
      </p:sp>
      <p:sp>
        <p:nvSpPr>
          <p:cNvPr id="6" name="文本框 5"/>
          <p:cNvSpPr txBox="1"/>
          <p:nvPr/>
        </p:nvSpPr>
        <p:spPr>
          <a:xfrm>
            <a:off x="3030546" y="6150212"/>
            <a:ext cx="3262432" cy="461665"/>
          </a:xfrm>
          <a:prstGeom prst="rect">
            <a:avLst/>
          </a:prstGeom>
          <a:solidFill>
            <a:srgbClr val="FFFF00"/>
          </a:solidFill>
        </p:spPr>
        <p:txBody>
          <a:bodyPr wrap="none" rtlCol="0">
            <a:spAutoFit/>
          </a:bodyPr>
          <a:lstStyle/>
          <a:p>
            <a:r>
              <a:rPr lang="zh-CN" altLang="en-US" sz="2400" dirty="0" smtClean="0"/>
              <a:t>注意问题规模和计分点</a:t>
            </a:r>
            <a:endParaRPr lang="zh-CN" altLang="en-US" sz="2400" dirty="0"/>
          </a:p>
        </p:txBody>
      </p:sp>
    </p:spTree>
    <p:extLst>
      <p:ext uri="{BB962C8B-B14F-4D97-AF65-F5344CB8AC3E}">
        <p14:creationId xmlns:p14="http://schemas.microsoft.com/office/powerpoint/2010/main" val="42820429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sp>
        <p:nvSpPr>
          <p:cNvPr id="4" name="矩形 3"/>
          <p:cNvSpPr/>
          <p:nvPr/>
        </p:nvSpPr>
        <p:spPr>
          <a:xfrm>
            <a:off x="153599" y="465774"/>
            <a:ext cx="8496625" cy="6309420"/>
          </a:xfrm>
          <a:prstGeom prst="rect">
            <a:avLst/>
          </a:prstGeom>
          <a:solidFill>
            <a:schemeClr val="bg1"/>
          </a:solidFill>
        </p:spPr>
        <p:txBody>
          <a:bodyPr wrap="square">
            <a:spAutoFit/>
          </a:bodyPr>
          <a:lstStyle/>
          <a:p>
            <a:pPr algn="just">
              <a:spcBef>
                <a:spcPts val="600"/>
              </a:spcBef>
              <a:spcAft>
                <a:spcPts val="0"/>
              </a:spcAft>
            </a:pPr>
            <a:r>
              <a:rPr lang="en-US" altLang="zh-CN" sz="1600" kern="100" dirty="0">
                <a:latin typeface="等线" panose="02010600030101010101" pitchFamily="2" charset="-122"/>
                <a:cs typeface="Times New Roman" panose="02020603050405020304" pitchFamily="18" charset="0"/>
              </a:rPr>
              <a:t>#include &lt;</a:t>
            </a:r>
            <a:r>
              <a:rPr lang="en-US" altLang="zh-CN" sz="1600" kern="100" dirty="0" err="1">
                <a:latin typeface="等线" panose="02010600030101010101" pitchFamily="2" charset="-122"/>
                <a:cs typeface="Times New Roman" panose="02020603050405020304" pitchFamily="18" charset="0"/>
              </a:rPr>
              <a:t>iostream</a:t>
            </a:r>
            <a:r>
              <a:rPr lang="en-US" altLang="zh-CN" sz="1600" kern="100" dirty="0" smtClean="0">
                <a:latin typeface="等线" panose="02010600030101010101" pitchFamily="2" charset="-122"/>
                <a:cs typeface="Times New Roman" panose="02020603050405020304" pitchFamily="18" charset="0"/>
              </a:rPr>
              <a:t>&gt;</a:t>
            </a: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a:t>
            </a:r>
          </a:p>
          <a:p>
            <a:pPr algn="just">
              <a:spcBef>
                <a:spcPts val="600"/>
              </a:spcBef>
              <a:spcAft>
                <a:spcPts val="0"/>
              </a:spcAft>
            </a:pPr>
            <a:r>
              <a:rPr lang="en-US" altLang="zh-CN" sz="1600" kern="100" dirty="0" err="1" smtClean="0">
                <a:latin typeface="等线" panose="02010600030101010101" pitchFamily="2" charset="-122"/>
                <a:cs typeface="Times New Roman" panose="02020603050405020304" pitchFamily="18" charset="0"/>
              </a:rPr>
              <a:t>int</a:t>
            </a:r>
            <a:r>
              <a:rPr lang="en-US" altLang="zh-CN" sz="1600" kern="100" dirty="0" smtClean="0">
                <a:latin typeface="等线" panose="02010600030101010101" pitchFamily="2" charset="-122"/>
                <a:cs typeface="Times New Roman" panose="02020603050405020304" pitchFamily="18" charset="0"/>
              </a:rPr>
              <a:t> </a:t>
            </a:r>
            <a:r>
              <a:rPr lang="en-US" altLang="zh-CN" sz="1600" kern="100" dirty="0">
                <a:latin typeface="等线" panose="02010600030101010101" pitchFamily="2" charset="-122"/>
                <a:cs typeface="Times New Roman" panose="02020603050405020304" pitchFamily="18" charset="0"/>
              </a:rPr>
              <a:t>main</a:t>
            </a:r>
            <a:r>
              <a:rPr lang="en-US" altLang="zh-CN" sz="1600" kern="100" dirty="0" smtClean="0">
                <a:latin typeface="等线" panose="02010600030101010101" pitchFamily="2" charset="-122"/>
                <a:cs typeface="Times New Roman" panose="02020603050405020304" pitchFamily="18" charset="0"/>
              </a:rPr>
              <a:t>()</a:t>
            </a: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a:t>
            </a: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a:t>
            </a:r>
            <a:r>
              <a:rPr lang="en-US" altLang="zh-CN" sz="1600" kern="100" dirty="0" err="1" smtClean="0">
                <a:latin typeface="等线" panose="02010600030101010101" pitchFamily="2" charset="-122"/>
                <a:cs typeface="Times New Roman" panose="02020603050405020304" pitchFamily="18" charset="0"/>
              </a:rPr>
              <a:t>int</a:t>
            </a:r>
            <a:r>
              <a:rPr lang="en-US" altLang="zh-CN" sz="1600" kern="100" dirty="0" smtClean="0">
                <a:latin typeface="等线" panose="02010600030101010101" pitchFamily="2" charset="-122"/>
                <a:cs typeface="Times New Roman" panose="02020603050405020304" pitchFamily="18" charset="0"/>
              </a:rPr>
              <a:t> </a:t>
            </a:r>
            <a:r>
              <a:rPr lang="en-US" altLang="zh-CN" sz="1600" kern="100" dirty="0" err="1">
                <a:latin typeface="等线" panose="02010600030101010101" pitchFamily="2" charset="-122"/>
                <a:cs typeface="Times New Roman" panose="02020603050405020304" pitchFamily="18" charset="0"/>
              </a:rPr>
              <a:t>n,minn</a:t>
            </a:r>
            <a:r>
              <a:rPr lang="en-US" altLang="zh-CN" sz="1600" kern="100" dirty="0">
                <a:latin typeface="等线" panose="02010600030101010101" pitchFamily="2" charset="-122"/>
                <a:cs typeface="Times New Roman" panose="02020603050405020304" pitchFamily="18" charset="0"/>
              </a:rPr>
              <a:t>;   </a:t>
            </a:r>
            <a:endParaRPr lang="en-US" altLang="zh-CN" sz="1600" kern="100" dirty="0" smtClean="0">
              <a:latin typeface="等线" panose="02010600030101010101" pitchFamily="2" charset="-122"/>
              <a:cs typeface="Times New Roman" panose="02020603050405020304" pitchFamily="18" charset="0"/>
            </a:endParaRP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while(</a:t>
            </a:r>
            <a:r>
              <a:rPr lang="en-US" altLang="zh-CN" sz="1600" kern="100" dirty="0" err="1" smtClean="0">
                <a:latin typeface="等线" panose="02010600030101010101" pitchFamily="2" charset="-122"/>
                <a:cs typeface="Times New Roman" panose="02020603050405020304" pitchFamily="18" charset="0"/>
              </a:rPr>
              <a:t>cin</a:t>
            </a:r>
            <a:r>
              <a:rPr lang="en-US" altLang="zh-CN" sz="1600" kern="100" dirty="0">
                <a:latin typeface="等线" panose="02010600030101010101" pitchFamily="2" charset="-122"/>
                <a:cs typeface="Times New Roman" panose="02020603050405020304" pitchFamily="18" charset="0"/>
              </a:rPr>
              <a:t>&gt;&gt;n)   {       </a:t>
            </a:r>
            <a:r>
              <a:rPr lang="en-US" altLang="zh-CN" sz="1600" kern="100" dirty="0" smtClean="0">
                <a:latin typeface="等线" panose="02010600030101010101" pitchFamily="2" charset="-122"/>
                <a:cs typeface="Times New Roman" panose="02020603050405020304" pitchFamily="18" charset="0"/>
              </a:rPr>
              <a:t> </a:t>
            </a: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a:t>
            </a:r>
            <a:r>
              <a:rPr lang="en-US" altLang="zh-CN" sz="1600" kern="100" dirty="0" err="1" smtClean="0">
                <a:latin typeface="等线" panose="02010600030101010101" pitchFamily="2" charset="-122"/>
                <a:cs typeface="Times New Roman" panose="02020603050405020304" pitchFamily="18" charset="0"/>
              </a:rPr>
              <a:t>minn</a:t>
            </a:r>
            <a:r>
              <a:rPr lang="en-US" altLang="zh-CN" sz="1600" kern="100" dirty="0" smtClean="0">
                <a:latin typeface="等线" panose="02010600030101010101" pitchFamily="2" charset="-122"/>
                <a:cs typeface="Times New Roman" panose="02020603050405020304" pitchFamily="18" charset="0"/>
              </a:rPr>
              <a:t>=1000000</a:t>
            </a:r>
            <a:r>
              <a:rPr lang="en-US" altLang="zh-CN" sz="1600" kern="100" dirty="0">
                <a:latin typeface="等线" panose="02010600030101010101" pitchFamily="2" charset="-122"/>
                <a:cs typeface="Times New Roman" panose="02020603050405020304" pitchFamily="18" charset="0"/>
              </a:rPr>
              <a:t>;      </a:t>
            </a:r>
            <a:endParaRPr lang="en-US" altLang="zh-CN" sz="1600" kern="100" dirty="0" smtClean="0">
              <a:latin typeface="等线" panose="02010600030101010101" pitchFamily="2" charset="-122"/>
              <a:cs typeface="Times New Roman" panose="02020603050405020304" pitchFamily="18" charset="0"/>
            </a:endParaRP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for(</a:t>
            </a:r>
            <a:r>
              <a:rPr lang="en-US" altLang="zh-CN" sz="1600" kern="100" dirty="0" err="1" smtClean="0">
                <a:latin typeface="等线" panose="02010600030101010101" pitchFamily="2" charset="-122"/>
                <a:cs typeface="Times New Roman" panose="02020603050405020304" pitchFamily="18" charset="0"/>
              </a:rPr>
              <a:t>int</a:t>
            </a:r>
            <a:r>
              <a:rPr lang="en-US" altLang="zh-CN" sz="1600" kern="100" dirty="0" smtClean="0">
                <a:latin typeface="等线" panose="02010600030101010101" pitchFamily="2" charset="-122"/>
                <a:cs typeface="Times New Roman" panose="02020603050405020304" pitchFamily="18" charset="0"/>
              </a:rPr>
              <a:t> </a:t>
            </a:r>
            <a:r>
              <a:rPr lang="en-US" altLang="zh-CN" sz="1600" kern="100" dirty="0" err="1">
                <a:latin typeface="等线" panose="02010600030101010101" pitchFamily="2" charset="-122"/>
                <a:cs typeface="Times New Roman" panose="02020603050405020304" pitchFamily="18" charset="0"/>
              </a:rPr>
              <a:t>i</a:t>
            </a:r>
            <a:r>
              <a:rPr lang="en-US" altLang="zh-CN" sz="1600" kern="100" dirty="0">
                <a:latin typeface="等线" panose="02010600030101010101" pitchFamily="2" charset="-122"/>
                <a:cs typeface="Times New Roman" panose="02020603050405020304" pitchFamily="18" charset="0"/>
              </a:rPr>
              <a:t>=0;i&lt;</a:t>
            </a:r>
            <a:r>
              <a:rPr lang="en-US" altLang="zh-CN" sz="1600" kern="100" dirty="0" err="1">
                <a:latin typeface="等线" panose="02010600030101010101" pitchFamily="2" charset="-122"/>
                <a:cs typeface="Times New Roman" panose="02020603050405020304" pitchFamily="18" charset="0"/>
              </a:rPr>
              <a:t>n;i</a:t>
            </a:r>
            <a:r>
              <a:rPr lang="en-US" altLang="zh-CN" sz="1600" kern="100" dirty="0">
                <a:latin typeface="等线" panose="02010600030101010101" pitchFamily="2" charset="-122"/>
                <a:cs typeface="Times New Roman" panose="02020603050405020304" pitchFamily="18" charset="0"/>
              </a:rPr>
              <a:t>++)    </a:t>
            </a:r>
            <a:r>
              <a:rPr lang="en-US" altLang="zh-CN" sz="1600" kern="100" dirty="0" err="1" smtClean="0">
                <a:latin typeface="等线" panose="02010600030101010101" pitchFamily="2" charset="-122"/>
                <a:cs typeface="Times New Roman" panose="02020603050405020304" pitchFamily="18" charset="0"/>
              </a:rPr>
              <a:t>cin</a:t>
            </a:r>
            <a:r>
              <a:rPr lang="en-US" altLang="zh-CN" sz="1600" kern="100" dirty="0">
                <a:latin typeface="等线" panose="02010600030101010101" pitchFamily="2" charset="-122"/>
                <a:cs typeface="Times New Roman" panose="02020603050405020304" pitchFamily="18" charset="0"/>
              </a:rPr>
              <a:t>&gt;&gt;</a:t>
            </a:r>
            <a:r>
              <a:rPr lang="en-US" altLang="zh-CN" sz="1600" kern="100" dirty="0" err="1">
                <a:latin typeface="等线" panose="02010600030101010101" pitchFamily="2" charset="-122"/>
                <a:cs typeface="Times New Roman" panose="02020603050405020304" pitchFamily="18" charset="0"/>
              </a:rPr>
              <a:t>tt</a:t>
            </a:r>
            <a:r>
              <a:rPr lang="en-US" altLang="zh-CN" sz="1600" kern="100" dirty="0">
                <a:latin typeface="等线" panose="02010600030101010101" pitchFamily="2" charset="-122"/>
                <a:cs typeface="Times New Roman" panose="02020603050405020304" pitchFamily="18" charset="0"/>
              </a:rPr>
              <a:t>[</a:t>
            </a:r>
            <a:r>
              <a:rPr lang="en-US" altLang="zh-CN" sz="1600" kern="100" dirty="0" err="1">
                <a:latin typeface="等线" panose="02010600030101010101" pitchFamily="2" charset="-122"/>
                <a:cs typeface="Times New Roman" panose="02020603050405020304" pitchFamily="18" charset="0"/>
              </a:rPr>
              <a:t>i</a:t>
            </a:r>
            <a:r>
              <a:rPr lang="en-US" altLang="zh-CN" sz="1600" kern="100" dirty="0">
                <a:latin typeface="等线" panose="02010600030101010101" pitchFamily="2" charset="-122"/>
                <a:cs typeface="Times New Roman" panose="02020603050405020304" pitchFamily="18" charset="0"/>
              </a:rPr>
              <a:t>];        </a:t>
            </a:r>
            <a:endParaRPr lang="en-US" altLang="zh-CN" sz="1600" kern="100" dirty="0" smtClean="0">
              <a:latin typeface="等线" panose="02010600030101010101" pitchFamily="2" charset="-122"/>
              <a:cs typeface="Times New Roman" panose="02020603050405020304" pitchFamily="18" charset="0"/>
            </a:endParaRP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for(</a:t>
            </a:r>
            <a:r>
              <a:rPr lang="en-US" altLang="zh-CN" sz="1600" kern="100" dirty="0" err="1" smtClean="0">
                <a:latin typeface="等线" panose="02010600030101010101" pitchFamily="2" charset="-122"/>
                <a:cs typeface="Times New Roman" panose="02020603050405020304" pitchFamily="18" charset="0"/>
              </a:rPr>
              <a:t>int</a:t>
            </a:r>
            <a:r>
              <a:rPr lang="en-US" altLang="zh-CN" sz="1600" kern="100" dirty="0" smtClean="0">
                <a:latin typeface="等线" panose="02010600030101010101" pitchFamily="2" charset="-122"/>
                <a:cs typeface="Times New Roman" panose="02020603050405020304" pitchFamily="18" charset="0"/>
              </a:rPr>
              <a:t> </a:t>
            </a:r>
            <a:r>
              <a:rPr lang="en-US" altLang="zh-CN" sz="1600" kern="100" dirty="0" err="1">
                <a:latin typeface="等线" panose="02010600030101010101" pitchFamily="2" charset="-122"/>
                <a:cs typeface="Times New Roman" panose="02020603050405020304" pitchFamily="18" charset="0"/>
              </a:rPr>
              <a:t>i</a:t>
            </a:r>
            <a:r>
              <a:rPr lang="en-US" altLang="zh-CN" sz="1600" kern="100" dirty="0">
                <a:latin typeface="等线" panose="02010600030101010101" pitchFamily="2" charset="-122"/>
                <a:cs typeface="Times New Roman" panose="02020603050405020304" pitchFamily="18" charset="0"/>
              </a:rPr>
              <a:t>=0;i&lt;</a:t>
            </a:r>
            <a:r>
              <a:rPr lang="en-US" altLang="zh-CN" sz="1600" kern="100" dirty="0" err="1">
                <a:latin typeface="等线" panose="02010600030101010101" pitchFamily="2" charset="-122"/>
                <a:cs typeface="Times New Roman" panose="02020603050405020304" pitchFamily="18" charset="0"/>
              </a:rPr>
              <a:t>n;i</a:t>
            </a:r>
            <a:r>
              <a:rPr lang="en-US" altLang="zh-CN" sz="1600" kern="100" dirty="0">
                <a:latin typeface="等线" panose="02010600030101010101" pitchFamily="2" charset="-122"/>
                <a:cs typeface="Times New Roman" panose="02020603050405020304" pitchFamily="18" charset="0"/>
              </a:rPr>
              <a:t>++)         </a:t>
            </a:r>
            <a:endParaRPr lang="en-US" altLang="zh-CN" sz="1600" kern="100" dirty="0" smtClean="0">
              <a:latin typeface="等线" panose="02010600030101010101" pitchFamily="2" charset="-122"/>
              <a:cs typeface="Times New Roman" panose="02020603050405020304" pitchFamily="18" charset="0"/>
            </a:endParaRP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for(</a:t>
            </a:r>
            <a:r>
              <a:rPr lang="en-US" altLang="zh-CN" sz="1600" kern="100" dirty="0" err="1" smtClean="0">
                <a:latin typeface="等线" panose="02010600030101010101" pitchFamily="2" charset="-122"/>
                <a:cs typeface="Times New Roman" panose="02020603050405020304" pitchFamily="18" charset="0"/>
              </a:rPr>
              <a:t>int</a:t>
            </a:r>
            <a:r>
              <a:rPr lang="en-US" altLang="zh-CN" sz="1600" kern="100" dirty="0" smtClean="0">
                <a:latin typeface="等线" panose="02010600030101010101" pitchFamily="2" charset="-122"/>
                <a:cs typeface="Times New Roman" panose="02020603050405020304" pitchFamily="18" charset="0"/>
              </a:rPr>
              <a:t> </a:t>
            </a:r>
            <a:r>
              <a:rPr lang="en-US" altLang="zh-CN" sz="1600" kern="100" dirty="0">
                <a:latin typeface="等线" panose="02010600030101010101" pitchFamily="2" charset="-122"/>
                <a:cs typeface="Times New Roman" panose="02020603050405020304" pitchFamily="18" charset="0"/>
              </a:rPr>
              <a:t>j=0;j&lt;</a:t>
            </a:r>
            <a:r>
              <a:rPr lang="en-US" altLang="zh-CN" sz="1600" kern="100" dirty="0" err="1">
                <a:latin typeface="等线" panose="02010600030101010101" pitchFamily="2" charset="-122"/>
                <a:cs typeface="Times New Roman" panose="02020603050405020304" pitchFamily="18" charset="0"/>
              </a:rPr>
              <a:t>n;j</a:t>
            </a:r>
            <a:r>
              <a:rPr lang="en-US" altLang="zh-CN" sz="1600" kern="100" dirty="0">
                <a:latin typeface="等线" panose="02010600030101010101" pitchFamily="2" charset="-122"/>
                <a:cs typeface="Times New Roman" panose="02020603050405020304" pitchFamily="18" charset="0"/>
              </a:rPr>
              <a:t>++)         {             </a:t>
            </a:r>
            <a:endParaRPr lang="en-US" altLang="zh-CN" sz="1600" kern="100" dirty="0" smtClean="0">
              <a:latin typeface="等线" panose="02010600030101010101" pitchFamily="2" charset="-122"/>
              <a:cs typeface="Times New Roman" panose="02020603050405020304" pitchFamily="18" charset="0"/>
            </a:endParaRP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if(</a:t>
            </a:r>
            <a:r>
              <a:rPr lang="en-US" altLang="zh-CN" sz="1600" kern="100" dirty="0" err="1" smtClean="0">
                <a:latin typeface="等线" panose="02010600030101010101" pitchFamily="2" charset="-122"/>
                <a:cs typeface="Times New Roman" panose="02020603050405020304" pitchFamily="18" charset="0"/>
              </a:rPr>
              <a:t>i</a:t>
            </a:r>
            <a:r>
              <a:rPr lang="en-US" altLang="zh-CN" sz="1600" kern="100" dirty="0">
                <a:latin typeface="等线" panose="02010600030101010101" pitchFamily="2" charset="-122"/>
                <a:cs typeface="Times New Roman" panose="02020603050405020304" pitchFamily="18" charset="0"/>
              </a:rPr>
              <a:t>!=j)               {                  </a:t>
            </a:r>
            <a:endParaRPr lang="en-US" altLang="zh-CN" sz="1600" kern="100" dirty="0" smtClean="0">
              <a:latin typeface="等线" panose="02010600030101010101" pitchFamily="2" charset="-122"/>
              <a:cs typeface="Times New Roman" panose="02020603050405020304" pitchFamily="18" charset="0"/>
            </a:endParaRPr>
          </a:p>
          <a:p>
            <a:pPr algn="just">
              <a:spcBef>
                <a:spcPts val="1200"/>
              </a:spcBef>
              <a:spcAft>
                <a:spcPts val="0"/>
              </a:spcAft>
            </a:pPr>
            <a:r>
              <a:rPr lang="en-US" altLang="zh-CN" sz="1600" kern="100" dirty="0" smtClean="0">
                <a:latin typeface="等线" panose="02010600030101010101" pitchFamily="2" charset="-122"/>
                <a:cs typeface="Times New Roman" panose="02020603050405020304" pitchFamily="18" charset="0"/>
              </a:rPr>
              <a:t>                     </a:t>
            </a:r>
            <a:r>
              <a:rPr lang="en-US" altLang="zh-CN" sz="1600" kern="100" dirty="0" err="1" smtClean="0">
                <a:latin typeface="等线" panose="02010600030101010101" pitchFamily="2" charset="-122"/>
                <a:cs typeface="Times New Roman" panose="02020603050405020304" pitchFamily="18" charset="0"/>
              </a:rPr>
              <a:t>int</a:t>
            </a:r>
            <a:r>
              <a:rPr lang="en-US" altLang="zh-CN" sz="1600" kern="100" dirty="0" smtClean="0">
                <a:latin typeface="等线" panose="02010600030101010101" pitchFamily="2" charset="-122"/>
                <a:cs typeface="Times New Roman" panose="02020603050405020304" pitchFamily="18" charset="0"/>
              </a:rPr>
              <a:t> </a:t>
            </a:r>
            <a:r>
              <a:rPr lang="en-US" altLang="zh-CN" sz="1600" kern="100" dirty="0">
                <a:latin typeface="等线" panose="02010600030101010101" pitchFamily="2" charset="-122"/>
                <a:cs typeface="Times New Roman" panose="02020603050405020304" pitchFamily="18" charset="0"/>
              </a:rPr>
              <a:t>c=abs(</a:t>
            </a:r>
            <a:r>
              <a:rPr lang="en-US" altLang="zh-CN" sz="1600" kern="100" dirty="0" err="1">
                <a:latin typeface="等线" panose="02010600030101010101" pitchFamily="2" charset="-122"/>
                <a:cs typeface="Times New Roman" panose="02020603050405020304" pitchFamily="18" charset="0"/>
              </a:rPr>
              <a:t>tt</a:t>
            </a:r>
            <a:r>
              <a:rPr lang="en-US" altLang="zh-CN" sz="1600" kern="100" dirty="0">
                <a:latin typeface="等线" panose="02010600030101010101" pitchFamily="2" charset="-122"/>
                <a:cs typeface="Times New Roman" panose="02020603050405020304" pitchFamily="18" charset="0"/>
              </a:rPr>
              <a:t>[</a:t>
            </a:r>
            <a:r>
              <a:rPr lang="en-US" altLang="zh-CN" sz="1600" kern="100" dirty="0" err="1">
                <a:latin typeface="等线" panose="02010600030101010101" pitchFamily="2" charset="-122"/>
                <a:cs typeface="Times New Roman" panose="02020603050405020304" pitchFamily="18" charset="0"/>
              </a:rPr>
              <a:t>i</a:t>
            </a:r>
            <a:r>
              <a:rPr lang="en-US" altLang="zh-CN" sz="1600" kern="100" dirty="0">
                <a:latin typeface="等线" panose="02010600030101010101" pitchFamily="2" charset="-122"/>
                <a:cs typeface="Times New Roman" panose="02020603050405020304" pitchFamily="18" charset="0"/>
              </a:rPr>
              <a:t>]-</a:t>
            </a:r>
            <a:r>
              <a:rPr lang="en-US" altLang="zh-CN" sz="1600" kern="100" dirty="0" err="1">
                <a:latin typeface="等线" panose="02010600030101010101" pitchFamily="2" charset="-122"/>
                <a:cs typeface="Times New Roman" panose="02020603050405020304" pitchFamily="18" charset="0"/>
              </a:rPr>
              <a:t>tt</a:t>
            </a:r>
            <a:r>
              <a:rPr lang="en-US" altLang="zh-CN" sz="1600" kern="100" dirty="0">
                <a:latin typeface="等线" panose="02010600030101010101" pitchFamily="2" charset="-122"/>
                <a:cs typeface="Times New Roman" panose="02020603050405020304" pitchFamily="18" charset="0"/>
              </a:rPr>
              <a:t>[j]);                  </a:t>
            </a:r>
            <a:endParaRPr lang="en-US" altLang="zh-CN" sz="1600" kern="100" dirty="0" smtClean="0">
              <a:latin typeface="等线" panose="02010600030101010101" pitchFamily="2" charset="-122"/>
              <a:cs typeface="Times New Roman" panose="02020603050405020304" pitchFamily="18" charset="0"/>
            </a:endParaRPr>
          </a:p>
          <a:p>
            <a:pPr algn="just">
              <a:spcBef>
                <a:spcPts val="1200"/>
              </a:spcBef>
              <a:spcAft>
                <a:spcPts val="0"/>
              </a:spcAft>
            </a:pPr>
            <a:r>
              <a:rPr lang="en-US" altLang="zh-CN" sz="1600" kern="100" dirty="0" smtClean="0">
                <a:latin typeface="等线" panose="02010600030101010101" pitchFamily="2" charset="-122"/>
                <a:cs typeface="Times New Roman" panose="02020603050405020304" pitchFamily="18" charset="0"/>
              </a:rPr>
              <a:t>                     </a:t>
            </a:r>
            <a:r>
              <a:rPr lang="en-US" altLang="zh-CN" sz="1600" kern="100" dirty="0" err="1" smtClean="0">
                <a:latin typeface="等线" panose="02010600030101010101" pitchFamily="2" charset="-122"/>
                <a:cs typeface="Times New Roman" panose="02020603050405020304" pitchFamily="18" charset="0"/>
              </a:rPr>
              <a:t>minn</a:t>
            </a:r>
            <a:r>
              <a:rPr lang="en-US" altLang="zh-CN" sz="1600" kern="100" dirty="0" smtClean="0">
                <a:latin typeface="等线" panose="02010600030101010101" pitchFamily="2" charset="-122"/>
                <a:cs typeface="Times New Roman" panose="02020603050405020304" pitchFamily="18" charset="0"/>
              </a:rPr>
              <a:t>=min(</a:t>
            </a:r>
            <a:r>
              <a:rPr lang="en-US" altLang="zh-CN" sz="1600" kern="100" dirty="0" err="1" smtClean="0">
                <a:latin typeface="等线" panose="02010600030101010101" pitchFamily="2" charset="-122"/>
                <a:cs typeface="Times New Roman" panose="02020603050405020304" pitchFamily="18" charset="0"/>
              </a:rPr>
              <a:t>minn,c</a:t>
            </a:r>
            <a:r>
              <a:rPr lang="en-US" altLang="zh-CN" sz="1600" kern="100" dirty="0">
                <a:latin typeface="等线" panose="02010600030101010101" pitchFamily="2" charset="-122"/>
                <a:cs typeface="Times New Roman" panose="02020603050405020304" pitchFamily="18" charset="0"/>
              </a:rPr>
              <a:t>);               </a:t>
            </a:r>
            <a:endParaRPr lang="en-US" altLang="zh-CN" sz="1600" kern="100" dirty="0" smtClean="0">
              <a:latin typeface="等线" panose="02010600030101010101" pitchFamily="2" charset="-122"/>
              <a:cs typeface="Times New Roman" panose="02020603050405020304" pitchFamily="18" charset="0"/>
            </a:endParaRP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         </a:t>
            </a: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      </a:t>
            </a: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a:t>
            </a:r>
            <a:r>
              <a:rPr lang="en-US" altLang="zh-CN" sz="1600" kern="100" dirty="0" err="1" smtClean="0">
                <a:latin typeface="等线" panose="02010600030101010101" pitchFamily="2" charset="-122"/>
                <a:cs typeface="Times New Roman" panose="02020603050405020304" pitchFamily="18" charset="0"/>
              </a:rPr>
              <a:t>cout</a:t>
            </a:r>
            <a:r>
              <a:rPr lang="en-US" altLang="zh-CN" sz="1600" kern="100" dirty="0">
                <a:latin typeface="等线" panose="02010600030101010101" pitchFamily="2" charset="-122"/>
                <a:cs typeface="Times New Roman" panose="02020603050405020304" pitchFamily="18" charset="0"/>
              </a:rPr>
              <a:t>&lt;&lt;</a:t>
            </a:r>
            <a:r>
              <a:rPr lang="en-US" altLang="zh-CN" sz="1600" kern="100" dirty="0" err="1">
                <a:latin typeface="等线" panose="02010600030101010101" pitchFamily="2" charset="-122"/>
                <a:cs typeface="Times New Roman" panose="02020603050405020304" pitchFamily="18" charset="0"/>
              </a:rPr>
              <a:t>minn</a:t>
            </a:r>
            <a:r>
              <a:rPr lang="en-US" altLang="zh-CN" sz="1600" kern="100" dirty="0">
                <a:latin typeface="等线" panose="02010600030101010101" pitchFamily="2" charset="-122"/>
                <a:cs typeface="Times New Roman" panose="02020603050405020304" pitchFamily="18" charset="0"/>
              </a:rPr>
              <a:t>&lt;&lt;</a:t>
            </a:r>
            <a:r>
              <a:rPr lang="en-US" altLang="zh-CN" sz="1600" kern="100" dirty="0" err="1">
                <a:latin typeface="等线" panose="02010600030101010101" pitchFamily="2" charset="-122"/>
                <a:cs typeface="Times New Roman" panose="02020603050405020304" pitchFamily="18" charset="0"/>
              </a:rPr>
              <a:t>endl</a:t>
            </a:r>
            <a:r>
              <a:rPr lang="en-US" altLang="zh-CN" sz="1600" kern="100" dirty="0">
                <a:latin typeface="等线" panose="02010600030101010101" pitchFamily="2" charset="-122"/>
                <a:cs typeface="Times New Roman" panose="02020603050405020304" pitchFamily="18" charset="0"/>
              </a:rPr>
              <a:t>;   </a:t>
            </a:r>
            <a:endParaRPr lang="en-US" altLang="zh-CN" sz="1600" kern="100" dirty="0" smtClean="0">
              <a:latin typeface="等线" panose="02010600030101010101" pitchFamily="2" charset="-122"/>
              <a:cs typeface="Times New Roman" panose="02020603050405020304" pitchFamily="18" charset="0"/>
            </a:endParaRP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   </a:t>
            </a:r>
          </a:p>
          <a:p>
            <a:pPr algn="just">
              <a:spcBef>
                <a:spcPts val="600"/>
              </a:spcBef>
              <a:spcAft>
                <a:spcPts val="0"/>
              </a:spcAft>
            </a:pPr>
            <a:r>
              <a:rPr lang="en-US" altLang="zh-CN" sz="1600" kern="100" dirty="0" smtClean="0">
                <a:latin typeface="等线" panose="02010600030101010101" pitchFamily="2" charset="-122"/>
                <a:cs typeface="Times New Roman" panose="02020603050405020304" pitchFamily="18" charset="0"/>
              </a:rPr>
              <a:t>     return </a:t>
            </a:r>
            <a:r>
              <a:rPr lang="en-US" altLang="zh-CN" sz="1600" kern="100" dirty="0">
                <a:latin typeface="等线" panose="02010600030101010101" pitchFamily="2" charset="-122"/>
                <a:cs typeface="Times New Roman" panose="02020603050405020304" pitchFamily="18" charset="0"/>
              </a:rPr>
              <a:t>0</a:t>
            </a:r>
            <a:r>
              <a:rPr lang="en-US" altLang="zh-CN" sz="1600" kern="100" dirty="0" smtClean="0">
                <a:latin typeface="等线" panose="02010600030101010101" pitchFamily="2" charset="-122"/>
                <a:cs typeface="Times New Roman" panose="02020603050405020304" pitchFamily="18" charset="0"/>
              </a:rPr>
              <a:t>;</a:t>
            </a:r>
          </a:p>
          <a:p>
            <a:pPr algn="just">
              <a:spcBef>
                <a:spcPts val="600"/>
              </a:spcBef>
              <a:spcAft>
                <a:spcPts val="0"/>
              </a:spcAft>
            </a:pPr>
            <a:r>
              <a:rPr lang="en-US" altLang="zh-CN" sz="1600" kern="100" dirty="0">
                <a:latin typeface="等线" panose="02010600030101010101" pitchFamily="2" charset="-122"/>
                <a:cs typeface="Times New Roman" panose="02020603050405020304" pitchFamily="18" charset="0"/>
              </a:rPr>
              <a:t>}</a:t>
            </a:r>
          </a:p>
        </p:txBody>
      </p:sp>
      <p:sp>
        <p:nvSpPr>
          <p:cNvPr id="5" name="文本框 4"/>
          <p:cNvSpPr txBox="1"/>
          <p:nvPr/>
        </p:nvSpPr>
        <p:spPr>
          <a:xfrm>
            <a:off x="5632731" y="1635618"/>
            <a:ext cx="2847571" cy="1308884"/>
          </a:xfrm>
          <a:prstGeom prst="rect">
            <a:avLst/>
          </a:prstGeom>
          <a:solidFill>
            <a:srgbClr val="FFFF00"/>
          </a:solidFill>
        </p:spPr>
        <p:txBody>
          <a:bodyPr wrap="square" rtlCol="0">
            <a:spAutoFit/>
          </a:bodyPr>
          <a:lstStyle/>
          <a:p>
            <a:pPr>
              <a:lnSpc>
                <a:spcPct val="150000"/>
              </a:lnSpc>
            </a:pPr>
            <a:r>
              <a:rPr lang="zh-CN" altLang="en-US" sz="2800" dirty="0" smtClean="0">
                <a:latin typeface="微软雅黑" panose="020B0503020204020204" pitchFamily="34" charset="-122"/>
                <a:ea typeface="微软雅黑" panose="020B0503020204020204" pitchFamily="34" charset="-122"/>
              </a:rPr>
              <a:t>细心、少犯低级错误、减少用时</a:t>
            </a:r>
            <a:endParaRPr lang="zh-CN" altLang="en-US" sz="28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410712" y="4434842"/>
            <a:ext cx="1107996" cy="369332"/>
          </a:xfrm>
          <a:prstGeom prst="rect">
            <a:avLst/>
          </a:prstGeom>
          <a:solidFill>
            <a:srgbClr val="FFFF00"/>
          </a:solidFill>
        </p:spPr>
        <p:txBody>
          <a:bodyPr wrap="none" rtlCol="0">
            <a:spAutoFit/>
          </a:bodyPr>
          <a:lstStyle/>
          <a:p>
            <a:r>
              <a:rPr lang="zh-CN" altLang="en-US" dirty="0" smtClean="0"/>
              <a:t>求最小值</a:t>
            </a:r>
            <a:endParaRPr lang="zh-CN" altLang="en-US" dirty="0"/>
          </a:p>
        </p:txBody>
      </p:sp>
      <p:sp>
        <p:nvSpPr>
          <p:cNvPr id="7" name="文本框 6"/>
          <p:cNvSpPr txBox="1"/>
          <p:nvPr/>
        </p:nvSpPr>
        <p:spPr>
          <a:xfrm>
            <a:off x="3410712" y="3049920"/>
            <a:ext cx="1107996" cy="369332"/>
          </a:xfrm>
          <a:prstGeom prst="rect">
            <a:avLst/>
          </a:prstGeom>
          <a:solidFill>
            <a:srgbClr val="FFFF00"/>
          </a:solidFill>
        </p:spPr>
        <p:txBody>
          <a:bodyPr wrap="none" rtlCol="0">
            <a:spAutoFit/>
          </a:bodyPr>
          <a:lstStyle/>
          <a:p>
            <a:r>
              <a:rPr lang="zh-CN" altLang="en-US" dirty="0" smtClean="0"/>
              <a:t>双重循环</a:t>
            </a:r>
            <a:endParaRPr lang="zh-CN" altLang="en-US" dirty="0"/>
          </a:p>
        </p:txBody>
      </p:sp>
      <p:sp>
        <p:nvSpPr>
          <p:cNvPr id="8" name="文本框 7"/>
          <p:cNvSpPr txBox="1"/>
          <p:nvPr/>
        </p:nvSpPr>
        <p:spPr>
          <a:xfrm>
            <a:off x="3410712" y="3949915"/>
            <a:ext cx="1107996" cy="369332"/>
          </a:xfrm>
          <a:prstGeom prst="rect">
            <a:avLst/>
          </a:prstGeom>
          <a:solidFill>
            <a:srgbClr val="FFFF00"/>
          </a:solidFill>
        </p:spPr>
        <p:txBody>
          <a:bodyPr wrap="none" rtlCol="0">
            <a:spAutoFit/>
          </a:bodyPr>
          <a:lstStyle/>
          <a:p>
            <a:r>
              <a:rPr lang="zh-CN" altLang="en-US" dirty="0" smtClean="0"/>
              <a:t>求绝对值</a:t>
            </a:r>
            <a:endParaRPr lang="zh-CN" altLang="en-US" dirty="0"/>
          </a:p>
        </p:txBody>
      </p:sp>
      <p:sp>
        <p:nvSpPr>
          <p:cNvPr id="10" name="文本框 9"/>
          <p:cNvSpPr txBox="1"/>
          <p:nvPr/>
        </p:nvSpPr>
        <p:spPr>
          <a:xfrm>
            <a:off x="0" y="3718990"/>
            <a:ext cx="925393" cy="646331"/>
          </a:xfrm>
          <a:prstGeom prst="rect">
            <a:avLst/>
          </a:prstGeom>
          <a:solidFill>
            <a:srgbClr val="FFFF00"/>
          </a:solidFill>
        </p:spPr>
        <p:txBody>
          <a:bodyPr wrap="square" rtlCol="0">
            <a:spAutoFit/>
          </a:bodyPr>
          <a:lstStyle/>
          <a:p>
            <a:r>
              <a:rPr lang="zh-CN" altLang="en-US" dirty="0" smtClean="0"/>
              <a:t>注意条件控制</a:t>
            </a:r>
            <a:endParaRPr lang="zh-CN" altLang="en-US" dirty="0"/>
          </a:p>
        </p:txBody>
      </p:sp>
      <p:sp>
        <p:nvSpPr>
          <p:cNvPr id="12" name="文本框 11"/>
          <p:cNvSpPr txBox="1"/>
          <p:nvPr/>
        </p:nvSpPr>
        <p:spPr>
          <a:xfrm>
            <a:off x="5421580" y="4804174"/>
            <a:ext cx="3416320" cy="461665"/>
          </a:xfrm>
          <a:prstGeom prst="rect">
            <a:avLst/>
          </a:prstGeom>
          <a:noFill/>
        </p:spPr>
        <p:txBody>
          <a:bodyPr wrap="none" rtlCol="0">
            <a:spAutoFit/>
          </a:bodyPr>
          <a:lstStyle/>
          <a:p>
            <a:r>
              <a:rPr lang="zh-CN" altLang="en-US" sz="2400" dirty="0"/>
              <a:t>仍有</a:t>
            </a:r>
            <a:r>
              <a:rPr lang="en-US" altLang="zh-CN" sz="2400" dirty="0" smtClean="0"/>
              <a:t>21(134)</a:t>
            </a:r>
            <a:r>
              <a:rPr lang="zh-CN" altLang="en-US" sz="2400" dirty="0" smtClean="0"/>
              <a:t>没有拿满分</a:t>
            </a:r>
            <a:endParaRPr lang="zh-CN" altLang="en-US" sz="2400" dirty="0"/>
          </a:p>
        </p:txBody>
      </p:sp>
    </p:spTree>
    <p:extLst>
      <p:ext uri="{BB962C8B-B14F-4D97-AF65-F5344CB8AC3E}">
        <p14:creationId xmlns:p14="http://schemas.microsoft.com/office/powerpoint/2010/main" val="32058023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sp>
        <p:nvSpPr>
          <p:cNvPr id="4" name="矩形 3"/>
          <p:cNvSpPr/>
          <p:nvPr/>
        </p:nvSpPr>
        <p:spPr>
          <a:xfrm>
            <a:off x="337571" y="225250"/>
            <a:ext cx="8387334" cy="6118085"/>
          </a:xfrm>
          <a:prstGeom prst="rect">
            <a:avLst/>
          </a:prstGeom>
          <a:solidFill>
            <a:schemeClr val="bg1"/>
          </a:solidFill>
        </p:spPr>
        <p:txBody>
          <a:bodyPr wrap="square">
            <a:spAutoFit/>
          </a:bodyPr>
          <a:lstStyle/>
          <a:p>
            <a:pPr algn="just">
              <a:lnSpc>
                <a:spcPct val="135000"/>
              </a:lnSpc>
              <a:spcAft>
                <a:spcPts val="0"/>
              </a:spcAft>
            </a:pPr>
            <a:r>
              <a:rPr lang="en-US" altLang="zh-CN" sz="2400" kern="100" dirty="0">
                <a:latin typeface="等线" panose="02010600030101010101" pitchFamily="2" charset="-122"/>
                <a:cs typeface="Times New Roman" panose="02020603050405020304" pitchFamily="18" charset="0"/>
              </a:rPr>
              <a:t>201803-1</a:t>
            </a:r>
            <a:r>
              <a:rPr lang="zh-CN" altLang="en-US" sz="2400" kern="100" dirty="0">
                <a:latin typeface="等线" panose="02010600030101010101" pitchFamily="2" charset="-122"/>
                <a:cs typeface="Times New Roman" panose="02020603050405020304" pitchFamily="18" charset="0"/>
              </a:rPr>
              <a:t>：跳一</a:t>
            </a:r>
            <a:r>
              <a:rPr lang="zh-CN" altLang="en-US" sz="2400" kern="100" dirty="0" smtClean="0">
                <a:latin typeface="等线" panose="02010600030101010101" pitchFamily="2" charset="-122"/>
                <a:cs typeface="Times New Roman" panose="02020603050405020304" pitchFamily="18" charset="0"/>
              </a:rPr>
              <a:t>跳</a:t>
            </a:r>
            <a:endParaRPr lang="en-US" altLang="zh-CN" sz="2400" kern="100" dirty="0" smtClean="0">
              <a:latin typeface="等线" panose="02010600030101010101" pitchFamily="2" charset="-122"/>
              <a:cs typeface="Times New Roman" panose="02020603050405020304" pitchFamily="18" charset="0"/>
            </a:endParaRPr>
          </a:p>
          <a:p>
            <a:pPr algn="just">
              <a:lnSpc>
                <a:spcPct val="135000"/>
              </a:lnSpc>
              <a:spcAft>
                <a:spcPts val="0"/>
              </a:spcAft>
            </a:pP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问题描述</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5000"/>
              </a:lnSpc>
              <a:spcAft>
                <a:spcPts val="0"/>
              </a:spcAft>
            </a:pPr>
            <a:r>
              <a:rPr lang="en-US" altLang="zh-CN" sz="2000" kern="100" dirty="0">
                <a:latin typeface="等线" panose="02010600030101010101" pitchFamily="2" charset="-122"/>
                <a:cs typeface="Times New Roman" panose="02020603050405020304" pitchFamily="18" charset="0"/>
              </a:rPr>
              <a:t> </a:t>
            </a:r>
            <a:r>
              <a:rPr lang="en-US" altLang="zh-CN" sz="2000" kern="100" dirty="0" smtClean="0">
                <a:latin typeface="等线" panose="02010600030101010101" pitchFamily="2" charset="-122"/>
                <a:cs typeface="Times New Roman" panose="02020603050405020304" pitchFamily="18" charset="0"/>
              </a:rPr>
              <a:t>      </a:t>
            </a:r>
            <a:r>
              <a:rPr lang="zh-CN" altLang="en-US" sz="2000" kern="100" dirty="0" smtClean="0">
                <a:latin typeface="等线" panose="02010600030101010101" pitchFamily="2" charset="-122"/>
                <a:cs typeface="Times New Roman" panose="02020603050405020304" pitchFamily="18" charset="0"/>
              </a:rPr>
              <a:t>近来</a:t>
            </a:r>
            <a:r>
              <a:rPr lang="zh-CN" altLang="en-US" sz="2000" kern="100" dirty="0">
                <a:latin typeface="等线" panose="02010600030101010101" pitchFamily="2" charset="-122"/>
                <a:cs typeface="Times New Roman" panose="02020603050405020304" pitchFamily="18" charset="0"/>
              </a:rPr>
              <a:t>，跳一跳这款小游戏风靡全国，受到不少玩家的喜爱</a:t>
            </a:r>
            <a:r>
              <a:rPr lang="zh-CN" altLang="en-US" sz="2000" kern="100" dirty="0" smtClean="0">
                <a:latin typeface="等线" panose="02010600030101010101" pitchFamily="2" charset="-122"/>
                <a:cs typeface="Times New Roman" panose="02020603050405020304" pitchFamily="18" charset="0"/>
              </a:rPr>
              <a:t>。</a:t>
            </a:r>
            <a:endParaRPr lang="en-US" altLang="zh-CN" sz="2000" kern="100" dirty="0" smtClean="0">
              <a:latin typeface="等线" panose="02010600030101010101" pitchFamily="2" charset="-122"/>
              <a:cs typeface="Times New Roman" panose="02020603050405020304" pitchFamily="18" charset="0"/>
            </a:endParaRPr>
          </a:p>
          <a:p>
            <a:pPr algn="just">
              <a:lnSpc>
                <a:spcPct val="135000"/>
              </a:lnSpc>
              <a:spcAft>
                <a:spcPts val="0"/>
              </a:spcAft>
            </a:pPr>
            <a:r>
              <a:rPr lang="en-US" altLang="zh-CN" sz="2000" kern="100" dirty="0">
                <a:latin typeface="等线" panose="02010600030101010101" pitchFamily="2" charset="-122"/>
                <a:cs typeface="Times New Roman" panose="02020603050405020304" pitchFamily="18" charset="0"/>
              </a:rPr>
              <a:t> </a:t>
            </a:r>
            <a:r>
              <a:rPr lang="en-US" altLang="zh-CN" sz="2000" kern="100" dirty="0" smtClean="0">
                <a:latin typeface="等线" panose="02010600030101010101" pitchFamily="2" charset="-122"/>
                <a:cs typeface="Times New Roman" panose="02020603050405020304" pitchFamily="18" charset="0"/>
              </a:rPr>
              <a:t>      </a:t>
            </a:r>
            <a:r>
              <a:rPr lang="zh-CN" altLang="en-US" sz="2000" kern="100" dirty="0" smtClean="0">
                <a:latin typeface="等线" panose="02010600030101010101" pitchFamily="2" charset="-122"/>
                <a:cs typeface="Times New Roman" panose="02020603050405020304" pitchFamily="18" charset="0"/>
              </a:rPr>
              <a:t>简化</a:t>
            </a:r>
            <a:r>
              <a:rPr lang="zh-CN" altLang="en-US" sz="2000" kern="100" dirty="0">
                <a:latin typeface="等线" panose="02010600030101010101" pitchFamily="2" charset="-122"/>
                <a:cs typeface="Times New Roman" panose="02020603050405020304" pitchFamily="18" charset="0"/>
              </a:rPr>
              <a:t>后的跳一跳规则如下：玩家每次从当前方块跳到下一个方块，如果没有跳到下一个方块上则游戏结束。　　</a:t>
            </a:r>
            <a:endParaRPr lang="en-US" altLang="zh-CN" sz="2000" kern="100" dirty="0" smtClean="0">
              <a:latin typeface="等线" panose="02010600030101010101" pitchFamily="2" charset="-122"/>
              <a:cs typeface="Times New Roman" panose="02020603050405020304" pitchFamily="18" charset="0"/>
            </a:endParaRPr>
          </a:p>
          <a:p>
            <a:pPr algn="just">
              <a:lnSpc>
                <a:spcPct val="135000"/>
              </a:lnSpc>
              <a:spcAft>
                <a:spcPts val="0"/>
              </a:spcAft>
            </a:pPr>
            <a:r>
              <a:rPr lang="en-US" altLang="zh-CN" sz="2000" kern="100" dirty="0">
                <a:latin typeface="等线" panose="02010600030101010101" pitchFamily="2" charset="-122"/>
                <a:cs typeface="Times New Roman" panose="02020603050405020304" pitchFamily="18" charset="0"/>
              </a:rPr>
              <a:t> </a:t>
            </a:r>
            <a:r>
              <a:rPr lang="en-US" altLang="zh-CN" sz="2000" kern="100" dirty="0" smtClean="0">
                <a:latin typeface="等线" panose="02010600030101010101" pitchFamily="2" charset="-122"/>
                <a:cs typeface="Times New Roman" panose="02020603050405020304" pitchFamily="18" charset="0"/>
              </a:rPr>
              <a:t>     </a:t>
            </a:r>
            <a:r>
              <a:rPr lang="zh-CN" altLang="en-US" sz="2000" kern="100" dirty="0" smtClean="0">
                <a:latin typeface="等线" panose="02010600030101010101" pitchFamily="2" charset="-122"/>
                <a:cs typeface="Times New Roman" panose="02020603050405020304" pitchFamily="18" charset="0"/>
              </a:rPr>
              <a:t>如果</a:t>
            </a:r>
            <a:r>
              <a:rPr lang="zh-CN" altLang="en-US" sz="2000" kern="100" dirty="0">
                <a:latin typeface="等线" panose="02010600030101010101" pitchFamily="2" charset="-122"/>
                <a:cs typeface="Times New Roman" panose="02020603050405020304" pitchFamily="18" charset="0"/>
              </a:rPr>
              <a:t>跳到了方块上，但没有跳到方块的中心则获得</a:t>
            </a:r>
            <a:r>
              <a:rPr lang="en-US" altLang="zh-CN" sz="2000" kern="100" dirty="0">
                <a:latin typeface="等线" panose="02010600030101010101" pitchFamily="2" charset="-122"/>
                <a:cs typeface="Times New Roman" panose="02020603050405020304" pitchFamily="18" charset="0"/>
              </a:rPr>
              <a:t>1</a:t>
            </a:r>
            <a:r>
              <a:rPr lang="zh-CN" altLang="en-US" sz="2000" kern="100" dirty="0">
                <a:latin typeface="等线" panose="02010600030101010101" pitchFamily="2" charset="-122"/>
                <a:cs typeface="Times New Roman" panose="02020603050405020304" pitchFamily="18" charset="0"/>
              </a:rPr>
              <a:t>分；跳到方块中心时，</a:t>
            </a:r>
            <a:r>
              <a:rPr lang="zh-CN" altLang="en-US" sz="2000" b="1" kern="100" dirty="0">
                <a:solidFill>
                  <a:srgbClr val="FF0000"/>
                </a:solidFill>
                <a:latin typeface="等线" panose="02010600030101010101" pitchFamily="2" charset="-122"/>
                <a:cs typeface="Times New Roman" panose="02020603050405020304" pitchFamily="18" charset="0"/>
              </a:rPr>
              <a:t>若上一次的得分为</a:t>
            </a:r>
            <a:r>
              <a:rPr lang="en-US" altLang="zh-CN" sz="2000" b="1" kern="100" dirty="0">
                <a:solidFill>
                  <a:srgbClr val="FF0000"/>
                </a:solidFill>
                <a:latin typeface="等线" panose="02010600030101010101" pitchFamily="2" charset="-122"/>
                <a:cs typeface="Times New Roman" panose="02020603050405020304" pitchFamily="18" charset="0"/>
              </a:rPr>
              <a:t>1</a:t>
            </a:r>
            <a:r>
              <a:rPr lang="zh-CN" altLang="en-US" sz="2000" b="1" kern="100" dirty="0">
                <a:solidFill>
                  <a:srgbClr val="FF0000"/>
                </a:solidFill>
                <a:latin typeface="等线" panose="02010600030101010101" pitchFamily="2" charset="-122"/>
                <a:cs typeface="Times New Roman" panose="02020603050405020304" pitchFamily="18" charset="0"/>
              </a:rPr>
              <a:t>分或这是本局游戏的第一次跳跃则此次得分为</a:t>
            </a:r>
            <a:r>
              <a:rPr lang="en-US" altLang="zh-CN" sz="2000" b="1" kern="100" dirty="0">
                <a:solidFill>
                  <a:srgbClr val="FF0000"/>
                </a:solidFill>
                <a:latin typeface="等线" panose="02010600030101010101" pitchFamily="2" charset="-122"/>
                <a:cs typeface="Times New Roman" panose="02020603050405020304" pitchFamily="18" charset="0"/>
              </a:rPr>
              <a:t>2</a:t>
            </a:r>
            <a:r>
              <a:rPr lang="zh-CN" altLang="en-US" sz="2000" b="1" kern="100" dirty="0">
                <a:solidFill>
                  <a:srgbClr val="FF0000"/>
                </a:solidFill>
                <a:latin typeface="等线" panose="02010600030101010101" pitchFamily="2" charset="-122"/>
                <a:cs typeface="Times New Roman" panose="02020603050405020304" pitchFamily="18" charset="0"/>
              </a:rPr>
              <a:t>分，否则此次得分比上一次得分多两分</a:t>
            </a:r>
            <a:r>
              <a:rPr lang="zh-CN" altLang="en-US" sz="2000" kern="100" dirty="0">
                <a:latin typeface="等线" panose="02010600030101010101" pitchFamily="2" charset="-122"/>
                <a:cs typeface="Times New Roman" panose="02020603050405020304" pitchFamily="18" charset="0"/>
              </a:rPr>
              <a:t>（即连续跳到方块中心时，总得分将</a:t>
            </a:r>
            <a:r>
              <a:rPr lang="en-US" altLang="zh-CN" sz="2000" kern="100" dirty="0">
                <a:latin typeface="等线" panose="02010600030101010101" pitchFamily="2" charset="-122"/>
                <a:cs typeface="Times New Roman" panose="02020603050405020304" pitchFamily="18" charset="0"/>
              </a:rPr>
              <a:t>+2</a:t>
            </a:r>
            <a:r>
              <a:rPr lang="zh-CN" altLang="en-US" sz="2000" kern="100" dirty="0">
                <a:latin typeface="等线" panose="02010600030101010101" pitchFamily="2" charset="-122"/>
                <a:cs typeface="Times New Roman" panose="02020603050405020304" pitchFamily="18" charset="0"/>
              </a:rPr>
              <a:t>，</a:t>
            </a:r>
            <a:r>
              <a:rPr lang="en-US" altLang="zh-CN" sz="2000" kern="100" dirty="0">
                <a:latin typeface="等线" panose="02010600030101010101" pitchFamily="2" charset="-122"/>
                <a:cs typeface="Times New Roman" panose="02020603050405020304" pitchFamily="18" charset="0"/>
              </a:rPr>
              <a:t>+4</a:t>
            </a:r>
            <a:r>
              <a:rPr lang="zh-CN" altLang="en-US" sz="2000" kern="100" dirty="0">
                <a:latin typeface="等线" panose="02010600030101010101" pitchFamily="2" charset="-122"/>
                <a:cs typeface="Times New Roman" panose="02020603050405020304" pitchFamily="18" charset="0"/>
              </a:rPr>
              <a:t>，</a:t>
            </a:r>
            <a:r>
              <a:rPr lang="en-US" altLang="zh-CN" sz="2000" kern="100" dirty="0">
                <a:latin typeface="等线" panose="02010600030101010101" pitchFamily="2" charset="-122"/>
                <a:cs typeface="Times New Roman" panose="02020603050405020304" pitchFamily="18" charset="0"/>
              </a:rPr>
              <a:t>+6</a:t>
            </a:r>
            <a:r>
              <a:rPr lang="zh-CN" altLang="en-US" sz="2000" kern="100" dirty="0">
                <a:latin typeface="等线" panose="02010600030101010101" pitchFamily="2" charset="-122"/>
                <a:cs typeface="Times New Roman" panose="02020603050405020304" pitchFamily="18" charset="0"/>
              </a:rPr>
              <a:t>，</a:t>
            </a:r>
            <a:r>
              <a:rPr lang="en-US" altLang="zh-CN" sz="2000" kern="100" dirty="0">
                <a:latin typeface="等线" panose="02010600030101010101" pitchFamily="2" charset="-122"/>
                <a:cs typeface="Times New Roman" panose="02020603050405020304" pitchFamily="18" charset="0"/>
              </a:rPr>
              <a:t>+8...</a:t>
            </a:r>
            <a:r>
              <a:rPr lang="zh-CN" altLang="en-US" sz="2000" kern="100" dirty="0">
                <a:latin typeface="等线" panose="02010600030101010101" pitchFamily="2" charset="-122"/>
                <a:cs typeface="Times New Roman" panose="02020603050405020304" pitchFamily="18" charset="0"/>
              </a:rPr>
              <a:t>）。　　</a:t>
            </a:r>
            <a:endParaRPr lang="en-US" altLang="zh-CN" sz="2000" kern="100" dirty="0" smtClean="0">
              <a:latin typeface="等线" panose="02010600030101010101" pitchFamily="2" charset="-122"/>
              <a:cs typeface="Times New Roman" panose="02020603050405020304" pitchFamily="18" charset="0"/>
            </a:endParaRPr>
          </a:p>
          <a:p>
            <a:pPr algn="just">
              <a:lnSpc>
                <a:spcPct val="135000"/>
              </a:lnSpc>
              <a:spcAft>
                <a:spcPts val="0"/>
              </a:spcAft>
            </a:pPr>
            <a:r>
              <a:rPr lang="en-US" altLang="zh-CN" sz="2000" kern="100" dirty="0">
                <a:latin typeface="等线" panose="02010600030101010101" pitchFamily="2" charset="-122"/>
                <a:cs typeface="Times New Roman" panose="02020603050405020304" pitchFamily="18" charset="0"/>
              </a:rPr>
              <a:t> </a:t>
            </a:r>
            <a:r>
              <a:rPr lang="en-US" altLang="zh-CN" sz="2000" kern="100" dirty="0" smtClean="0">
                <a:latin typeface="等线" panose="02010600030101010101" pitchFamily="2" charset="-122"/>
                <a:cs typeface="Times New Roman" panose="02020603050405020304" pitchFamily="18" charset="0"/>
              </a:rPr>
              <a:t>      </a:t>
            </a:r>
            <a:r>
              <a:rPr lang="zh-CN" altLang="en-US" sz="2000" kern="100" dirty="0" smtClean="0">
                <a:latin typeface="等线" panose="02010600030101010101" pitchFamily="2" charset="-122"/>
                <a:cs typeface="Times New Roman" panose="02020603050405020304" pitchFamily="18" charset="0"/>
              </a:rPr>
              <a:t>现在</a:t>
            </a:r>
            <a:r>
              <a:rPr lang="zh-CN" altLang="en-US" sz="2000" kern="100" dirty="0">
                <a:latin typeface="等线" panose="02010600030101010101" pitchFamily="2" charset="-122"/>
                <a:cs typeface="Times New Roman" panose="02020603050405020304" pitchFamily="18" charset="0"/>
              </a:rPr>
              <a:t>给出一个人跳一跳的全过程，请你求出他本局游戏的得分（按照题目描述的规则）</a:t>
            </a:r>
            <a:r>
              <a:rPr lang="zh-CN" altLang="en-US" sz="2000" kern="100" dirty="0" smtClean="0">
                <a:latin typeface="等线" panose="02010600030101010101" pitchFamily="2" charset="-122"/>
                <a:cs typeface="Times New Roman" panose="02020603050405020304" pitchFamily="18" charset="0"/>
              </a:rPr>
              <a:t>。</a:t>
            </a:r>
            <a:endParaRPr lang="en-US" altLang="zh-CN" sz="2000" kern="100" dirty="0" smtClean="0">
              <a:latin typeface="等线" panose="02010600030101010101" pitchFamily="2" charset="-122"/>
              <a:cs typeface="Times New Roman" panose="02020603050405020304" pitchFamily="18" charset="0"/>
            </a:endParaRPr>
          </a:p>
          <a:p>
            <a:pPr algn="just">
              <a:lnSpc>
                <a:spcPct val="135000"/>
              </a:lnSpc>
              <a:spcAft>
                <a:spcPts val="0"/>
              </a:spcAft>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数据规模和</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约定：</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5000"/>
              </a:lnSpc>
              <a:spcAft>
                <a:spcPts val="0"/>
              </a:spcAft>
            </a:pPr>
            <a:r>
              <a:rPr lang="zh-CN" altLang="en-US" sz="2000" kern="100" dirty="0">
                <a:latin typeface="等线" panose="02010600030101010101" pitchFamily="2" charset="-122"/>
                <a:cs typeface="Times New Roman" panose="02020603050405020304" pitchFamily="18" charset="0"/>
              </a:rPr>
              <a:t>　　对于所有评测用例，输入的数字不超过</a:t>
            </a:r>
            <a:r>
              <a:rPr lang="en-US" altLang="zh-CN" sz="2000" kern="100" dirty="0">
                <a:latin typeface="等线" panose="02010600030101010101" pitchFamily="2" charset="-122"/>
                <a:cs typeface="Times New Roman" panose="02020603050405020304" pitchFamily="18" charset="0"/>
              </a:rPr>
              <a:t>30</a:t>
            </a:r>
            <a:r>
              <a:rPr lang="zh-CN" altLang="en-US" sz="2000" kern="100" dirty="0">
                <a:latin typeface="等线" panose="02010600030101010101" pitchFamily="2" charset="-122"/>
                <a:cs typeface="Times New Roman" panose="02020603050405020304" pitchFamily="18" charset="0"/>
              </a:rPr>
              <a:t>个，保证</a:t>
            </a:r>
            <a:r>
              <a:rPr lang="en-US" altLang="zh-CN" sz="2000" kern="100" dirty="0">
                <a:latin typeface="等线" panose="02010600030101010101" pitchFamily="2" charset="-122"/>
                <a:cs typeface="Times New Roman" panose="02020603050405020304" pitchFamily="18" charset="0"/>
              </a:rPr>
              <a:t>0</a:t>
            </a:r>
            <a:r>
              <a:rPr lang="zh-CN" altLang="en-US" sz="2000" kern="100" dirty="0">
                <a:latin typeface="等线" panose="02010600030101010101" pitchFamily="2" charset="-122"/>
                <a:cs typeface="Times New Roman" panose="02020603050405020304" pitchFamily="18" charset="0"/>
              </a:rPr>
              <a:t>正好出现一次且为最后一个数字。</a:t>
            </a:r>
          </a:p>
        </p:txBody>
      </p:sp>
    </p:spTree>
    <p:extLst>
      <p:ext uri="{BB962C8B-B14F-4D97-AF65-F5344CB8AC3E}">
        <p14:creationId xmlns:p14="http://schemas.microsoft.com/office/powerpoint/2010/main" val="39144288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384048" y="411480"/>
            <a:ext cx="8467343" cy="5824728"/>
          </a:xfrm>
          <a:solidFill>
            <a:schemeClr val="bg1"/>
          </a:solidFill>
        </p:spPr>
        <p:txBody>
          <a:bodyPr>
            <a:noAutofit/>
          </a:bodyPr>
          <a:lstStyle/>
          <a:p>
            <a:pPr marL="0" indent="0">
              <a:lnSpc>
                <a:spcPct val="150000"/>
              </a:lnSpc>
              <a:spcBef>
                <a:spcPts val="0"/>
              </a:spcBef>
              <a:buNone/>
            </a:pPr>
            <a:r>
              <a:rPr lang="zh-CN" altLang="en-US" sz="2400" dirty="0">
                <a:latin typeface="微软雅黑" panose="020B0503020204020204" pitchFamily="34" charset="-122"/>
                <a:ea typeface="微软雅黑" panose="020B0503020204020204" pitchFamily="34" charset="-122"/>
              </a:rPr>
              <a:t>解题思路</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400" dirty="0" smtClean="0">
                <a:latin typeface="+mn-ea"/>
              </a:rPr>
              <a:t>输入不超过</a:t>
            </a:r>
            <a:r>
              <a:rPr lang="en-US" altLang="zh-CN" sz="2400" dirty="0" smtClean="0">
                <a:latin typeface="+mn-ea"/>
              </a:rPr>
              <a:t>30</a:t>
            </a:r>
            <a:r>
              <a:rPr lang="zh-CN" altLang="en-US" sz="2400" dirty="0" smtClean="0">
                <a:latin typeface="+mn-ea"/>
              </a:rPr>
              <a:t>个，</a:t>
            </a:r>
            <a:r>
              <a:rPr lang="zh-CN" altLang="en-US" sz="2400" dirty="0">
                <a:latin typeface="+mn-ea"/>
              </a:rPr>
              <a:t>依次读入</a:t>
            </a:r>
            <a:r>
              <a:rPr lang="zh-CN" altLang="en-US" sz="2400" dirty="0" smtClean="0">
                <a:latin typeface="+mn-ea"/>
              </a:rPr>
              <a:t>。</a:t>
            </a:r>
            <a:endParaRPr lang="en-US" altLang="zh-CN" sz="2400" dirty="0" smtClean="0">
              <a:latin typeface="+mn-ea"/>
            </a:endParaRPr>
          </a:p>
          <a:p>
            <a:pPr>
              <a:lnSpc>
                <a:spcPct val="150000"/>
              </a:lnSpc>
              <a:spcBef>
                <a:spcPts val="0"/>
              </a:spcBef>
            </a:pPr>
            <a:r>
              <a:rPr lang="zh-CN" altLang="en-US" sz="2400" dirty="0" smtClean="0">
                <a:latin typeface="+mn-ea"/>
              </a:rPr>
              <a:t>用</a:t>
            </a:r>
            <a:r>
              <a:rPr lang="en-US" altLang="zh-CN" sz="2400" dirty="0">
                <a:latin typeface="+mn-ea"/>
              </a:rPr>
              <a:t>score</a:t>
            </a:r>
            <a:r>
              <a:rPr lang="zh-CN" altLang="en-US" sz="2400" dirty="0">
                <a:latin typeface="+mn-ea"/>
              </a:rPr>
              <a:t>记录总分</a:t>
            </a:r>
            <a:r>
              <a:rPr lang="zh-CN" altLang="en-US" sz="2400" dirty="0" smtClean="0">
                <a:latin typeface="+mn-ea"/>
              </a:rPr>
              <a:t>数</a:t>
            </a:r>
            <a:endParaRPr lang="en-US" altLang="zh-CN" sz="2400" dirty="0" smtClean="0">
              <a:latin typeface="+mn-ea"/>
            </a:endParaRPr>
          </a:p>
          <a:p>
            <a:pPr>
              <a:lnSpc>
                <a:spcPct val="150000"/>
              </a:lnSpc>
              <a:spcBef>
                <a:spcPts val="0"/>
              </a:spcBef>
            </a:pPr>
            <a:r>
              <a:rPr lang="zh-CN" altLang="en-US" sz="2400" b="1" dirty="0" smtClean="0">
                <a:solidFill>
                  <a:srgbClr val="FF0000"/>
                </a:solidFill>
                <a:latin typeface="+mn-ea"/>
              </a:rPr>
              <a:t>用</a:t>
            </a:r>
            <a:r>
              <a:rPr lang="en-US" altLang="zh-CN" sz="2400" b="1" dirty="0">
                <a:solidFill>
                  <a:srgbClr val="FF0000"/>
                </a:solidFill>
                <a:latin typeface="+mn-ea"/>
              </a:rPr>
              <a:t>n</a:t>
            </a:r>
            <a:r>
              <a:rPr lang="zh-CN" altLang="en-US" sz="2400" b="1" dirty="0">
                <a:solidFill>
                  <a:srgbClr val="FF0000"/>
                </a:solidFill>
                <a:latin typeface="+mn-ea"/>
              </a:rPr>
              <a:t>记录连续跳中中心的</a:t>
            </a:r>
            <a:r>
              <a:rPr lang="zh-CN" altLang="en-US" sz="2400" b="1" dirty="0" smtClean="0">
                <a:solidFill>
                  <a:srgbClr val="FF0000"/>
                </a:solidFill>
                <a:latin typeface="+mn-ea"/>
              </a:rPr>
              <a:t>次数</a:t>
            </a:r>
            <a:r>
              <a:rPr lang="zh-CN" altLang="en-US" sz="2400" dirty="0" smtClean="0">
                <a:latin typeface="+mn-ea"/>
              </a:rPr>
              <a:t>，开始时</a:t>
            </a:r>
            <a:r>
              <a:rPr lang="en-US" altLang="zh-CN" sz="2400" dirty="0" smtClean="0">
                <a:latin typeface="+mn-ea"/>
              </a:rPr>
              <a:t>n=0</a:t>
            </a:r>
            <a:r>
              <a:rPr lang="zh-CN" altLang="en-US" sz="2400" dirty="0" smtClean="0">
                <a:latin typeface="+mn-ea"/>
              </a:rPr>
              <a:t>，没跳到中心重置</a:t>
            </a:r>
            <a:r>
              <a:rPr lang="en-US" altLang="zh-CN" sz="2400" dirty="0" smtClean="0">
                <a:latin typeface="+mn-ea"/>
              </a:rPr>
              <a:t>n=0</a:t>
            </a:r>
            <a:r>
              <a:rPr lang="zh-CN" altLang="en-US" sz="2400" dirty="0" smtClean="0">
                <a:latin typeface="+mn-ea"/>
              </a:rPr>
              <a:t>，跳到中心</a:t>
            </a:r>
            <a:r>
              <a:rPr lang="en-US" altLang="zh-CN" sz="2400" dirty="0" smtClean="0">
                <a:latin typeface="+mn-ea"/>
              </a:rPr>
              <a:t>n++</a:t>
            </a:r>
            <a:r>
              <a:rPr lang="zh-CN" altLang="en-US" sz="2400" dirty="0" smtClean="0">
                <a:latin typeface="+mn-ea"/>
              </a:rPr>
              <a:t>。</a:t>
            </a:r>
            <a:r>
              <a:rPr lang="en-US" altLang="zh-CN" sz="2400" dirty="0">
                <a:latin typeface="+mn-ea"/>
              </a:rPr>
              <a:t> </a:t>
            </a:r>
            <a:endParaRPr lang="en-US" altLang="zh-CN" sz="2400" dirty="0" smtClean="0">
              <a:latin typeface="+mn-ea"/>
            </a:endParaRPr>
          </a:p>
          <a:p>
            <a:pPr>
              <a:lnSpc>
                <a:spcPct val="150000"/>
              </a:lnSpc>
              <a:spcBef>
                <a:spcPts val="0"/>
              </a:spcBef>
            </a:pPr>
            <a:r>
              <a:rPr lang="zh-CN" altLang="en-US" sz="2400" dirty="0" smtClean="0">
                <a:latin typeface="+mn-ea"/>
              </a:rPr>
              <a:t>输入有三种情况</a:t>
            </a:r>
            <a:r>
              <a:rPr lang="zh-CN" altLang="en-US" sz="2400" dirty="0">
                <a:latin typeface="+mn-ea"/>
              </a:rPr>
              <a:t>：</a:t>
            </a:r>
            <a:r>
              <a:rPr lang="en-US" altLang="zh-CN" sz="2400" dirty="0">
                <a:latin typeface="+mn-ea"/>
              </a:rPr>
              <a:t>0</a:t>
            </a:r>
            <a:r>
              <a:rPr lang="zh-CN" altLang="en-US" sz="2400" dirty="0">
                <a:latin typeface="+mn-ea"/>
              </a:rPr>
              <a:t>、</a:t>
            </a:r>
            <a:r>
              <a:rPr lang="en-US" altLang="zh-CN" sz="2400" dirty="0">
                <a:latin typeface="+mn-ea"/>
              </a:rPr>
              <a:t>1</a:t>
            </a:r>
            <a:r>
              <a:rPr lang="zh-CN" altLang="en-US" sz="2400" dirty="0">
                <a:latin typeface="+mn-ea"/>
              </a:rPr>
              <a:t>、</a:t>
            </a:r>
            <a:r>
              <a:rPr lang="en-US" altLang="zh-CN" sz="2400" dirty="0" smtClean="0">
                <a:latin typeface="+mn-ea"/>
              </a:rPr>
              <a:t>2</a:t>
            </a:r>
            <a:endParaRPr lang="en-US" altLang="zh-CN" sz="2400" dirty="0">
              <a:latin typeface="+mn-ea"/>
            </a:endParaRPr>
          </a:p>
          <a:p>
            <a:pPr lvl="1">
              <a:lnSpc>
                <a:spcPct val="150000"/>
              </a:lnSpc>
              <a:spcBef>
                <a:spcPts val="0"/>
              </a:spcBef>
            </a:pPr>
            <a:r>
              <a:rPr lang="zh-CN" altLang="en-US" sz="2200" dirty="0" smtClean="0">
                <a:latin typeface="+mn-ea"/>
              </a:rPr>
              <a:t>读</a:t>
            </a:r>
            <a:r>
              <a:rPr lang="zh-CN" altLang="en-US" sz="2200" dirty="0">
                <a:latin typeface="+mn-ea"/>
              </a:rPr>
              <a:t>到</a:t>
            </a:r>
            <a:r>
              <a:rPr lang="en-US" altLang="zh-CN" sz="2200" dirty="0">
                <a:latin typeface="+mn-ea"/>
              </a:rPr>
              <a:t>0</a:t>
            </a:r>
            <a:r>
              <a:rPr lang="zh-CN" altLang="en-US" sz="2200" dirty="0">
                <a:latin typeface="+mn-ea"/>
              </a:rPr>
              <a:t>，则结束输出</a:t>
            </a:r>
            <a:r>
              <a:rPr lang="zh-CN" altLang="en-US" sz="2200" dirty="0" smtClean="0">
                <a:latin typeface="+mn-ea"/>
              </a:rPr>
              <a:t>；</a:t>
            </a:r>
            <a:endParaRPr lang="en-US" altLang="zh-CN" sz="2200" dirty="0" smtClean="0">
              <a:latin typeface="+mn-ea"/>
            </a:endParaRPr>
          </a:p>
          <a:p>
            <a:pPr lvl="1">
              <a:lnSpc>
                <a:spcPct val="150000"/>
              </a:lnSpc>
              <a:spcBef>
                <a:spcPts val="0"/>
              </a:spcBef>
            </a:pPr>
            <a:r>
              <a:rPr lang="zh-CN" altLang="en-US" sz="2200" dirty="0" smtClean="0">
                <a:latin typeface="+mn-ea"/>
              </a:rPr>
              <a:t>读</a:t>
            </a:r>
            <a:r>
              <a:rPr lang="zh-CN" altLang="en-US" sz="2200" dirty="0">
                <a:latin typeface="+mn-ea"/>
              </a:rPr>
              <a:t>到</a:t>
            </a:r>
            <a:r>
              <a:rPr lang="en-US" altLang="zh-CN" sz="2200" dirty="0">
                <a:latin typeface="+mn-ea"/>
              </a:rPr>
              <a:t>1</a:t>
            </a:r>
            <a:r>
              <a:rPr lang="zh-CN" altLang="en-US" sz="2200" dirty="0">
                <a:latin typeface="+mn-ea"/>
              </a:rPr>
              <a:t>，则</a:t>
            </a:r>
            <a:r>
              <a:rPr lang="en-US" altLang="zh-CN" sz="2200" dirty="0" smtClean="0">
                <a:latin typeface="+mn-ea"/>
              </a:rPr>
              <a:t>n=0</a:t>
            </a:r>
            <a:r>
              <a:rPr lang="zh-CN" altLang="en-US" sz="2200" dirty="0" smtClean="0">
                <a:latin typeface="+mn-ea"/>
              </a:rPr>
              <a:t>，</a:t>
            </a:r>
            <a:r>
              <a:rPr lang="zh-CN" altLang="en-US" sz="2200" dirty="0">
                <a:latin typeface="+mn-ea"/>
              </a:rPr>
              <a:t>分数</a:t>
            </a:r>
            <a:r>
              <a:rPr lang="en-US" altLang="zh-CN" sz="2200" dirty="0">
                <a:latin typeface="+mn-ea"/>
              </a:rPr>
              <a:t>score+1</a:t>
            </a:r>
            <a:r>
              <a:rPr lang="zh-CN" altLang="en-US" sz="2200" dirty="0" smtClean="0">
                <a:latin typeface="+mn-ea"/>
              </a:rPr>
              <a:t>；</a:t>
            </a:r>
            <a:endParaRPr lang="en-US" altLang="zh-CN" sz="2200" dirty="0" smtClean="0">
              <a:latin typeface="+mn-ea"/>
            </a:endParaRPr>
          </a:p>
          <a:p>
            <a:pPr lvl="1">
              <a:lnSpc>
                <a:spcPct val="150000"/>
              </a:lnSpc>
              <a:spcBef>
                <a:spcPts val="0"/>
              </a:spcBef>
            </a:pPr>
            <a:r>
              <a:rPr lang="zh-CN" altLang="en-US" sz="2200" dirty="0" smtClean="0">
                <a:latin typeface="+mn-ea"/>
              </a:rPr>
              <a:t>读</a:t>
            </a:r>
            <a:r>
              <a:rPr lang="zh-CN" altLang="en-US" sz="2200" dirty="0">
                <a:latin typeface="+mn-ea"/>
              </a:rPr>
              <a:t>到</a:t>
            </a:r>
            <a:r>
              <a:rPr lang="en-US" altLang="zh-CN" sz="2200" dirty="0">
                <a:latin typeface="+mn-ea"/>
              </a:rPr>
              <a:t>2</a:t>
            </a:r>
            <a:r>
              <a:rPr lang="zh-CN" altLang="en-US" sz="2200" dirty="0">
                <a:latin typeface="+mn-ea"/>
              </a:rPr>
              <a:t>，则</a:t>
            </a:r>
            <a:r>
              <a:rPr lang="en-US" altLang="zh-CN" sz="2200" dirty="0">
                <a:latin typeface="+mn-ea"/>
              </a:rPr>
              <a:t>n++</a:t>
            </a:r>
            <a:r>
              <a:rPr lang="zh-CN" altLang="en-US" sz="2200" dirty="0" smtClean="0">
                <a:latin typeface="+mn-ea"/>
              </a:rPr>
              <a:t>，然后</a:t>
            </a:r>
            <a:r>
              <a:rPr lang="en-US" altLang="zh-CN" sz="2200" dirty="0" smtClean="0">
                <a:latin typeface="+mn-ea"/>
              </a:rPr>
              <a:t>score</a:t>
            </a:r>
            <a:r>
              <a:rPr lang="en-US" altLang="zh-CN" sz="2200" dirty="0">
                <a:latin typeface="+mn-ea"/>
              </a:rPr>
              <a:t>+=2*n</a:t>
            </a:r>
            <a:r>
              <a:rPr lang="zh-CN" altLang="en-US" sz="2200" dirty="0" smtClean="0">
                <a:latin typeface="+mn-ea"/>
              </a:rPr>
              <a:t>。</a:t>
            </a:r>
            <a:endParaRPr lang="en-US" altLang="zh-CN" sz="2200" dirty="0" smtClean="0">
              <a:latin typeface="+mn-ea"/>
            </a:endParaRPr>
          </a:p>
          <a:p>
            <a:pPr lvl="2">
              <a:lnSpc>
                <a:spcPct val="150000"/>
              </a:lnSpc>
              <a:spcBef>
                <a:spcPts val="0"/>
              </a:spcBef>
            </a:pPr>
            <a:r>
              <a:rPr lang="zh-CN" altLang="en-US" sz="2000" b="1" dirty="0" smtClean="0">
                <a:solidFill>
                  <a:srgbClr val="FF0000"/>
                </a:solidFill>
                <a:latin typeface="+mn-ea"/>
              </a:rPr>
              <a:t>不管上次跳到中心没有，</a:t>
            </a:r>
            <a:r>
              <a:rPr lang="en-US" altLang="zh-CN" sz="2000" b="1" dirty="0">
                <a:solidFill>
                  <a:srgbClr val="FF0000"/>
                </a:solidFill>
                <a:latin typeface="+mn-ea"/>
              </a:rPr>
              <a:t> </a:t>
            </a:r>
            <a:r>
              <a:rPr lang="en-US" altLang="zh-CN" sz="2000" b="1" dirty="0" smtClean="0">
                <a:solidFill>
                  <a:srgbClr val="FF0000"/>
                </a:solidFill>
                <a:latin typeface="+mn-ea"/>
              </a:rPr>
              <a:t>score</a:t>
            </a:r>
            <a:r>
              <a:rPr lang="zh-CN" altLang="en-US" sz="2000" b="1" dirty="0" smtClean="0">
                <a:solidFill>
                  <a:srgbClr val="FF0000"/>
                </a:solidFill>
                <a:latin typeface="+mn-ea"/>
              </a:rPr>
              <a:t>都统一加</a:t>
            </a:r>
            <a:r>
              <a:rPr lang="en-US" altLang="zh-CN" sz="2000" b="1" dirty="0" smtClean="0">
                <a:solidFill>
                  <a:srgbClr val="FF0000"/>
                </a:solidFill>
                <a:latin typeface="+mn-ea"/>
              </a:rPr>
              <a:t>2*n</a:t>
            </a:r>
          </a:p>
          <a:p>
            <a:pPr>
              <a:lnSpc>
                <a:spcPct val="150000"/>
              </a:lnSpc>
              <a:spcBef>
                <a:spcPts val="0"/>
              </a:spcBef>
            </a:pPr>
            <a:r>
              <a:rPr lang="zh-CN" altLang="en-US" sz="2400" dirty="0">
                <a:latin typeface="+mn-ea"/>
              </a:rPr>
              <a:t>对第一次输入做特殊情况处理。</a:t>
            </a:r>
          </a:p>
        </p:txBody>
      </p:sp>
      <p:sp>
        <p:nvSpPr>
          <p:cNvPr id="4" name="文本框 3"/>
          <p:cNvSpPr txBox="1"/>
          <p:nvPr/>
        </p:nvSpPr>
        <p:spPr>
          <a:xfrm>
            <a:off x="6309360" y="3538728"/>
            <a:ext cx="2031325" cy="461665"/>
          </a:xfrm>
          <a:prstGeom prst="rect">
            <a:avLst/>
          </a:prstGeom>
          <a:solidFill>
            <a:srgbClr val="FFFF00"/>
          </a:solidFill>
        </p:spPr>
        <p:txBody>
          <a:bodyPr wrap="none" rtlCol="0">
            <a:spAutoFit/>
          </a:bodyPr>
          <a:lstStyle/>
          <a:p>
            <a:r>
              <a:rPr lang="zh-CN" altLang="en-US" sz="2400" dirty="0" smtClean="0"/>
              <a:t>一点点小技巧</a:t>
            </a:r>
            <a:endParaRPr lang="zh-CN" altLang="en-US" sz="2400" dirty="0"/>
          </a:p>
        </p:txBody>
      </p:sp>
      <p:cxnSp>
        <p:nvCxnSpPr>
          <p:cNvPr id="6" name="直接箭头连接符 5"/>
          <p:cNvCxnSpPr>
            <a:stCxn id="4" idx="1"/>
          </p:cNvCxnSpPr>
          <p:nvPr/>
        </p:nvCxnSpPr>
        <p:spPr>
          <a:xfrm flipH="1" flipV="1">
            <a:off x="4526280" y="2624328"/>
            <a:ext cx="1783080" cy="11452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4" idx="1"/>
          </p:cNvCxnSpPr>
          <p:nvPr/>
        </p:nvCxnSpPr>
        <p:spPr>
          <a:xfrm flipH="1">
            <a:off x="5614416" y="3769561"/>
            <a:ext cx="694944" cy="1561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8735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a:xfrm>
            <a:off x="285750" y="201168"/>
            <a:ext cx="8573770" cy="6528816"/>
          </a:xfrm>
          <a:solidFill>
            <a:schemeClr val="bg1"/>
          </a:solidFill>
        </p:spPr>
        <p:txBody>
          <a:bodyPr>
            <a:noAutofit/>
          </a:bodyPr>
          <a:lstStyle/>
          <a:p>
            <a:pPr marL="0" indent="0">
              <a:lnSpc>
                <a:spcPct val="120000"/>
              </a:lnSpc>
              <a:spcBef>
                <a:spcPts val="0"/>
              </a:spcBef>
              <a:buNone/>
            </a:pPr>
            <a:r>
              <a:rPr lang="en-US" altLang="zh-CN" sz="2000" dirty="0" err="1" smtClean="0">
                <a:latin typeface="+mn-ea"/>
              </a:rPr>
              <a:t>int</a:t>
            </a:r>
            <a:r>
              <a:rPr lang="en-US" altLang="zh-CN" sz="2000" dirty="0" smtClean="0">
                <a:latin typeface="+mn-ea"/>
              </a:rPr>
              <a:t> </a:t>
            </a:r>
            <a:r>
              <a:rPr lang="en-US" altLang="zh-CN" sz="2000" dirty="0">
                <a:latin typeface="+mn-ea"/>
              </a:rPr>
              <a:t>main(){</a:t>
            </a:r>
          </a:p>
          <a:p>
            <a:pPr marL="0" indent="0">
              <a:lnSpc>
                <a:spcPct val="120000"/>
              </a:lnSpc>
              <a:spcBef>
                <a:spcPts val="0"/>
              </a:spcBef>
              <a:buNone/>
            </a:pPr>
            <a:r>
              <a:rPr lang="en-US" altLang="zh-CN" sz="2000" dirty="0">
                <a:latin typeface="+mn-ea"/>
              </a:rPr>
              <a:t>    </a:t>
            </a:r>
            <a:r>
              <a:rPr lang="en-US" altLang="zh-CN" sz="2000" dirty="0" err="1">
                <a:latin typeface="+mn-ea"/>
              </a:rPr>
              <a:t>int</a:t>
            </a:r>
            <a:r>
              <a:rPr lang="en-US" altLang="zh-CN" sz="2000" dirty="0">
                <a:latin typeface="+mn-ea"/>
              </a:rPr>
              <a:t> </a:t>
            </a:r>
            <a:r>
              <a:rPr lang="en-US" altLang="zh-CN" sz="2000" dirty="0" smtClean="0">
                <a:latin typeface="+mn-ea"/>
              </a:rPr>
              <a:t>f;</a:t>
            </a:r>
            <a:endParaRPr lang="en-US" altLang="zh-CN" sz="2000" dirty="0">
              <a:latin typeface="+mn-ea"/>
            </a:endParaRPr>
          </a:p>
          <a:p>
            <a:pPr marL="0" indent="0">
              <a:lnSpc>
                <a:spcPct val="120000"/>
              </a:lnSpc>
              <a:spcBef>
                <a:spcPts val="0"/>
              </a:spcBef>
              <a:buNone/>
            </a:pPr>
            <a:r>
              <a:rPr lang="en-US" altLang="zh-CN" sz="2000" dirty="0">
                <a:latin typeface="+mn-ea"/>
              </a:rPr>
              <a:t>    </a:t>
            </a:r>
            <a:r>
              <a:rPr lang="en-US" altLang="zh-CN" sz="2000" dirty="0" err="1">
                <a:latin typeface="+mn-ea"/>
              </a:rPr>
              <a:t>int</a:t>
            </a:r>
            <a:r>
              <a:rPr lang="en-US" altLang="zh-CN" sz="2000" dirty="0">
                <a:latin typeface="+mn-ea"/>
              </a:rPr>
              <a:t> score=0</a:t>
            </a:r>
            <a:r>
              <a:rPr lang="en-US" altLang="zh-CN" sz="2000" dirty="0" smtClean="0">
                <a:latin typeface="+mn-ea"/>
              </a:rPr>
              <a:t>; //</a:t>
            </a:r>
            <a:r>
              <a:rPr lang="zh-CN" altLang="en-US" sz="2000" dirty="0">
                <a:latin typeface="+mn-ea"/>
              </a:rPr>
              <a:t>总分数</a:t>
            </a:r>
          </a:p>
          <a:p>
            <a:pPr marL="0" indent="0">
              <a:lnSpc>
                <a:spcPct val="120000"/>
              </a:lnSpc>
              <a:spcBef>
                <a:spcPts val="0"/>
              </a:spcBef>
              <a:buNone/>
            </a:pPr>
            <a:r>
              <a:rPr lang="zh-CN" altLang="en-US" sz="2000" dirty="0">
                <a:latin typeface="+mn-ea"/>
              </a:rPr>
              <a:t>    </a:t>
            </a:r>
            <a:r>
              <a:rPr lang="en-US" altLang="zh-CN" sz="2000" dirty="0" err="1">
                <a:latin typeface="+mn-ea"/>
              </a:rPr>
              <a:t>int</a:t>
            </a:r>
            <a:r>
              <a:rPr lang="en-US" altLang="zh-CN" sz="2000" dirty="0">
                <a:latin typeface="+mn-ea"/>
              </a:rPr>
              <a:t> n=0</a:t>
            </a:r>
            <a:r>
              <a:rPr lang="en-US" altLang="zh-CN" sz="2000" dirty="0" smtClean="0">
                <a:latin typeface="+mn-ea"/>
              </a:rPr>
              <a:t>;     //</a:t>
            </a:r>
            <a:r>
              <a:rPr lang="zh-CN" altLang="en-US" sz="2000" dirty="0">
                <a:latin typeface="+mn-ea"/>
              </a:rPr>
              <a:t>连着的</a:t>
            </a:r>
            <a:r>
              <a:rPr lang="en-US" altLang="zh-CN" sz="2000" dirty="0">
                <a:latin typeface="+mn-ea"/>
              </a:rPr>
              <a:t>2</a:t>
            </a:r>
            <a:r>
              <a:rPr lang="zh-CN" altLang="en-US" sz="2000" dirty="0">
                <a:latin typeface="+mn-ea"/>
              </a:rPr>
              <a:t>的个数</a:t>
            </a:r>
          </a:p>
          <a:p>
            <a:pPr marL="0" indent="0">
              <a:lnSpc>
                <a:spcPct val="120000"/>
              </a:lnSpc>
              <a:spcBef>
                <a:spcPts val="0"/>
              </a:spcBef>
              <a:buNone/>
            </a:pPr>
            <a:r>
              <a:rPr lang="en-US" altLang="zh-CN" sz="2000" dirty="0" smtClean="0">
                <a:latin typeface="+mn-ea"/>
              </a:rPr>
              <a:t>    </a:t>
            </a:r>
            <a:r>
              <a:rPr lang="en-US" altLang="zh-CN" sz="2000" dirty="0" err="1" smtClean="0">
                <a:latin typeface="+mn-ea"/>
              </a:rPr>
              <a:t>scanf</a:t>
            </a:r>
            <a:r>
              <a:rPr lang="en-US" altLang="zh-CN" sz="2000" dirty="0">
                <a:latin typeface="+mn-ea"/>
              </a:rPr>
              <a:t>("%</a:t>
            </a:r>
            <a:r>
              <a:rPr lang="en-US" altLang="zh-CN" sz="2000" dirty="0" err="1">
                <a:latin typeface="+mn-ea"/>
              </a:rPr>
              <a:t>d",&amp;</a:t>
            </a:r>
            <a:r>
              <a:rPr lang="en-US" altLang="zh-CN" sz="2000" dirty="0" err="1" smtClean="0">
                <a:latin typeface="+mn-ea"/>
              </a:rPr>
              <a:t>f</a:t>
            </a:r>
            <a:r>
              <a:rPr lang="en-US" altLang="zh-CN" sz="2000" dirty="0" smtClean="0">
                <a:latin typeface="+mn-ea"/>
              </a:rPr>
              <a:t>);   </a:t>
            </a:r>
            <a:r>
              <a:rPr lang="en-US" altLang="zh-CN" sz="2000" b="1" dirty="0" smtClean="0">
                <a:solidFill>
                  <a:srgbClr val="FF0000"/>
                </a:solidFill>
                <a:latin typeface="+mn-ea"/>
              </a:rPr>
              <a:t>//</a:t>
            </a:r>
            <a:r>
              <a:rPr lang="zh-CN" altLang="en-US" sz="2000" b="1" dirty="0">
                <a:solidFill>
                  <a:srgbClr val="FF0000"/>
                </a:solidFill>
                <a:latin typeface="+mn-ea"/>
              </a:rPr>
              <a:t>对第一个输入数据的特殊处理</a:t>
            </a:r>
          </a:p>
          <a:p>
            <a:pPr marL="0" indent="0">
              <a:lnSpc>
                <a:spcPct val="120000"/>
              </a:lnSpc>
              <a:spcBef>
                <a:spcPts val="0"/>
              </a:spcBef>
              <a:buNone/>
            </a:pPr>
            <a:r>
              <a:rPr lang="zh-CN" altLang="en-US" sz="2000" dirty="0">
                <a:latin typeface="+mn-ea"/>
              </a:rPr>
              <a:t>    </a:t>
            </a:r>
            <a:r>
              <a:rPr lang="en-US" altLang="zh-CN" sz="2000" dirty="0" smtClean="0">
                <a:latin typeface="+mn-ea"/>
              </a:rPr>
              <a:t>if(f==</a:t>
            </a:r>
            <a:r>
              <a:rPr lang="en-US" altLang="zh-CN" sz="2000" dirty="0">
                <a:latin typeface="+mn-ea"/>
              </a:rPr>
              <a:t>0</a:t>
            </a:r>
            <a:r>
              <a:rPr lang="en-US" altLang="zh-CN" sz="2000" dirty="0" smtClean="0">
                <a:latin typeface="+mn-ea"/>
              </a:rPr>
              <a:t>){ </a:t>
            </a:r>
            <a:r>
              <a:rPr lang="en-US" altLang="zh-CN" sz="2000" dirty="0" err="1">
                <a:latin typeface="+mn-ea"/>
              </a:rPr>
              <a:t>printf</a:t>
            </a:r>
            <a:r>
              <a:rPr lang="en-US" altLang="zh-CN" sz="2000" dirty="0" smtClean="0">
                <a:latin typeface="+mn-ea"/>
              </a:rPr>
              <a:t>(“0”);return </a:t>
            </a:r>
            <a:r>
              <a:rPr lang="en-US" altLang="zh-CN" sz="2000" dirty="0">
                <a:latin typeface="+mn-ea"/>
              </a:rPr>
              <a:t>0</a:t>
            </a:r>
            <a:r>
              <a:rPr lang="en-US" altLang="zh-CN" sz="2000" dirty="0" smtClean="0">
                <a:latin typeface="+mn-ea"/>
              </a:rPr>
              <a:t>; } //</a:t>
            </a:r>
            <a:r>
              <a:rPr lang="zh-CN" altLang="en-US" sz="2000" dirty="0" smtClean="0">
                <a:latin typeface="+mn-ea"/>
              </a:rPr>
              <a:t>第一次读到</a:t>
            </a:r>
            <a:r>
              <a:rPr lang="en-US" altLang="zh-CN" sz="2000" dirty="0" smtClean="0">
                <a:latin typeface="+mn-ea"/>
              </a:rPr>
              <a:t>0(</a:t>
            </a:r>
            <a:r>
              <a:rPr lang="zh-CN" altLang="en-US" sz="2000" dirty="0" smtClean="0">
                <a:latin typeface="+mn-ea"/>
              </a:rPr>
              <a:t>直接结束</a:t>
            </a:r>
            <a:r>
              <a:rPr lang="en-US" altLang="zh-CN" sz="2000" dirty="0" smtClean="0">
                <a:latin typeface="+mn-ea"/>
              </a:rPr>
              <a:t>)</a:t>
            </a:r>
            <a:endParaRPr lang="en-US" altLang="zh-CN" sz="2000" dirty="0">
              <a:latin typeface="+mn-ea"/>
            </a:endParaRPr>
          </a:p>
          <a:p>
            <a:pPr marL="0" indent="0">
              <a:lnSpc>
                <a:spcPct val="120000"/>
              </a:lnSpc>
              <a:spcBef>
                <a:spcPts val="0"/>
              </a:spcBef>
              <a:buNone/>
            </a:pPr>
            <a:r>
              <a:rPr lang="en-US" altLang="zh-CN" sz="2000" dirty="0">
                <a:latin typeface="+mn-ea"/>
              </a:rPr>
              <a:t>    </a:t>
            </a:r>
            <a:r>
              <a:rPr lang="en-US" altLang="zh-CN" sz="2000" dirty="0" smtClean="0">
                <a:latin typeface="+mn-ea"/>
              </a:rPr>
              <a:t>else if(f==1) score=1;              //</a:t>
            </a:r>
            <a:r>
              <a:rPr lang="zh-CN" altLang="en-US" sz="2000" dirty="0">
                <a:latin typeface="+mn-ea"/>
              </a:rPr>
              <a:t>第一次读</a:t>
            </a:r>
            <a:r>
              <a:rPr lang="zh-CN" altLang="en-US" sz="2000" dirty="0" smtClean="0">
                <a:latin typeface="+mn-ea"/>
              </a:rPr>
              <a:t>到</a:t>
            </a:r>
            <a:r>
              <a:rPr lang="en-US" altLang="zh-CN" sz="2000" dirty="0" smtClean="0">
                <a:latin typeface="+mn-ea"/>
              </a:rPr>
              <a:t>1(</a:t>
            </a:r>
            <a:r>
              <a:rPr lang="zh-CN" altLang="en-US" sz="2000" dirty="0" smtClean="0">
                <a:latin typeface="+mn-ea"/>
              </a:rPr>
              <a:t>没跳到中心</a:t>
            </a:r>
            <a:r>
              <a:rPr lang="en-US" altLang="zh-CN" sz="2000" dirty="0" smtClean="0">
                <a:latin typeface="+mn-ea"/>
              </a:rPr>
              <a:t>) </a:t>
            </a:r>
          </a:p>
          <a:p>
            <a:pPr marL="0" indent="0">
              <a:lnSpc>
                <a:spcPct val="120000"/>
              </a:lnSpc>
              <a:spcBef>
                <a:spcPts val="0"/>
              </a:spcBef>
              <a:buNone/>
            </a:pPr>
            <a:r>
              <a:rPr lang="en-US" altLang="zh-CN" sz="2000" dirty="0" smtClean="0">
                <a:latin typeface="+mn-ea"/>
              </a:rPr>
              <a:t>         else {  n=1;score</a:t>
            </a:r>
            <a:r>
              <a:rPr lang="en-US" altLang="zh-CN" sz="2000" dirty="0">
                <a:latin typeface="+mn-ea"/>
              </a:rPr>
              <a:t>+=2*n</a:t>
            </a:r>
            <a:r>
              <a:rPr lang="en-US" altLang="zh-CN" sz="2000" dirty="0" smtClean="0">
                <a:latin typeface="+mn-ea"/>
              </a:rPr>
              <a:t>; }</a:t>
            </a:r>
            <a:r>
              <a:rPr lang="en-US" altLang="zh-CN" sz="2000" dirty="0">
                <a:latin typeface="+mn-ea"/>
              </a:rPr>
              <a:t> </a:t>
            </a:r>
            <a:r>
              <a:rPr lang="en-US" altLang="zh-CN" sz="2000" dirty="0" smtClean="0">
                <a:latin typeface="+mn-ea"/>
              </a:rPr>
              <a:t>     //</a:t>
            </a:r>
            <a:r>
              <a:rPr lang="zh-CN" altLang="en-US" sz="2000" dirty="0">
                <a:latin typeface="+mn-ea"/>
              </a:rPr>
              <a:t>第一次读</a:t>
            </a:r>
            <a:r>
              <a:rPr lang="zh-CN" altLang="en-US" sz="2000" dirty="0" smtClean="0">
                <a:latin typeface="+mn-ea"/>
              </a:rPr>
              <a:t>到</a:t>
            </a:r>
            <a:r>
              <a:rPr lang="en-US" altLang="zh-CN" sz="2000" dirty="0" smtClean="0">
                <a:latin typeface="+mn-ea"/>
              </a:rPr>
              <a:t>2(</a:t>
            </a:r>
            <a:r>
              <a:rPr lang="zh-CN" altLang="en-US" sz="2000" dirty="0" smtClean="0">
                <a:latin typeface="+mn-ea"/>
              </a:rPr>
              <a:t>跳</a:t>
            </a:r>
            <a:r>
              <a:rPr lang="zh-CN" altLang="en-US" sz="2000" dirty="0">
                <a:latin typeface="+mn-ea"/>
              </a:rPr>
              <a:t>到中心</a:t>
            </a:r>
            <a:r>
              <a:rPr lang="en-US" altLang="zh-CN" sz="2000" dirty="0">
                <a:latin typeface="+mn-ea"/>
              </a:rPr>
              <a:t>)</a:t>
            </a:r>
          </a:p>
          <a:p>
            <a:pPr marL="0" indent="0">
              <a:lnSpc>
                <a:spcPct val="120000"/>
              </a:lnSpc>
              <a:spcBef>
                <a:spcPts val="0"/>
              </a:spcBef>
              <a:buNone/>
            </a:pPr>
            <a:r>
              <a:rPr lang="en-US" altLang="zh-CN" sz="2000" dirty="0" smtClean="0">
                <a:latin typeface="+mn-ea"/>
              </a:rPr>
              <a:t>    </a:t>
            </a:r>
            <a:r>
              <a:rPr lang="en-US" altLang="zh-CN" sz="2000" dirty="0" err="1" smtClean="0">
                <a:latin typeface="+mn-ea"/>
              </a:rPr>
              <a:t>scanf</a:t>
            </a:r>
            <a:r>
              <a:rPr lang="en-US" altLang="zh-CN" sz="2000" dirty="0">
                <a:latin typeface="+mn-ea"/>
              </a:rPr>
              <a:t>("%</a:t>
            </a:r>
            <a:r>
              <a:rPr lang="en-US" altLang="zh-CN" sz="2000" dirty="0" err="1">
                <a:latin typeface="+mn-ea"/>
              </a:rPr>
              <a:t>d",&amp;</a:t>
            </a:r>
            <a:r>
              <a:rPr lang="en-US" altLang="zh-CN" sz="2000" dirty="0" err="1" smtClean="0">
                <a:latin typeface="+mn-ea"/>
              </a:rPr>
              <a:t>f</a:t>
            </a:r>
            <a:r>
              <a:rPr lang="en-US" altLang="zh-CN" sz="2000" dirty="0" smtClean="0">
                <a:latin typeface="+mn-ea"/>
              </a:rPr>
              <a:t>);</a:t>
            </a:r>
            <a:r>
              <a:rPr lang="en-US" altLang="zh-CN" sz="2000" dirty="0">
                <a:latin typeface="+mn-ea"/>
              </a:rPr>
              <a:t> //</a:t>
            </a:r>
            <a:r>
              <a:rPr lang="zh-CN" altLang="en-US" sz="2000" dirty="0">
                <a:latin typeface="+mn-ea"/>
              </a:rPr>
              <a:t>开始循环处理</a:t>
            </a:r>
          </a:p>
          <a:p>
            <a:pPr marL="0" indent="0">
              <a:lnSpc>
                <a:spcPct val="120000"/>
              </a:lnSpc>
              <a:spcBef>
                <a:spcPts val="0"/>
              </a:spcBef>
              <a:buNone/>
            </a:pPr>
            <a:r>
              <a:rPr lang="en-US" altLang="zh-CN" sz="2000" dirty="0" smtClean="0">
                <a:latin typeface="+mn-ea"/>
              </a:rPr>
              <a:t>    while(f!=</a:t>
            </a:r>
            <a:r>
              <a:rPr lang="en-US" altLang="zh-CN" sz="2000" dirty="0">
                <a:latin typeface="+mn-ea"/>
              </a:rPr>
              <a:t>0){</a:t>
            </a:r>
          </a:p>
          <a:p>
            <a:pPr marL="0" indent="0">
              <a:lnSpc>
                <a:spcPct val="120000"/>
              </a:lnSpc>
              <a:spcBef>
                <a:spcPts val="0"/>
              </a:spcBef>
              <a:buNone/>
            </a:pPr>
            <a:r>
              <a:rPr lang="en-US" altLang="zh-CN" sz="2000" dirty="0">
                <a:latin typeface="+mn-ea"/>
              </a:rPr>
              <a:t>        </a:t>
            </a:r>
            <a:r>
              <a:rPr lang="en-US" altLang="zh-CN" sz="2000" dirty="0" smtClean="0">
                <a:latin typeface="+mn-ea"/>
              </a:rPr>
              <a:t>if(f==</a:t>
            </a:r>
            <a:r>
              <a:rPr lang="en-US" altLang="zh-CN" sz="2000" dirty="0">
                <a:latin typeface="+mn-ea"/>
              </a:rPr>
              <a:t>1</a:t>
            </a:r>
            <a:r>
              <a:rPr lang="en-US" altLang="zh-CN" sz="2000" dirty="0" smtClean="0">
                <a:latin typeface="+mn-ea"/>
              </a:rPr>
              <a:t>){ n=0;  </a:t>
            </a:r>
            <a:r>
              <a:rPr lang="en-US" altLang="zh-CN" sz="2000" dirty="0">
                <a:latin typeface="+mn-ea"/>
              </a:rPr>
              <a:t>score+=1</a:t>
            </a:r>
            <a:r>
              <a:rPr lang="en-US" altLang="zh-CN" sz="2000" dirty="0" smtClean="0">
                <a:latin typeface="+mn-ea"/>
              </a:rPr>
              <a:t>;}</a:t>
            </a:r>
            <a:r>
              <a:rPr lang="en-US" altLang="zh-CN" sz="2000" dirty="0">
                <a:latin typeface="+mn-ea"/>
              </a:rPr>
              <a:t> </a:t>
            </a:r>
            <a:r>
              <a:rPr lang="en-US" altLang="zh-CN" sz="2000" dirty="0" smtClean="0">
                <a:latin typeface="+mn-ea"/>
              </a:rPr>
              <a:t>     //</a:t>
            </a:r>
            <a:r>
              <a:rPr lang="zh-CN" altLang="en-US" sz="2000" dirty="0" smtClean="0">
                <a:latin typeface="+mn-ea"/>
              </a:rPr>
              <a:t>读</a:t>
            </a:r>
            <a:r>
              <a:rPr lang="zh-CN" altLang="en-US" sz="2000" dirty="0">
                <a:latin typeface="+mn-ea"/>
              </a:rPr>
              <a:t>到</a:t>
            </a:r>
            <a:r>
              <a:rPr lang="en-US" altLang="zh-CN" sz="2000" dirty="0">
                <a:latin typeface="+mn-ea"/>
              </a:rPr>
              <a:t>1(</a:t>
            </a:r>
            <a:r>
              <a:rPr lang="zh-CN" altLang="en-US" sz="2000" dirty="0">
                <a:latin typeface="+mn-ea"/>
              </a:rPr>
              <a:t>没跳到中心</a:t>
            </a:r>
            <a:r>
              <a:rPr lang="en-US" altLang="zh-CN" sz="2000" dirty="0" smtClean="0">
                <a:latin typeface="+mn-ea"/>
              </a:rPr>
              <a:t>)</a:t>
            </a:r>
            <a:r>
              <a:rPr lang="zh-CN" altLang="en-US" sz="2000" dirty="0" smtClean="0">
                <a:latin typeface="+mn-ea"/>
              </a:rPr>
              <a:t>，</a:t>
            </a:r>
            <a:r>
              <a:rPr lang="en-US" altLang="zh-CN" sz="2000" dirty="0" smtClean="0">
                <a:latin typeface="+mn-ea"/>
              </a:rPr>
              <a:t>n=0</a:t>
            </a:r>
            <a:endParaRPr lang="en-US" altLang="zh-CN" sz="2000" dirty="0">
              <a:latin typeface="+mn-ea"/>
            </a:endParaRPr>
          </a:p>
          <a:p>
            <a:pPr marL="0" indent="0">
              <a:lnSpc>
                <a:spcPct val="120000"/>
              </a:lnSpc>
              <a:spcBef>
                <a:spcPts val="0"/>
              </a:spcBef>
              <a:buNone/>
            </a:pPr>
            <a:r>
              <a:rPr lang="en-US" altLang="zh-CN" sz="2000" dirty="0" smtClean="0">
                <a:latin typeface="+mn-ea"/>
              </a:rPr>
              <a:t>        else{ </a:t>
            </a:r>
            <a:r>
              <a:rPr lang="en-US" altLang="zh-CN" sz="2000" dirty="0">
                <a:latin typeface="+mn-ea"/>
              </a:rPr>
              <a:t>n</a:t>
            </a:r>
            <a:r>
              <a:rPr lang="en-US" altLang="zh-CN" sz="2000" dirty="0" smtClean="0">
                <a:latin typeface="+mn-ea"/>
              </a:rPr>
              <a:t>++; score</a:t>
            </a:r>
            <a:r>
              <a:rPr lang="en-US" altLang="zh-CN" sz="2000" dirty="0">
                <a:latin typeface="+mn-ea"/>
              </a:rPr>
              <a:t>+=2*n</a:t>
            </a:r>
            <a:r>
              <a:rPr lang="en-US" altLang="zh-CN" sz="2000" dirty="0" smtClean="0">
                <a:latin typeface="+mn-ea"/>
              </a:rPr>
              <a:t>;}</a:t>
            </a:r>
            <a:r>
              <a:rPr lang="en-US" altLang="zh-CN" sz="2000" dirty="0">
                <a:latin typeface="+mn-ea"/>
              </a:rPr>
              <a:t> </a:t>
            </a:r>
            <a:r>
              <a:rPr lang="en-US" altLang="zh-CN" sz="2000" dirty="0" smtClean="0">
                <a:latin typeface="+mn-ea"/>
              </a:rPr>
              <a:t>        //</a:t>
            </a:r>
            <a:r>
              <a:rPr lang="zh-CN" altLang="en-US" sz="2000" dirty="0" smtClean="0">
                <a:latin typeface="+mn-ea"/>
              </a:rPr>
              <a:t>读</a:t>
            </a:r>
            <a:r>
              <a:rPr lang="zh-CN" altLang="en-US" sz="2000" dirty="0">
                <a:latin typeface="+mn-ea"/>
              </a:rPr>
              <a:t>到</a:t>
            </a:r>
            <a:r>
              <a:rPr lang="en-US" altLang="zh-CN" sz="2000" dirty="0">
                <a:latin typeface="+mn-ea"/>
              </a:rPr>
              <a:t>2(</a:t>
            </a:r>
            <a:r>
              <a:rPr lang="zh-CN" altLang="en-US" sz="2000" dirty="0">
                <a:latin typeface="+mn-ea"/>
              </a:rPr>
              <a:t>跳到中心</a:t>
            </a:r>
            <a:r>
              <a:rPr lang="en-US" altLang="zh-CN" sz="2000" dirty="0" smtClean="0">
                <a:latin typeface="+mn-ea"/>
              </a:rPr>
              <a:t>),n++</a:t>
            </a:r>
            <a:endParaRPr lang="en-US" altLang="zh-CN" sz="2000" dirty="0">
              <a:latin typeface="+mn-ea"/>
            </a:endParaRPr>
          </a:p>
          <a:p>
            <a:pPr marL="0" indent="0">
              <a:lnSpc>
                <a:spcPct val="120000"/>
              </a:lnSpc>
              <a:spcBef>
                <a:spcPts val="0"/>
              </a:spcBef>
              <a:buNone/>
            </a:pPr>
            <a:r>
              <a:rPr lang="en-US" altLang="zh-CN" sz="2000" dirty="0" smtClean="0">
                <a:latin typeface="+mn-ea"/>
              </a:rPr>
              <a:t>        </a:t>
            </a:r>
            <a:r>
              <a:rPr lang="en-US" altLang="zh-CN" sz="2000" dirty="0" err="1" smtClean="0">
                <a:latin typeface="+mn-ea"/>
              </a:rPr>
              <a:t>scanf</a:t>
            </a:r>
            <a:r>
              <a:rPr lang="en-US" altLang="zh-CN" sz="2000" dirty="0">
                <a:latin typeface="+mn-ea"/>
              </a:rPr>
              <a:t>("%</a:t>
            </a:r>
            <a:r>
              <a:rPr lang="en-US" altLang="zh-CN" sz="2000" dirty="0" err="1">
                <a:latin typeface="+mn-ea"/>
              </a:rPr>
              <a:t>d",&amp;</a:t>
            </a:r>
            <a:r>
              <a:rPr lang="en-US" altLang="zh-CN" sz="2000" dirty="0" err="1" smtClean="0">
                <a:latin typeface="+mn-ea"/>
              </a:rPr>
              <a:t>f</a:t>
            </a:r>
            <a:r>
              <a:rPr lang="en-US" altLang="zh-CN" sz="2000" dirty="0" smtClean="0">
                <a:latin typeface="+mn-ea"/>
              </a:rPr>
              <a:t>);</a:t>
            </a:r>
            <a:endParaRPr lang="en-US" altLang="zh-CN" sz="2000" dirty="0">
              <a:latin typeface="+mn-ea"/>
            </a:endParaRPr>
          </a:p>
          <a:p>
            <a:pPr marL="0" indent="0">
              <a:lnSpc>
                <a:spcPct val="120000"/>
              </a:lnSpc>
              <a:spcBef>
                <a:spcPts val="0"/>
              </a:spcBef>
              <a:buNone/>
            </a:pPr>
            <a:r>
              <a:rPr lang="en-US" altLang="zh-CN" sz="2000" dirty="0">
                <a:latin typeface="+mn-ea"/>
              </a:rPr>
              <a:t>    }</a:t>
            </a:r>
          </a:p>
          <a:p>
            <a:pPr marL="0" indent="0">
              <a:lnSpc>
                <a:spcPct val="120000"/>
              </a:lnSpc>
              <a:spcBef>
                <a:spcPts val="0"/>
              </a:spcBef>
              <a:buNone/>
            </a:pPr>
            <a:r>
              <a:rPr lang="en-US" altLang="zh-CN" sz="2000" dirty="0">
                <a:latin typeface="+mn-ea"/>
              </a:rPr>
              <a:t>    </a:t>
            </a:r>
            <a:r>
              <a:rPr lang="en-US" altLang="zh-CN" sz="2000" dirty="0" err="1">
                <a:latin typeface="+mn-ea"/>
              </a:rPr>
              <a:t>printf</a:t>
            </a:r>
            <a:r>
              <a:rPr lang="en-US" altLang="zh-CN" sz="2000" dirty="0">
                <a:latin typeface="+mn-ea"/>
              </a:rPr>
              <a:t>("%</a:t>
            </a:r>
            <a:r>
              <a:rPr lang="en-US" altLang="zh-CN" sz="2000" dirty="0" err="1">
                <a:latin typeface="+mn-ea"/>
              </a:rPr>
              <a:t>d",score</a:t>
            </a:r>
            <a:r>
              <a:rPr lang="en-US" altLang="zh-CN" sz="2000" dirty="0">
                <a:latin typeface="+mn-ea"/>
              </a:rPr>
              <a:t>);</a:t>
            </a:r>
          </a:p>
          <a:p>
            <a:pPr marL="0" indent="0">
              <a:lnSpc>
                <a:spcPct val="120000"/>
              </a:lnSpc>
              <a:spcBef>
                <a:spcPts val="0"/>
              </a:spcBef>
              <a:buNone/>
            </a:pPr>
            <a:r>
              <a:rPr lang="en-US" altLang="zh-CN" sz="2000" dirty="0">
                <a:latin typeface="+mn-ea"/>
              </a:rPr>
              <a:t>    return 0;</a:t>
            </a:r>
          </a:p>
          <a:p>
            <a:pPr marL="0" indent="0">
              <a:lnSpc>
                <a:spcPct val="120000"/>
              </a:lnSpc>
              <a:spcBef>
                <a:spcPts val="0"/>
              </a:spcBef>
              <a:buNone/>
            </a:pPr>
            <a:r>
              <a:rPr lang="en-US" altLang="zh-CN" sz="2000" dirty="0">
                <a:latin typeface="+mn-ea"/>
              </a:rPr>
              <a:t>}</a:t>
            </a:r>
            <a:endParaRPr lang="zh-CN" altLang="en-US" sz="2000" dirty="0">
              <a:latin typeface="+mn-ea"/>
            </a:endParaRPr>
          </a:p>
        </p:txBody>
      </p:sp>
    </p:spTree>
    <p:extLst>
      <p:ext uri="{BB962C8B-B14F-4D97-AF65-F5344CB8AC3E}">
        <p14:creationId xmlns:p14="http://schemas.microsoft.com/office/powerpoint/2010/main" val="10302966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512064" y="1252728"/>
            <a:ext cx="8458200" cy="5112699"/>
          </a:xfrm>
          <a:solidFill>
            <a:schemeClr val="bg1"/>
          </a:solidFill>
        </p:spPr>
        <p:txBody>
          <a:bodyPr>
            <a:noAutofit/>
          </a:bodyPr>
          <a:lstStyle/>
          <a:p>
            <a:pPr marL="0" indent="0">
              <a:buNone/>
            </a:pPr>
            <a:r>
              <a:rPr lang="en-US" altLang="zh-CN" sz="2000" dirty="0" err="1">
                <a:latin typeface="+mn-ea"/>
              </a:rPr>
              <a:t>int</a:t>
            </a:r>
            <a:r>
              <a:rPr lang="en-US" altLang="zh-CN" sz="2000" dirty="0">
                <a:latin typeface="+mn-ea"/>
              </a:rPr>
              <a:t> main(){</a:t>
            </a:r>
          </a:p>
          <a:p>
            <a:pPr marL="0" indent="0">
              <a:buNone/>
            </a:pPr>
            <a:r>
              <a:rPr lang="en-US" altLang="zh-CN" sz="2000" dirty="0">
                <a:latin typeface="+mn-ea"/>
              </a:rPr>
              <a:t>    </a:t>
            </a:r>
            <a:r>
              <a:rPr lang="en-US" altLang="zh-CN" sz="2000" dirty="0" err="1">
                <a:latin typeface="+mn-ea"/>
              </a:rPr>
              <a:t>int</a:t>
            </a:r>
            <a:r>
              <a:rPr lang="en-US" altLang="zh-CN" sz="2000" dirty="0">
                <a:latin typeface="+mn-ea"/>
              </a:rPr>
              <a:t> a=1,score=0,num=0;//</a:t>
            </a:r>
            <a:r>
              <a:rPr lang="en-US" altLang="zh-CN" sz="1400" dirty="0">
                <a:latin typeface="+mn-ea"/>
              </a:rPr>
              <a:t>a</a:t>
            </a:r>
            <a:r>
              <a:rPr lang="zh-CN" altLang="en-US" sz="1400" dirty="0">
                <a:latin typeface="+mn-ea"/>
              </a:rPr>
              <a:t>存储输入数据，</a:t>
            </a:r>
            <a:r>
              <a:rPr lang="en-US" altLang="zh-CN" sz="1400" dirty="0">
                <a:latin typeface="+mn-ea"/>
              </a:rPr>
              <a:t>score</a:t>
            </a:r>
            <a:r>
              <a:rPr lang="zh-CN" altLang="en-US" sz="1400" dirty="0">
                <a:latin typeface="+mn-ea"/>
              </a:rPr>
              <a:t>为最终得分，</a:t>
            </a:r>
            <a:r>
              <a:rPr lang="en-US" altLang="zh-CN" sz="1400" dirty="0" err="1">
                <a:latin typeface="+mn-ea"/>
              </a:rPr>
              <a:t>num</a:t>
            </a:r>
            <a:r>
              <a:rPr lang="zh-CN" altLang="en-US" sz="1400" dirty="0">
                <a:latin typeface="+mn-ea"/>
              </a:rPr>
              <a:t>为连跳方块中心次数</a:t>
            </a:r>
          </a:p>
          <a:p>
            <a:pPr marL="0" indent="0">
              <a:buNone/>
            </a:pPr>
            <a:r>
              <a:rPr lang="zh-CN" altLang="en-US" sz="2000" dirty="0">
                <a:latin typeface="+mn-ea"/>
              </a:rPr>
              <a:t>    </a:t>
            </a:r>
            <a:r>
              <a:rPr lang="en-US" altLang="zh-CN" sz="2000" dirty="0">
                <a:latin typeface="+mn-ea"/>
              </a:rPr>
              <a:t>while(</a:t>
            </a:r>
            <a:r>
              <a:rPr lang="en-US" altLang="zh-CN" sz="2000" b="1" dirty="0">
                <a:solidFill>
                  <a:srgbClr val="FF0000"/>
                </a:solidFill>
                <a:latin typeface="+mn-ea"/>
              </a:rPr>
              <a:t>~</a:t>
            </a:r>
            <a:r>
              <a:rPr lang="en-US" altLang="zh-CN" sz="2000" b="1" dirty="0" err="1">
                <a:solidFill>
                  <a:srgbClr val="FF0000"/>
                </a:solidFill>
                <a:latin typeface="+mn-ea"/>
              </a:rPr>
              <a:t>scanf</a:t>
            </a:r>
            <a:r>
              <a:rPr lang="en-US" altLang="zh-CN" sz="2000" b="1" dirty="0">
                <a:solidFill>
                  <a:srgbClr val="FF0000"/>
                </a:solidFill>
                <a:latin typeface="+mn-ea"/>
              </a:rPr>
              <a:t>("%</a:t>
            </a:r>
            <a:r>
              <a:rPr lang="en-US" altLang="zh-CN" sz="2000" b="1" dirty="0" err="1">
                <a:solidFill>
                  <a:srgbClr val="FF0000"/>
                </a:solidFill>
                <a:latin typeface="+mn-ea"/>
              </a:rPr>
              <a:t>d",&amp;a</a:t>
            </a:r>
            <a:r>
              <a:rPr lang="en-US" altLang="zh-CN" sz="2000" b="1" dirty="0">
                <a:solidFill>
                  <a:srgbClr val="FF0000"/>
                </a:solidFill>
                <a:latin typeface="+mn-ea"/>
              </a:rPr>
              <a:t>)&amp;&amp;</a:t>
            </a:r>
            <a:r>
              <a:rPr lang="en-US" altLang="zh-CN" sz="2000" dirty="0">
                <a:latin typeface="+mn-ea"/>
              </a:rPr>
              <a:t>a!=0</a:t>
            </a:r>
            <a:r>
              <a:rPr lang="en-US" altLang="zh-CN" sz="2000" dirty="0" smtClean="0">
                <a:latin typeface="+mn-ea"/>
              </a:rPr>
              <a:t>)   //</a:t>
            </a:r>
            <a:r>
              <a:rPr lang="zh-CN" altLang="en-US" sz="2000" dirty="0">
                <a:latin typeface="+mn-ea"/>
              </a:rPr>
              <a:t>数据输入还没完成且</a:t>
            </a:r>
            <a:r>
              <a:rPr lang="en-US" altLang="zh-CN" sz="2000" dirty="0">
                <a:latin typeface="+mn-ea"/>
              </a:rPr>
              <a:t>a!=0</a:t>
            </a:r>
          </a:p>
          <a:p>
            <a:pPr marL="0" indent="0">
              <a:buNone/>
            </a:pPr>
            <a:r>
              <a:rPr lang="en-US" altLang="zh-CN" sz="2000" dirty="0">
                <a:latin typeface="+mn-ea"/>
              </a:rPr>
              <a:t>        if(a==1</a:t>
            </a:r>
            <a:r>
              <a:rPr lang="en-US" altLang="zh-CN" sz="2000" dirty="0" smtClean="0">
                <a:latin typeface="+mn-ea"/>
              </a:rPr>
              <a:t>){       //</a:t>
            </a:r>
            <a:r>
              <a:rPr lang="zh-CN" altLang="en-US" sz="2000" dirty="0">
                <a:latin typeface="+mn-ea"/>
              </a:rPr>
              <a:t>如果</a:t>
            </a:r>
            <a:r>
              <a:rPr lang="en-US" altLang="zh-CN" sz="2000" dirty="0">
                <a:latin typeface="+mn-ea"/>
              </a:rPr>
              <a:t>a==1</a:t>
            </a:r>
          </a:p>
          <a:p>
            <a:pPr marL="0" indent="0">
              <a:buNone/>
            </a:pPr>
            <a:r>
              <a:rPr lang="en-US" altLang="zh-CN" sz="2000" dirty="0">
                <a:latin typeface="+mn-ea"/>
              </a:rPr>
              <a:t>            score+=a</a:t>
            </a:r>
            <a:r>
              <a:rPr lang="en-US" altLang="zh-CN" sz="2000" dirty="0" smtClean="0">
                <a:latin typeface="+mn-ea"/>
              </a:rPr>
              <a:t>;   //</a:t>
            </a:r>
            <a:r>
              <a:rPr lang="zh-CN" altLang="en-US" sz="2000" dirty="0">
                <a:latin typeface="+mn-ea"/>
              </a:rPr>
              <a:t>加上</a:t>
            </a:r>
            <a:r>
              <a:rPr lang="en-US" altLang="zh-CN" sz="2000" dirty="0">
                <a:latin typeface="+mn-ea"/>
              </a:rPr>
              <a:t>1</a:t>
            </a:r>
            <a:r>
              <a:rPr lang="zh-CN" altLang="en-US" sz="2000" dirty="0" smtClean="0">
                <a:latin typeface="+mn-ea"/>
              </a:rPr>
              <a:t>分，</a:t>
            </a:r>
            <a:r>
              <a:rPr lang="zh-CN" altLang="en-US" sz="2000" b="1" dirty="0" smtClean="0">
                <a:solidFill>
                  <a:srgbClr val="FF0000"/>
                </a:solidFill>
                <a:latin typeface="+mn-ea"/>
              </a:rPr>
              <a:t>利用</a:t>
            </a:r>
            <a:r>
              <a:rPr lang="en-US" altLang="zh-CN" sz="2000" b="1" dirty="0" smtClean="0">
                <a:solidFill>
                  <a:srgbClr val="FF0000"/>
                </a:solidFill>
                <a:latin typeface="+mn-ea"/>
              </a:rPr>
              <a:t>a</a:t>
            </a:r>
            <a:r>
              <a:rPr lang="zh-CN" altLang="en-US" sz="2000" b="1" dirty="0" smtClean="0">
                <a:solidFill>
                  <a:srgbClr val="FF0000"/>
                </a:solidFill>
                <a:latin typeface="+mn-ea"/>
              </a:rPr>
              <a:t>等于分值</a:t>
            </a:r>
            <a:endParaRPr lang="zh-CN" altLang="en-US" sz="2000" b="1" dirty="0">
              <a:solidFill>
                <a:srgbClr val="FF0000"/>
              </a:solidFill>
              <a:latin typeface="+mn-ea"/>
            </a:endParaRPr>
          </a:p>
          <a:p>
            <a:pPr marL="0" indent="0">
              <a:buNone/>
            </a:pPr>
            <a:r>
              <a:rPr lang="zh-CN" altLang="en-US" sz="2000" dirty="0">
                <a:latin typeface="+mn-ea"/>
              </a:rPr>
              <a:t>            </a:t>
            </a:r>
            <a:r>
              <a:rPr lang="en-US" altLang="zh-CN" sz="2000" dirty="0" err="1">
                <a:latin typeface="+mn-ea"/>
              </a:rPr>
              <a:t>num</a:t>
            </a:r>
            <a:r>
              <a:rPr lang="en-US" altLang="zh-CN" sz="2000" dirty="0">
                <a:latin typeface="+mn-ea"/>
              </a:rPr>
              <a:t>=0</a:t>
            </a:r>
            <a:r>
              <a:rPr lang="en-US" altLang="zh-CN" sz="2000" dirty="0" smtClean="0">
                <a:latin typeface="+mn-ea"/>
              </a:rPr>
              <a:t>;      //</a:t>
            </a:r>
            <a:r>
              <a:rPr lang="zh-CN" altLang="en-US" sz="2000" b="1" dirty="0">
                <a:solidFill>
                  <a:srgbClr val="FF0000"/>
                </a:solidFill>
                <a:latin typeface="+mn-ea"/>
              </a:rPr>
              <a:t>连跳方块中心次数</a:t>
            </a:r>
            <a:r>
              <a:rPr lang="zh-CN" altLang="en-US" sz="2000" b="1" dirty="0" smtClean="0">
                <a:solidFill>
                  <a:srgbClr val="FF0000"/>
                </a:solidFill>
                <a:latin typeface="+mn-ea"/>
              </a:rPr>
              <a:t>归零</a:t>
            </a:r>
            <a:endParaRPr lang="zh-CN" altLang="en-US" sz="2000" b="1" dirty="0">
              <a:solidFill>
                <a:srgbClr val="FF0000"/>
              </a:solidFill>
              <a:latin typeface="+mn-ea"/>
            </a:endParaRPr>
          </a:p>
          <a:p>
            <a:pPr marL="0" indent="0">
              <a:buNone/>
            </a:pPr>
            <a:r>
              <a:rPr lang="zh-CN" altLang="en-US" sz="2000" dirty="0">
                <a:latin typeface="+mn-ea"/>
              </a:rPr>
              <a:t>        </a:t>
            </a:r>
            <a:r>
              <a:rPr lang="en-US" altLang="zh-CN" sz="2000" dirty="0" smtClean="0">
                <a:latin typeface="+mn-ea"/>
              </a:rPr>
              <a:t>}</a:t>
            </a:r>
          </a:p>
          <a:p>
            <a:pPr marL="0" indent="0">
              <a:buNone/>
            </a:pPr>
            <a:r>
              <a:rPr lang="en-US" altLang="zh-CN" sz="2000" dirty="0">
                <a:latin typeface="+mn-ea"/>
              </a:rPr>
              <a:t> </a:t>
            </a:r>
            <a:r>
              <a:rPr lang="en-US" altLang="zh-CN" sz="2000" dirty="0" smtClean="0">
                <a:latin typeface="+mn-ea"/>
              </a:rPr>
              <a:t>       else </a:t>
            </a:r>
            <a:r>
              <a:rPr lang="en-US" altLang="zh-CN" sz="2000" dirty="0">
                <a:latin typeface="+mn-ea"/>
              </a:rPr>
              <a:t>if(a==2</a:t>
            </a:r>
            <a:r>
              <a:rPr lang="en-US" altLang="zh-CN" sz="2000" dirty="0" smtClean="0">
                <a:latin typeface="+mn-ea"/>
              </a:rPr>
              <a:t>)  //</a:t>
            </a:r>
            <a:r>
              <a:rPr lang="zh-CN" altLang="en-US" sz="2000" dirty="0" smtClean="0">
                <a:latin typeface="+mn-ea"/>
              </a:rPr>
              <a:t>如果</a:t>
            </a:r>
            <a:r>
              <a:rPr lang="en-US" altLang="zh-CN" sz="2000" dirty="0" smtClean="0">
                <a:latin typeface="+mn-ea"/>
              </a:rPr>
              <a:t>a</a:t>
            </a:r>
            <a:r>
              <a:rPr lang="en-US" altLang="zh-CN" sz="2000" dirty="0">
                <a:latin typeface="+mn-ea"/>
              </a:rPr>
              <a:t>==2</a:t>
            </a:r>
          </a:p>
          <a:p>
            <a:pPr marL="0" indent="0">
              <a:buNone/>
            </a:pPr>
            <a:r>
              <a:rPr lang="en-US" altLang="zh-CN" sz="2000" dirty="0">
                <a:latin typeface="+mn-ea"/>
              </a:rPr>
              <a:t>            score+=2*(</a:t>
            </a:r>
            <a:r>
              <a:rPr lang="en-US" altLang="zh-CN" sz="2000" b="1" dirty="0">
                <a:solidFill>
                  <a:srgbClr val="FF0000"/>
                </a:solidFill>
                <a:latin typeface="+mn-ea"/>
              </a:rPr>
              <a:t>++</a:t>
            </a:r>
            <a:r>
              <a:rPr lang="en-US" altLang="zh-CN" sz="2000" b="1" dirty="0" err="1">
                <a:solidFill>
                  <a:srgbClr val="FF0000"/>
                </a:solidFill>
                <a:latin typeface="+mn-ea"/>
              </a:rPr>
              <a:t>num</a:t>
            </a:r>
            <a:r>
              <a:rPr lang="en-US" altLang="zh-CN" sz="2000" dirty="0" smtClean="0">
                <a:latin typeface="+mn-ea"/>
              </a:rPr>
              <a:t>);   </a:t>
            </a:r>
            <a:r>
              <a:rPr lang="en-US" altLang="zh-CN" sz="1600" dirty="0" smtClean="0">
                <a:latin typeface="+mn-ea"/>
              </a:rPr>
              <a:t>//</a:t>
            </a:r>
            <a:r>
              <a:rPr lang="zh-CN" altLang="en-US" sz="1600" dirty="0">
                <a:latin typeface="+mn-ea"/>
              </a:rPr>
              <a:t>递增连跳方块中心次数，得分为该次数乘</a:t>
            </a:r>
            <a:r>
              <a:rPr lang="en-US" altLang="zh-CN" sz="1600" dirty="0">
                <a:latin typeface="+mn-ea"/>
              </a:rPr>
              <a:t>2</a:t>
            </a:r>
            <a:endParaRPr lang="en-US" altLang="zh-CN" sz="2000" dirty="0">
              <a:latin typeface="+mn-ea"/>
            </a:endParaRPr>
          </a:p>
          <a:p>
            <a:pPr marL="0" indent="0">
              <a:buNone/>
            </a:pPr>
            <a:r>
              <a:rPr lang="en-US" altLang="zh-CN" sz="2000" dirty="0">
                <a:latin typeface="+mn-ea"/>
              </a:rPr>
              <a:t>    </a:t>
            </a:r>
            <a:r>
              <a:rPr lang="en-US" altLang="zh-CN" sz="2000" dirty="0" err="1">
                <a:latin typeface="+mn-ea"/>
              </a:rPr>
              <a:t>printf</a:t>
            </a:r>
            <a:r>
              <a:rPr lang="en-US" altLang="zh-CN" sz="2000" dirty="0">
                <a:latin typeface="+mn-ea"/>
              </a:rPr>
              <a:t>("%</a:t>
            </a:r>
            <a:r>
              <a:rPr lang="en-US" altLang="zh-CN" sz="2000" dirty="0" err="1">
                <a:latin typeface="+mn-ea"/>
              </a:rPr>
              <a:t>d",score</a:t>
            </a:r>
            <a:r>
              <a:rPr lang="en-US" altLang="zh-CN" sz="2000" dirty="0">
                <a:latin typeface="+mn-ea"/>
              </a:rPr>
              <a:t>);</a:t>
            </a:r>
          </a:p>
          <a:p>
            <a:pPr marL="0" indent="0">
              <a:buNone/>
            </a:pPr>
            <a:r>
              <a:rPr lang="en-US" altLang="zh-CN" sz="2000" dirty="0">
                <a:latin typeface="+mn-ea"/>
              </a:rPr>
              <a:t>    return 0;</a:t>
            </a:r>
          </a:p>
          <a:p>
            <a:pPr marL="0" indent="0">
              <a:buNone/>
            </a:pPr>
            <a:r>
              <a:rPr lang="en-US" altLang="zh-CN" sz="2000" dirty="0">
                <a:latin typeface="+mn-ea"/>
              </a:rPr>
              <a:t>}</a:t>
            </a:r>
            <a:endParaRPr lang="zh-CN" altLang="en-US" sz="2000" dirty="0">
              <a:latin typeface="+mn-ea"/>
            </a:endParaRPr>
          </a:p>
        </p:txBody>
      </p:sp>
      <p:sp>
        <p:nvSpPr>
          <p:cNvPr id="6" name="文本框 5"/>
          <p:cNvSpPr txBox="1"/>
          <p:nvPr/>
        </p:nvSpPr>
        <p:spPr>
          <a:xfrm>
            <a:off x="630936" y="246888"/>
            <a:ext cx="2339102" cy="523220"/>
          </a:xfrm>
          <a:prstGeom prst="rect">
            <a:avLst/>
          </a:prstGeom>
          <a:solidFill>
            <a:srgbClr val="FFFF00"/>
          </a:solidFill>
        </p:spPr>
        <p:txBody>
          <a:bodyPr wrap="none" rtlCol="0">
            <a:spAutoFit/>
          </a:bodyPr>
          <a:lstStyle/>
          <a:p>
            <a:r>
              <a:rPr lang="zh-CN" altLang="en-US" sz="2800" dirty="0" smtClean="0"/>
              <a:t>更精炼的程序</a:t>
            </a:r>
            <a:endParaRPr lang="zh-CN" altLang="en-US" sz="2800" dirty="0"/>
          </a:p>
        </p:txBody>
      </p:sp>
      <p:sp>
        <p:nvSpPr>
          <p:cNvPr id="7" name="文本框 6"/>
          <p:cNvSpPr txBox="1"/>
          <p:nvPr/>
        </p:nvSpPr>
        <p:spPr>
          <a:xfrm>
            <a:off x="4528313" y="5277441"/>
            <a:ext cx="2359151" cy="1299651"/>
          </a:xfrm>
          <a:prstGeom prst="rect">
            <a:avLst/>
          </a:prstGeom>
          <a:solidFill>
            <a:srgbClr val="FFFF00"/>
          </a:solidFill>
        </p:spPr>
        <p:txBody>
          <a:bodyPr wrap="square" rtlCol="0">
            <a:spAutoFit/>
          </a:bodyPr>
          <a:lstStyle/>
          <a:p>
            <a:pPr>
              <a:lnSpc>
                <a:spcPct val="150000"/>
              </a:lnSpc>
            </a:pPr>
            <a:r>
              <a:rPr lang="zh-CN" altLang="en-US" sz="2800" dirty="0" smtClean="0"/>
              <a:t>勤加练习才能提高编程技术</a:t>
            </a:r>
            <a:endParaRPr lang="zh-CN" altLang="en-US" sz="2800" dirty="0"/>
          </a:p>
        </p:txBody>
      </p:sp>
      <p:sp>
        <p:nvSpPr>
          <p:cNvPr id="8" name="文本框 7"/>
          <p:cNvSpPr txBox="1"/>
          <p:nvPr/>
        </p:nvSpPr>
        <p:spPr>
          <a:xfrm>
            <a:off x="7334504" y="5927266"/>
            <a:ext cx="1635760" cy="646331"/>
          </a:xfrm>
          <a:prstGeom prst="rect">
            <a:avLst/>
          </a:prstGeom>
          <a:noFill/>
        </p:spPr>
        <p:txBody>
          <a:bodyPr wrap="square" rtlCol="0">
            <a:spAutoFit/>
          </a:bodyPr>
          <a:lstStyle/>
          <a:p>
            <a:r>
              <a:rPr lang="zh-CN" altLang="en-US" dirty="0" smtClean="0"/>
              <a:t>有</a:t>
            </a:r>
            <a:r>
              <a:rPr lang="en-US" altLang="zh-CN" dirty="0" smtClean="0"/>
              <a:t>28</a:t>
            </a:r>
            <a:r>
              <a:rPr lang="zh-CN" altLang="en-US" dirty="0" smtClean="0"/>
              <a:t>（</a:t>
            </a:r>
            <a:r>
              <a:rPr lang="en-US" altLang="zh-CN" dirty="0" smtClean="0"/>
              <a:t>268</a:t>
            </a:r>
            <a:r>
              <a:rPr lang="zh-CN" altLang="en-US" dirty="0" smtClean="0"/>
              <a:t>）人没得满分</a:t>
            </a:r>
            <a:endParaRPr lang="zh-CN" altLang="en-US" dirty="0"/>
          </a:p>
        </p:txBody>
      </p:sp>
    </p:spTree>
    <p:extLst>
      <p:ext uri="{BB962C8B-B14F-4D97-AF65-F5344CB8AC3E}">
        <p14:creationId xmlns:p14="http://schemas.microsoft.com/office/powerpoint/2010/main" val="5778104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sp>
        <p:nvSpPr>
          <p:cNvPr id="4" name="矩形 3"/>
          <p:cNvSpPr/>
          <p:nvPr/>
        </p:nvSpPr>
        <p:spPr>
          <a:xfrm>
            <a:off x="256032" y="201169"/>
            <a:ext cx="8650047" cy="6370975"/>
          </a:xfrm>
          <a:prstGeom prst="rect">
            <a:avLst/>
          </a:prstGeom>
          <a:solidFill>
            <a:schemeClr val="bg1"/>
          </a:solidFill>
        </p:spPr>
        <p:txBody>
          <a:bodyPr wrap="square">
            <a:spAutoFit/>
          </a:bodyPr>
          <a:lstStyle/>
          <a:p>
            <a:pPr algn="just">
              <a:lnSpc>
                <a:spcPct val="150000"/>
              </a:lnSpc>
              <a:spcAft>
                <a:spcPts val="0"/>
              </a:spcAft>
            </a:pPr>
            <a:r>
              <a:rPr lang="en-US" altLang="zh-CN" sz="2400" kern="100" dirty="0" smtClean="0">
                <a:latin typeface="等线" panose="02010600030101010101" pitchFamily="2" charset="-122"/>
                <a:cs typeface="Times New Roman" panose="02020603050405020304" pitchFamily="18" charset="0"/>
              </a:rPr>
              <a:t>201809-1</a:t>
            </a:r>
            <a:r>
              <a:rPr lang="zh-CN" altLang="en-US" sz="2400" kern="100" dirty="0">
                <a:latin typeface="等线" panose="02010600030101010101" pitchFamily="2" charset="-122"/>
                <a:cs typeface="Times New Roman" panose="02020603050405020304" pitchFamily="18" charset="0"/>
              </a:rPr>
              <a:t>：卖菜</a:t>
            </a:r>
            <a:endParaRPr lang="en-US" altLang="zh-CN" sz="2400" kern="100" dirty="0" smtClean="0">
              <a:latin typeface="等线" panose="02010600030101010101" pitchFamily="2" charset="-122"/>
              <a:cs typeface="Times New Roman" panose="02020603050405020304" pitchFamily="18" charset="0"/>
            </a:endParaRPr>
          </a:p>
          <a:p>
            <a:pPr algn="just">
              <a:lnSpc>
                <a:spcPct val="150000"/>
              </a:lnSpc>
              <a:spcAft>
                <a:spcPts val="0"/>
              </a:spcAft>
            </a:pP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问题描述</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5000"/>
              </a:lnSpc>
              <a:spcAft>
                <a:spcPts val="0"/>
              </a:spcAft>
            </a:pPr>
            <a:r>
              <a:rPr lang="zh-CN" altLang="en-US" sz="2000" kern="100" dirty="0" smtClean="0">
                <a:latin typeface="等线" panose="02010600030101010101" pitchFamily="2" charset="-122"/>
                <a:cs typeface="Times New Roman" panose="02020603050405020304" pitchFamily="18" charset="0"/>
              </a:rPr>
              <a:t>       在</a:t>
            </a:r>
            <a:r>
              <a:rPr lang="zh-CN" altLang="en-US" sz="2000" kern="100" dirty="0">
                <a:latin typeface="等线" panose="02010600030101010101" pitchFamily="2" charset="-122"/>
                <a:cs typeface="Times New Roman" panose="02020603050405020304" pitchFamily="18" charset="0"/>
              </a:rPr>
              <a:t>一条街上有</a:t>
            </a:r>
            <a:r>
              <a:rPr lang="en-US" altLang="zh-CN" sz="2000" kern="100" dirty="0">
                <a:latin typeface="等线" panose="02010600030101010101" pitchFamily="2" charset="-122"/>
                <a:cs typeface="Times New Roman" panose="02020603050405020304" pitchFamily="18" charset="0"/>
              </a:rPr>
              <a:t>n</a:t>
            </a:r>
            <a:r>
              <a:rPr lang="zh-CN" altLang="en-US" sz="2000" kern="100" dirty="0">
                <a:latin typeface="等线" panose="02010600030101010101" pitchFamily="2" charset="-122"/>
                <a:cs typeface="Times New Roman" panose="02020603050405020304" pitchFamily="18" charset="0"/>
              </a:rPr>
              <a:t>个卖菜的商店，按</a:t>
            </a:r>
            <a:r>
              <a:rPr lang="en-US" altLang="zh-CN" sz="2000" kern="100" dirty="0">
                <a:latin typeface="等线" panose="02010600030101010101" pitchFamily="2" charset="-122"/>
                <a:cs typeface="Times New Roman" panose="02020603050405020304" pitchFamily="18" charset="0"/>
              </a:rPr>
              <a:t>1</a:t>
            </a:r>
            <a:r>
              <a:rPr lang="zh-CN" altLang="en-US" sz="2000" kern="100" dirty="0">
                <a:latin typeface="等线" panose="02010600030101010101" pitchFamily="2" charset="-122"/>
                <a:cs typeface="Times New Roman" panose="02020603050405020304" pitchFamily="18" charset="0"/>
              </a:rPr>
              <a:t>至</a:t>
            </a:r>
            <a:r>
              <a:rPr lang="en-US" altLang="zh-CN" sz="2000" kern="100" dirty="0">
                <a:latin typeface="等线" panose="02010600030101010101" pitchFamily="2" charset="-122"/>
                <a:cs typeface="Times New Roman" panose="02020603050405020304" pitchFamily="18" charset="0"/>
              </a:rPr>
              <a:t>n</a:t>
            </a:r>
            <a:r>
              <a:rPr lang="zh-CN" altLang="en-US" sz="2000" kern="100" dirty="0">
                <a:latin typeface="等线" panose="02010600030101010101" pitchFamily="2" charset="-122"/>
                <a:cs typeface="Times New Roman" panose="02020603050405020304" pitchFamily="18" charset="0"/>
              </a:rPr>
              <a:t>的顺序排成一排，这些商店都卖一种蔬菜</a:t>
            </a:r>
            <a:r>
              <a:rPr lang="zh-CN" altLang="en-US" sz="2000" kern="100" dirty="0" smtClean="0">
                <a:latin typeface="等线" panose="02010600030101010101" pitchFamily="2" charset="-122"/>
                <a:cs typeface="Times New Roman" panose="02020603050405020304" pitchFamily="18" charset="0"/>
              </a:rPr>
              <a:t>。</a:t>
            </a:r>
            <a:endParaRPr lang="en-US" altLang="zh-CN" sz="2000" kern="100" dirty="0" smtClean="0">
              <a:latin typeface="等线" panose="02010600030101010101" pitchFamily="2" charset="-122"/>
              <a:cs typeface="Times New Roman" panose="02020603050405020304" pitchFamily="18" charset="0"/>
            </a:endParaRPr>
          </a:p>
          <a:p>
            <a:pPr algn="just">
              <a:lnSpc>
                <a:spcPct val="135000"/>
              </a:lnSpc>
              <a:spcAft>
                <a:spcPts val="0"/>
              </a:spcAft>
            </a:pPr>
            <a:r>
              <a:rPr lang="zh-CN" altLang="en-US" sz="2000" kern="100" dirty="0">
                <a:latin typeface="等线" panose="02010600030101010101" pitchFamily="2" charset="-122"/>
                <a:cs typeface="Times New Roman" panose="02020603050405020304" pitchFamily="18" charset="0"/>
              </a:rPr>
              <a:t>　　第一天，每个商店都自己定了一个价格。店主们希望自己的菜价和其他商店的一致，</a:t>
            </a:r>
            <a:r>
              <a:rPr lang="zh-CN" altLang="en-US" sz="2000" b="1" kern="100" dirty="0">
                <a:solidFill>
                  <a:srgbClr val="FF0000"/>
                </a:solidFill>
                <a:latin typeface="等线" panose="02010600030101010101" pitchFamily="2" charset="-122"/>
                <a:cs typeface="Times New Roman" panose="02020603050405020304" pitchFamily="18" charset="0"/>
              </a:rPr>
              <a:t>第二天，每一家商店都会根据他自己和相邻商店的价格调整自己的价格</a:t>
            </a:r>
            <a:r>
              <a:rPr lang="zh-CN" altLang="en-US" sz="2000" kern="100" dirty="0">
                <a:latin typeface="等线" panose="02010600030101010101" pitchFamily="2" charset="-122"/>
                <a:cs typeface="Times New Roman" panose="02020603050405020304" pitchFamily="18" charset="0"/>
              </a:rPr>
              <a:t>。具体的，</a:t>
            </a:r>
            <a:r>
              <a:rPr lang="zh-CN" altLang="en-US" sz="2000" b="1" kern="100" dirty="0">
                <a:solidFill>
                  <a:srgbClr val="FF0000"/>
                </a:solidFill>
                <a:latin typeface="等线" panose="02010600030101010101" pitchFamily="2" charset="-122"/>
                <a:cs typeface="Times New Roman" panose="02020603050405020304" pitchFamily="18" charset="0"/>
              </a:rPr>
              <a:t>每家商店都会将第二天的菜价设置为自己和相邻商店第一天菜价的平均值（用去尾法取整）</a:t>
            </a:r>
            <a:r>
              <a:rPr lang="zh-CN" altLang="en-US" sz="2000" kern="100" dirty="0" smtClean="0">
                <a:latin typeface="等线" panose="02010600030101010101" pitchFamily="2" charset="-122"/>
                <a:cs typeface="Times New Roman" panose="02020603050405020304" pitchFamily="18" charset="0"/>
              </a:rPr>
              <a:t>。</a:t>
            </a:r>
            <a:endParaRPr lang="en-US" altLang="zh-CN" sz="2000" kern="100" dirty="0" smtClean="0">
              <a:latin typeface="等线" panose="02010600030101010101" pitchFamily="2" charset="-122"/>
              <a:cs typeface="Times New Roman" panose="02020603050405020304" pitchFamily="18" charset="0"/>
            </a:endParaRPr>
          </a:p>
          <a:p>
            <a:pPr algn="just">
              <a:lnSpc>
                <a:spcPct val="135000"/>
              </a:lnSpc>
              <a:spcAft>
                <a:spcPts val="0"/>
              </a:spcAft>
            </a:pPr>
            <a:r>
              <a:rPr lang="zh-CN" altLang="en-US" sz="2000" kern="100" dirty="0">
                <a:latin typeface="等线" panose="02010600030101010101" pitchFamily="2" charset="-122"/>
                <a:cs typeface="Times New Roman" panose="02020603050405020304" pitchFamily="18" charset="0"/>
              </a:rPr>
              <a:t>　　注意，编号为</a:t>
            </a:r>
            <a:r>
              <a:rPr lang="en-US" altLang="zh-CN" sz="2000" kern="100" dirty="0">
                <a:latin typeface="等线" panose="02010600030101010101" pitchFamily="2" charset="-122"/>
                <a:cs typeface="Times New Roman" panose="02020603050405020304" pitchFamily="18" charset="0"/>
              </a:rPr>
              <a:t>1</a:t>
            </a:r>
            <a:r>
              <a:rPr lang="zh-CN" altLang="en-US" sz="2000" kern="100" dirty="0">
                <a:latin typeface="等线" panose="02010600030101010101" pitchFamily="2" charset="-122"/>
                <a:cs typeface="Times New Roman" panose="02020603050405020304" pitchFamily="18" charset="0"/>
              </a:rPr>
              <a:t>的商店只有一个相邻的商店</a:t>
            </a:r>
            <a:r>
              <a:rPr lang="en-US" altLang="zh-CN" sz="2000" kern="100" dirty="0">
                <a:latin typeface="等线" panose="02010600030101010101" pitchFamily="2" charset="-122"/>
                <a:cs typeface="Times New Roman" panose="02020603050405020304" pitchFamily="18" charset="0"/>
              </a:rPr>
              <a:t>2</a:t>
            </a:r>
            <a:r>
              <a:rPr lang="zh-CN" altLang="en-US" sz="2000" kern="100" dirty="0">
                <a:latin typeface="等线" panose="02010600030101010101" pitchFamily="2" charset="-122"/>
                <a:cs typeface="Times New Roman" panose="02020603050405020304" pitchFamily="18" charset="0"/>
              </a:rPr>
              <a:t>，编号为</a:t>
            </a:r>
            <a:r>
              <a:rPr lang="en-US" altLang="zh-CN" sz="2000" kern="100" dirty="0">
                <a:latin typeface="等线" panose="02010600030101010101" pitchFamily="2" charset="-122"/>
                <a:cs typeface="Times New Roman" panose="02020603050405020304" pitchFamily="18" charset="0"/>
              </a:rPr>
              <a:t>n</a:t>
            </a:r>
            <a:r>
              <a:rPr lang="zh-CN" altLang="en-US" sz="2000" kern="100" dirty="0">
                <a:latin typeface="等线" panose="02010600030101010101" pitchFamily="2" charset="-122"/>
                <a:cs typeface="Times New Roman" panose="02020603050405020304" pitchFamily="18" charset="0"/>
              </a:rPr>
              <a:t>的商店只有一个相邻的商店</a:t>
            </a:r>
            <a:r>
              <a:rPr lang="en-US" altLang="zh-CN" sz="2000" kern="100" dirty="0">
                <a:latin typeface="等线" panose="02010600030101010101" pitchFamily="2" charset="-122"/>
                <a:cs typeface="Times New Roman" panose="02020603050405020304" pitchFamily="18" charset="0"/>
              </a:rPr>
              <a:t>n-1</a:t>
            </a:r>
            <a:r>
              <a:rPr lang="zh-CN" altLang="en-US" sz="2000" kern="100" dirty="0">
                <a:latin typeface="等线" panose="02010600030101010101" pitchFamily="2" charset="-122"/>
                <a:cs typeface="Times New Roman" panose="02020603050405020304" pitchFamily="18" charset="0"/>
              </a:rPr>
              <a:t>，其他编号为</a:t>
            </a:r>
            <a:r>
              <a:rPr lang="en-US" altLang="zh-CN" sz="2000" kern="100" dirty="0" err="1">
                <a:latin typeface="等线" panose="02010600030101010101" pitchFamily="2" charset="-122"/>
                <a:cs typeface="Times New Roman" panose="02020603050405020304" pitchFamily="18" charset="0"/>
              </a:rPr>
              <a:t>i</a:t>
            </a:r>
            <a:r>
              <a:rPr lang="zh-CN" altLang="en-US" sz="2000" kern="100" dirty="0">
                <a:latin typeface="等线" panose="02010600030101010101" pitchFamily="2" charset="-122"/>
                <a:cs typeface="Times New Roman" panose="02020603050405020304" pitchFamily="18" charset="0"/>
              </a:rPr>
              <a:t>的商店有两个相邻的商店</a:t>
            </a:r>
            <a:r>
              <a:rPr lang="en-US" altLang="zh-CN" sz="2000" kern="100" dirty="0">
                <a:latin typeface="等线" panose="02010600030101010101" pitchFamily="2" charset="-122"/>
                <a:cs typeface="Times New Roman" panose="02020603050405020304" pitchFamily="18" charset="0"/>
              </a:rPr>
              <a:t>i-1</a:t>
            </a:r>
            <a:r>
              <a:rPr lang="zh-CN" altLang="en-US" sz="2000" kern="100" dirty="0">
                <a:latin typeface="等线" panose="02010600030101010101" pitchFamily="2" charset="-122"/>
                <a:cs typeface="Times New Roman" panose="02020603050405020304" pitchFamily="18" charset="0"/>
              </a:rPr>
              <a:t>和</a:t>
            </a:r>
            <a:r>
              <a:rPr lang="en-US" altLang="zh-CN" sz="2000" kern="100" dirty="0">
                <a:latin typeface="等线" panose="02010600030101010101" pitchFamily="2" charset="-122"/>
                <a:cs typeface="Times New Roman" panose="02020603050405020304" pitchFamily="18" charset="0"/>
              </a:rPr>
              <a:t>i+1</a:t>
            </a:r>
            <a:r>
              <a:rPr lang="zh-CN" altLang="en-US" sz="2000" kern="100" dirty="0" smtClean="0">
                <a:latin typeface="等线" panose="02010600030101010101" pitchFamily="2" charset="-122"/>
                <a:cs typeface="Times New Roman" panose="02020603050405020304" pitchFamily="18" charset="0"/>
              </a:rPr>
              <a:t>。</a:t>
            </a:r>
            <a:endParaRPr lang="en-US" altLang="zh-CN" sz="2000" kern="100" dirty="0" smtClean="0">
              <a:latin typeface="等线" panose="02010600030101010101" pitchFamily="2" charset="-122"/>
              <a:cs typeface="Times New Roman" panose="02020603050405020304" pitchFamily="18" charset="0"/>
            </a:endParaRPr>
          </a:p>
          <a:p>
            <a:pPr algn="just">
              <a:lnSpc>
                <a:spcPct val="135000"/>
              </a:lnSpc>
              <a:spcAft>
                <a:spcPts val="0"/>
              </a:spcAft>
            </a:pPr>
            <a:r>
              <a:rPr lang="zh-CN" altLang="en-US" sz="2000" kern="100" dirty="0">
                <a:latin typeface="等线" panose="02010600030101010101" pitchFamily="2" charset="-122"/>
                <a:cs typeface="Times New Roman" panose="02020603050405020304" pitchFamily="18" charset="0"/>
              </a:rPr>
              <a:t>　　给定第一天各个商店的菜价，请计算第二天每个商店的菜价</a:t>
            </a:r>
            <a:r>
              <a:rPr lang="zh-CN" altLang="en-US" sz="2000" kern="100" dirty="0" smtClean="0">
                <a:latin typeface="等线" panose="02010600030101010101" pitchFamily="2" charset="-122"/>
                <a:cs typeface="Times New Roman" panose="02020603050405020304" pitchFamily="18" charset="0"/>
              </a:rPr>
              <a:t>。</a:t>
            </a:r>
            <a:endParaRPr lang="en-US" altLang="zh-CN" sz="2000" kern="100" dirty="0" smtClean="0">
              <a:latin typeface="等线" panose="02010600030101010101" pitchFamily="2" charset="-122"/>
              <a:cs typeface="Times New Roman" panose="02020603050405020304" pitchFamily="18" charset="0"/>
            </a:endParaRPr>
          </a:p>
          <a:p>
            <a:pPr algn="just">
              <a:lnSpc>
                <a:spcPct val="150000"/>
              </a:lnSpc>
              <a:spcAft>
                <a:spcPts val="0"/>
              </a:spcAft>
            </a:pPr>
            <a:r>
              <a:rPr lang="zh-CN" altLang="en-US" sz="2200" kern="100" dirty="0">
                <a:latin typeface="微软雅黑" panose="020B0503020204020204" pitchFamily="34" charset="-122"/>
                <a:ea typeface="微软雅黑" panose="020B0503020204020204" pitchFamily="34" charset="-122"/>
                <a:cs typeface="Times New Roman" panose="02020603050405020304" pitchFamily="18" charset="0"/>
              </a:rPr>
              <a:t>数据规模和</a:t>
            </a:r>
            <a:r>
              <a:rPr lang="zh-CN" altLang="en-US" sz="2200" kern="100" dirty="0" smtClean="0">
                <a:latin typeface="微软雅黑" panose="020B0503020204020204" pitchFamily="34" charset="-122"/>
                <a:ea typeface="微软雅黑" panose="020B0503020204020204" pitchFamily="34" charset="-122"/>
                <a:cs typeface="Times New Roman" panose="02020603050405020304" pitchFamily="18" charset="0"/>
              </a:rPr>
              <a:t>约定：</a:t>
            </a:r>
            <a:endParaRPr lang="zh-CN" altLang="en-US" sz="22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5000"/>
              </a:lnSpc>
            </a:pPr>
            <a:r>
              <a:rPr lang="zh-CN" altLang="en-US" sz="2000" kern="100" dirty="0">
                <a:latin typeface="等线" panose="02010600030101010101" pitchFamily="2" charset="-122"/>
                <a:cs typeface="Times New Roman" panose="02020603050405020304" pitchFamily="18" charset="0"/>
              </a:rPr>
              <a:t>　　对于所有评测用例，</a:t>
            </a:r>
            <a:r>
              <a:rPr lang="en-US" altLang="zh-CN" sz="2000" b="1" kern="100" dirty="0">
                <a:solidFill>
                  <a:srgbClr val="FF0000"/>
                </a:solidFill>
                <a:latin typeface="等线" panose="02010600030101010101" pitchFamily="2" charset="-122"/>
                <a:cs typeface="Times New Roman" panose="02020603050405020304" pitchFamily="18" charset="0"/>
              </a:rPr>
              <a:t>2≤n≤1000</a:t>
            </a:r>
            <a:r>
              <a:rPr lang="zh-CN" altLang="en-US" sz="2000" kern="100" dirty="0">
                <a:latin typeface="等线" panose="02010600030101010101" pitchFamily="2" charset="-122"/>
                <a:cs typeface="Times New Roman" panose="02020603050405020304" pitchFamily="18" charset="0"/>
              </a:rPr>
              <a:t>，第一天每个商店的菜价为不超过</a:t>
            </a:r>
            <a:r>
              <a:rPr lang="en-US" altLang="zh-CN" sz="2000" b="1" kern="100" dirty="0">
                <a:solidFill>
                  <a:srgbClr val="FF0000"/>
                </a:solidFill>
                <a:latin typeface="等线" panose="02010600030101010101" pitchFamily="2" charset="-122"/>
                <a:cs typeface="Times New Roman" panose="02020603050405020304" pitchFamily="18" charset="0"/>
              </a:rPr>
              <a:t>10000</a:t>
            </a:r>
            <a:r>
              <a:rPr lang="zh-CN" altLang="en-US" sz="2000" b="1" kern="100" dirty="0">
                <a:solidFill>
                  <a:srgbClr val="FF0000"/>
                </a:solidFill>
                <a:latin typeface="等线" panose="02010600030101010101" pitchFamily="2" charset="-122"/>
                <a:cs typeface="Times New Roman" panose="02020603050405020304" pitchFamily="18" charset="0"/>
              </a:rPr>
              <a:t>的正整数</a:t>
            </a:r>
            <a:r>
              <a:rPr lang="zh-CN" altLang="en-US" sz="2000" kern="100" dirty="0">
                <a:latin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5244993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84632" y="1490472"/>
            <a:ext cx="8467343" cy="4581144"/>
          </a:xfrm>
          <a:solidFill>
            <a:schemeClr val="bg1"/>
          </a:solidFill>
        </p:spPr>
        <p:txBody>
          <a:bodyPr>
            <a:noAutofit/>
          </a:bodyPr>
          <a:lstStyle/>
          <a:p>
            <a:pPr marL="0" indent="0">
              <a:lnSpc>
                <a:spcPct val="150000"/>
              </a:lnSpc>
              <a:spcBef>
                <a:spcPts val="0"/>
              </a:spcBef>
              <a:buNone/>
            </a:pPr>
            <a:r>
              <a:rPr lang="zh-CN" altLang="en-US" sz="2400" dirty="0">
                <a:latin typeface="微软雅黑" panose="020B0503020204020204" pitchFamily="34" charset="-122"/>
                <a:ea typeface="微软雅黑" panose="020B0503020204020204" pitchFamily="34" charset="-122"/>
              </a:rPr>
              <a:t>解题思路</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400" dirty="0" smtClean="0">
                <a:latin typeface="+mn-ea"/>
              </a:rPr>
              <a:t>输入不超过</a:t>
            </a:r>
            <a:r>
              <a:rPr lang="en-US" altLang="zh-CN" sz="2400" dirty="0" smtClean="0">
                <a:latin typeface="+mn-ea"/>
              </a:rPr>
              <a:t>1000</a:t>
            </a:r>
            <a:r>
              <a:rPr lang="zh-CN" altLang="en-US" sz="2400" dirty="0" smtClean="0">
                <a:latin typeface="+mn-ea"/>
              </a:rPr>
              <a:t>个整数（值不大于</a:t>
            </a:r>
            <a:r>
              <a:rPr lang="en-US" altLang="zh-CN" sz="2400" dirty="0" smtClean="0">
                <a:latin typeface="+mn-ea"/>
              </a:rPr>
              <a:t>10000</a:t>
            </a:r>
            <a:r>
              <a:rPr lang="zh-CN" altLang="en-US" sz="2400" dirty="0" smtClean="0">
                <a:latin typeface="+mn-ea"/>
              </a:rPr>
              <a:t>），用数组保存。</a:t>
            </a:r>
            <a:endParaRPr lang="en-US" altLang="zh-CN" sz="2400" dirty="0" smtClean="0">
              <a:latin typeface="+mn-ea"/>
            </a:endParaRPr>
          </a:p>
          <a:p>
            <a:pPr>
              <a:lnSpc>
                <a:spcPct val="150000"/>
              </a:lnSpc>
              <a:spcBef>
                <a:spcPts val="0"/>
              </a:spcBef>
            </a:pPr>
            <a:r>
              <a:rPr lang="zh-CN" altLang="en-US" sz="2400" dirty="0" smtClean="0">
                <a:latin typeface="+mn-ea"/>
              </a:rPr>
              <a:t>就一组</a:t>
            </a:r>
            <a:r>
              <a:rPr lang="zh-CN" altLang="en-US" sz="2400" dirty="0">
                <a:latin typeface="+mn-ea"/>
              </a:rPr>
              <a:t>数据，更新后得到另一</a:t>
            </a:r>
            <a:r>
              <a:rPr lang="zh-CN" altLang="en-US" sz="2400" dirty="0" smtClean="0">
                <a:latin typeface="+mn-ea"/>
              </a:rPr>
              <a:t>组答案数据</a:t>
            </a:r>
            <a:r>
              <a:rPr lang="zh-CN" altLang="en-US" sz="2400" dirty="0">
                <a:latin typeface="+mn-ea"/>
              </a:rPr>
              <a:t>。</a:t>
            </a:r>
            <a:endParaRPr lang="en-US" altLang="zh-CN" sz="2400" dirty="0">
              <a:latin typeface="+mn-ea"/>
            </a:endParaRPr>
          </a:p>
          <a:p>
            <a:pPr>
              <a:lnSpc>
                <a:spcPct val="150000"/>
              </a:lnSpc>
              <a:spcBef>
                <a:spcPts val="0"/>
              </a:spcBef>
            </a:pPr>
            <a:r>
              <a:rPr lang="zh-CN" altLang="en-US" sz="2400" b="1" dirty="0" smtClean="0">
                <a:solidFill>
                  <a:srgbClr val="FF0000"/>
                </a:solidFill>
                <a:latin typeface="+mn-ea"/>
              </a:rPr>
              <a:t>每个元素的计算方法：</a:t>
            </a:r>
            <a:endParaRPr lang="en-US" altLang="zh-CN" sz="2400" b="1" dirty="0" smtClean="0">
              <a:solidFill>
                <a:srgbClr val="FF0000"/>
              </a:solidFill>
              <a:latin typeface="+mn-ea"/>
            </a:endParaRPr>
          </a:p>
          <a:p>
            <a:pPr marL="0" indent="0">
              <a:lnSpc>
                <a:spcPct val="150000"/>
              </a:lnSpc>
              <a:spcBef>
                <a:spcPts val="0"/>
              </a:spcBef>
              <a:buNone/>
            </a:pPr>
            <a:r>
              <a:rPr lang="en-US" altLang="zh-CN" sz="2400" b="1" dirty="0">
                <a:solidFill>
                  <a:srgbClr val="FF0000"/>
                </a:solidFill>
                <a:latin typeface="+mn-ea"/>
              </a:rPr>
              <a:t> </a:t>
            </a:r>
            <a:r>
              <a:rPr lang="en-US" altLang="zh-CN" sz="2400" b="1" dirty="0" smtClean="0">
                <a:solidFill>
                  <a:srgbClr val="FF0000"/>
                </a:solidFill>
                <a:latin typeface="+mn-ea"/>
              </a:rPr>
              <a:t>       a[</a:t>
            </a:r>
            <a:r>
              <a:rPr lang="en-US" altLang="zh-CN" sz="2400" b="1" dirty="0" err="1" smtClean="0">
                <a:solidFill>
                  <a:srgbClr val="FF0000"/>
                </a:solidFill>
                <a:latin typeface="+mn-ea"/>
              </a:rPr>
              <a:t>i</a:t>
            </a:r>
            <a:r>
              <a:rPr lang="en-US" altLang="zh-CN" sz="2400" b="1" dirty="0" smtClean="0">
                <a:solidFill>
                  <a:srgbClr val="FF0000"/>
                </a:solidFill>
                <a:latin typeface="+mn-ea"/>
              </a:rPr>
              <a:t>]=(a[i-1]+a[</a:t>
            </a:r>
            <a:r>
              <a:rPr lang="en-US" altLang="zh-CN" sz="2400" b="1" dirty="0" err="1" smtClean="0">
                <a:solidFill>
                  <a:srgbClr val="FF0000"/>
                </a:solidFill>
                <a:latin typeface="+mn-ea"/>
              </a:rPr>
              <a:t>i</a:t>
            </a:r>
            <a:r>
              <a:rPr lang="en-US" altLang="zh-CN" sz="2400" b="1" dirty="0" smtClean="0">
                <a:solidFill>
                  <a:srgbClr val="FF0000"/>
                </a:solidFill>
                <a:latin typeface="+mn-ea"/>
              </a:rPr>
              <a:t>]+a[i+1</a:t>
            </a:r>
            <a:r>
              <a:rPr lang="en-US" altLang="zh-CN" sz="2400" b="1" dirty="0">
                <a:solidFill>
                  <a:srgbClr val="FF0000"/>
                </a:solidFill>
                <a:latin typeface="+mn-ea"/>
              </a:rPr>
              <a:t>] </a:t>
            </a:r>
            <a:r>
              <a:rPr lang="en-US" altLang="zh-CN" sz="2400" b="1" dirty="0" smtClean="0">
                <a:solidFill>
                  <a:srgbClr val="FF0000"/>
                </a:solidFill>
                <a:latin typeface="+mn-ea"/>
              </a:rPr>
              <a:t>)/3</a:t>
            </a:r>
            <a:endParaRPr lang="en-US" altLang="zh-CN" sz="2400" b="1" dirty="0">
              <a:solidFill>
                <a:srgbClr val="FF0000"/>
              </a:solidFill>
              <a:latin typeface="+mn-ea"/>
            </a:endParaRPr>
          </a:p>
          <a:p>
            <a:pPr>
              <a:lnSpc>
                <a:spcPct val="150000"/>
              </a:lnSpc>
              <a:spcBef>
                <a:spcPts val="0"/>
              </a:spcBef>
            </a:pPr>
            <a:r>
              <a:rPr lang="zh-CN" altLang="en-US" sz="2400" dirty="0">
                <a:latin typeface="+mn-ea"/>
              </a:rPr>
              <a:t>对</a:t>
            </a:r>
            <a:r>
              <a:rPr lang="en-US" altLang="zh-CN" sz="2400" dirty="0">
                <a:latin typeface="+mn-ea"/>
              </a:rPr>
              <a:t>a[0]</a:t>
            </a:r>
            <a:r>
              <a:rPr lang="zh-CN" altLang="en-US" sz="2400" dirty="0">
                <a:latin typeface="+mn-ea"/>
              </a:rPr>
              <a:t>和</a:t>
            </a:r>
            <a:r>
              <a:rPr lang="en-US" altLang="zh-CN" sz="2400" dirty="0">
                <a:latin typeface="+mn-ea"/>
              </a:rPr>
              <a:t>a[n-1]</a:t>
            </a:r>
            <a:r>
              <a:rPr lang="zh-CN" altLang="en-US" sz="2400" dirty="0">
                <a:latin typeface="+mn-ea"/>
              </a:rPr>
              <a:t>特殊处理一下即可</a:t>
            </a:r>
          </a:p>
        </p:txBody>
      </p:sp>
    </p:spTree>
    <p:extLst>
      <p:ext uri="{BB962C8B-B14F-4D97-AF65-F5344CB8AC3E}">
        <p14:creationId xmlns:p14="http://schemas.microsoft.com/office/powerpoint/2010/main" val="38535051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57200" y="484632"/>
            <a:ext cx="8439912" cy="6199632"/>
          </a:xfrm>
          <a:solidFill>
            <a:schemeClr val="bg1"/>
          </a:solidFill>
        </p:spPr>
        <p:txBody>
          <a:bodyPr>
            <a:normAutofit/>
          </a:bodyPr>
          <a:lstStyle/>
          <a:p>
            <a:pPr marL="0" indent="0">
              <a:lnSpc>
                <a:spcPct val="130000"/>
              </a:lnSpc>
              <a:spcBef>
                <a:spcPts val="0"/>
              </a:spcBef>
              <a:buNone/>
            </a:pPr>
            <a:r>
              <a:rPr lang="en-US" altLang="zh-CN" dirty="0" err="1">
                <a:latin typeface="+mn-ea"/>
              </a:rPr>
              <a:t>int</a:t>
            </a:r>
            <a:r>
              <a:rPr lang="en-US" altLang="zh-CN" dirty="0">
                <a:latin typeface="+mn-ea"/>
              </a:rPr>
              <a:t> </a:t>
            </a:r>
            <a:r>
              <a:rPr lang="en-US" altLang="zh-CN" dirty="0" smtClean="0">
                <a:latin typeface="+mn-ea"/>
              </a:rPr>
              <a:t>b[10000</a:t>
            </a:r>
            <a:r>
              <a:rPr lang="en-US" altLang="zh-CN" dirty="0">
                <a:latin typeface="+mn-ea"/>
              </a:rPr>
              <a:t>];</a:t>
            </a:r>
          </a:p>
          <a:p>
            <a:pPr marL="0" indent="0">
              <a:lnSpc>
                <a:spcPct val="130000"/>
              </a:lnSpc>
              <a:spcBef>
                <a:spcPts val="0"/>
              </a:spcBef>
              <a:buNone/>
            </a:pPr>
            <a:r>
              <a:rPr lang="en-US" altLang="zh-CN" dirty="0" err="1">
                <a:latin typeface="+mn-ea"/>
              </a:rPr>
              <a:t>int</a:t>
            </a:r>
            <a:r>
              <a:rPr lang="en-US" altLang="zh-CN" dirty="0">
                <a:latin typeface="+mn-ea"/>
              </a:rPr>
              <a:t> </a:t>
            </a:r>
            <a:r>
              <a:rPr lang="en-US" altLang="zh-CN" dirty="0" smtClean="0">
                <a:latin typeface="+mn-ea"/>
              </a:rPr>
              <a:t>a[10000</a:t>
            </a:r>
            <a:r>
              <a:rPr lang="en-US" altLang="zh-CN" dirty="0">
                <a:latin typeface="+mn-ea"/>
              </a:rPr>
              <a:t>];</a:t>
            </a:r>
          </a:p>
          <a:p>
            <a:pPr marL="0" indent="0">
              <a:lnSpc>
                <a:spcPct val="130000"/>
              </a:lnSpc>
              <a:spcBef>
                <a:spcPts val="0"/>
              </a:spcBef>
              <a:buNone/>
            </a:pPr>
            <a:r>
              <a:rPr lang="en-US" altLang="zh-CN" dirty="0" err="1">
                <a:latin typeface="+mn-ea"/>
              </a:rPr>
              <a:t>int</a:t>
            </a:r>
            <a:r>
              <a:rPr lang="en-US" altLang="zh-CN" dirty="0">
                <a:latin typeface="+mn-ea"/>
              </a:rPr>
              <a:t> main() {</a:t>
            </a:r>
          </a:p>
          <a:p>
            <a:pPr marL="0" indent="0">
              <a:lnSpc>
                <a:spcPct val="130000"/>
              </a:lnSpc>
              <a:spcBef>
                <a:spcPts val="0"/>
              </a:spcBef>
              <a:buNone/>
            </a:pPr>
            <a:r>
              <a:rPr lang="en-US" altLang="zh-CN" dirty="0">
                <a:latin typeface="+mn-ea"/>
              </a:rPr>
              <a:t>    </a:t>
            </a:r>
            <a:r>
              <a:rPr lang="en-US" altLang="zh-CN" dirty="0" err="1">
                <a:latin typeface="+mn-ea"/>
              </a:rPr>
              <a:t>int</a:t>
            </a:r>
            <a:r>
              <a:rPr lang="en-US" altLang="zh-CN" dirty="0">
                <a:latin typeface="+mn-ea"/>
              </a:rPr>
              <a:t> n</a:t>
            </a:r>
            <a:r>
              <a:rPr lang="en-US" altLang="zh-CN" dirty="0" smtClean="0">
                <a:latin typeface="+mn-ea"/>
              </a:rPr>
              <a:t>; </a:t>
            </a:r>
            <a:endParaRPr lang="en-US" altLang="zh-CN" dirty="0">
              <a:latin typeface="+mn-ea"/>
            </a:endParaRPr>
          </a:p>
          <a:p>
            <a:pPr marL="0" indent="0">
              <a:lnSpc>
                <a:spcPct val="130000"/>
              </a:lnSpc>
              <a:spcBef>
                <a:spcPts val="0"/>
              </a:spcBef>
              <a:buNone/>
            </a:pPr>
            <a:r>
              <a:rPr lang="en-US" altLang="zh-CN" dirty="0">
                <a:latin typeface="+mn-ea"/>
              </a:rPr>
              <a:t>    </a:t>
            </a:r>
            <a:r>
              <a:rPr lang="en-US" altLang="zh-CN" dirty="0" err="1">
                <a:latin typeface="+mn-ea"/>
              </a:rPr>
              <a:t>scanf</a:t>
            </a:r>
            <a:r>
              <a:rPr lang="en-US" altLang="zh-CN" dirty="0">
                <a:latin typeface="+mn-ea"/>
              </a:rPr>
              <a:t>("%</a:t>
            </a:r>
            <a:r>
              <a:rPr lang="en-US" altLang="zh-CN" dirty="0" err="1">
                <a:latin typeface="+mn-ea"/>
              </a:rPr>
              <a:t>d",&amp;n</a:t>
            </a:r>
            <a:r>
              <a:rPr lang="en-US" altLang="zh-CN" dirty="0" smtClean="0">
                <a:latin typeface="+mn-ea"/>
              </a:rPr>
              <a:t>); </a:t>
            </a:r>
            <a:endParaRPr lang="en-US" altLang="zh-CN" dirty="0">
              <a:latin typeface="+mn-ea"/>
            </a:endParaRPr>
          </a:p>
          <a:p>
            <a:pPr marL="0" indent="0">
              <a:lnSpc>
                <a:spcPct val="130000"/>
              </a:lnSpc>
              <a:spcBef>
                <a:spcPts val="0"/>
              </a:spcBef>
              <a:buNone/>
            </a:pPr>
            <a:r>
              <a:rPr lang="en-US" altLang="zh-CN" dirty="0">
                <a:latin typeface="+mn-ea"/>
              </a:rPr>
              <a:t>    for (</a:t>
            </a:r>
            <a:r>
              <a:rPr lang="en-US" altLang="zh-CN" dirty="0" err="1">
                <a:latin typeface="+mn-ea"/>
              </a:rPr>
              <a:t>int</a:t>
            </a:r>
            <a:r>
              <a:rPr lang="en-US" altLang="zh-CN" dirty="0">
                <a:latin typeface="+mn-ea"/>
              </a:rPr>
              <a:t> </a:t>
            </a:r>
            <a:r>
              <a:rPr lang="en-US" altLang="zh-CN" dirty="0" err="1">
                <a:latin typeface="+mn-ea"/>
              </a:rPr>
              <a:t>i</a:t>
            </a:r>
            <a:r>
              <a:rPr lang="en-US" altLang="zh-CN" dirty="0">
                <a:latin typeface="+mn-ea"/>
              </a:rPr>
              <a:t> = 0; </a:t>
            </a:r>
            <a:r>
              <a:rPr lang="en-US" altLang="zh-CN" dirty="0" err="1">
                <a:latin typeface="+mn-ea"/>
              </a:rPr>
              <a:t>i</a:t>
            </a:r>
            <a:r>
              <a:rPr lang="en-US" altLang="zh-CN" dirty="0">
                <a:latin typeface="+mn-ea"/>
              </a:rPr>
              <a:t> &lt;n; </a:t>
            </a:r>
            <a:r>
              <a:rPr lang="en-US" altLang="zh-CN" dirty="0" err="1">
                <a:latin typeface="+mn-ea"/>
              </a:rPr>
              <a:t>i</a:t>
            </a:r>
            <a:r>
              <a:rPr lang="en-US" altLang="zh-CN" dirty="0" smtClean="0">
                <a:latin typeface="+mn-ea"/>
              </a:rPr>
              <a:t>++) </a:t>
            </a:r>
            <a:r>
              <a:rPr lang="en-US" altLang="zh-CN" dirty="0" err="1">
                <a:latin typeface="+mn-ea"/>
              </a:rPr>
              <a:t>scanf</a:t>
            </a:r>
            <a:r>
              <a:rPr lang="en-US" altLang="zh-CN" dirty="0">
                <a:latin typeface="+mn-ea"/>
              </a:rPr>
              <a:t>("%</a:t>
            </a:r>
            <a:r>
              <a:rPr lang="en-US" altLang="zh-CN" dirty="0" err="1">
                <a:latin typeface="+mn-ea"/>
              </a:rPr>
              <a:t>d</a:t>
            </a:r>
            <a:r>
              <a:rPr lang="en-US" altLang="zh-CN" dirty="0" err="1" smtClean="0">
                <a:latin typeface="+mn-ea"/>
              </a:rPr>
              <a:t>",&amp;a</a:t>
            </a:r>
            <a:r>
              <a:rPr lang="en-US" altLang="zh-CN" dirty="0" smtClean="0">
                <a:latin typeface="+mn-ea"/>
              </a:rPr>
              <a:t>[</a:t>
            </a:r>
            <a:r>
              <a:rPr lang="en-US" altLang="zh-CN" dirty="0" err="1" smtClean="0">
                <a:latin typeface="+mn-ea"/>
              </a:rPr>
              <a:t>i</a:t>
            </a:r>
            <a:r>
              <a:rPr lang="en-US" altLang="zh-CN" dirty="0" smtClean="0">
                <a:latin typeface="+mn-ea"/>
              </a:rPr>
              <a:t>]); </a:t>
            </a:r>
            <a:endParaRPr lang="en-US" altLang="zh-CN" dirty="0">
              <a:latin typeface="+mn-ea"/>
            </a:endParaRPr>
          </a:p>
          <a:p>
            <a:pPr marL="0" indent="0">
              <a:lnSpc>
                <a:spcPct val="130000"/>
              </a:lnSpc>
              <a:spcBef>
                <a:spcPts val="0"/>
              </a:spcBef>
              <a:buNone/>
            </a:pPr>
            <a:r>
              <a:rPr lang="en-US" altLang="zh-CN" dirty="0">
                <a:latin typeface="+mn-ea"/>
              </a:rPr>
              <a:t>    for (</a:t>
            </a:r>
            <a:r>
              <a:rPr lang="en-US" altLang="zh-CN" dirty="0" err="1">
                <a:latin typeface="+mn-ea"/>
              </a:rPr>
              <a:t>int</a:t>
            </a:r>
            <a:r>
              <a:rPr lang="en-US" altLang="zh-CN" dirty="0">
                <a:latin typeface="+mn-ea"/>
              </a:rPr>
              <a:t> j = 0; j &lt;n; </a:t>
            </a:r>
            <a:r>
              <a:rPr lang="en-US" altLang="zh-CN" dirty="0" err="1">
                <a:latin typeface="+mn-ea"/>
              </a:rPr>
              <a:t>j++</a:t>
            </a:r>
            <a:r>
              <a:rPr lang="en-US" altLang="zh-CN" dirty="0">
                <a:latin typeface="+mn-ea"/>
              </a:rPr>
              <a:t>) </a:t>
            </a:r>
            <a:r>
              <a:rPr lang="en-US" altLang="zh-CN" dirty="0" smtClean="0">
                <a:latin typeface="+mn-ea"/>
              </a:rPr>
              <a:t>{ </a:t>
            </a:r>
            <a:endParaRPr lang="en-US" altLang="zh-CN" dirty="0">
              <a:latin typeface="+mn-ea"/>
            </a:endParaRPr>
          </a:p>
          <a:p>
            <a:pPr marL="0" indent="0">
              <a:lnSpc>
                <a:spcPct val="130000"/>
              </a:lnSpc>
              <a:spcBef>
                <a:spcPts val="0"/>
              </a:spcBef>
              <a:buNone/>
            </a:pPr>
            <a:r>
              <a:rPr lang="en-US" altLang="zh-CN" dirty="0">
                <a:latin typeface="+mn-ea"/>
              </a:rPr>
              <a:t>        if (j==0</a:t>
            </a:r>
            <a:r>
              <a:rPr lang="en-US" altLang="zh-CN" dirty="0" smtClean="0">
                <a:latin typeface="+mn-ea"/>
              </a:rPr>
              <a:t>)   //</a:t>
            </a:r>
            <a:r>
              <a:rPr lang="zh-CN" altLang="en-US" dirty="0" smtClean="0">
                <a:latin typeface="+mn-ea"/>
              </a:rPr>
              <a:t>对第一个元素特殊处理</a:t>
            </a:r>
            <a:endParaRPr lang="en-US" altLang="zh-CN" dirty="0" smtClean="0">
              <a:latin typeface="+mn-ea"/>
            </a:endParaRPr>
          </a:p>
          <a:p>
            <a:pPr marL="0" indent="0">
              <a:lnSpc>
                <a:spcPct val="130000"/>
              </a:lnSpc>
              <a:spcBef>
                <a:spcPts val="0"/>
              </a:spcBef>
              <a:buNone/>
            </a:pPr>
            <a:r>
              <a:rPr lang="en-US" altLang="zh-CN" dirty="0">
                <a:latin typeface="+mn-ea"/>
              </a:rPr>
              <a:t> </a:t>
            </a:r>
            <a:r>
              <a:rPr lang="en-US" altLang="zh-CN" dirty="0" smtClean="0">
                <a:latin typeface="+mn-ea"/>
              </a:rPr>
              <a:t>           </a:t>
            </a:r>
            <a:r>
              <a:rPr lang="en-US" altLang="zh-CN" b="1" dirty="0" smtClean="0">
                <a:solidFill>
                  <a:srgbClr val="FF0000"/>
                </a:solidFill>
                <a:latin typeface="+mn-ea"/>
              </a:rPr>
              <a:t>b[j</a:t>
            </a:r>
            <a:r>
              <a:rPr lang="en-US" altLang="zh-CN" b="1" dirty="0">
                <a:solidFill>
                  <a:srgbClr val="FF0000"/>
                </a:solidFill>
                <a:latin typeface="+mn-ea"/>
              </a:rPr>
              <a:t>] </a:t>
            </a:r>
            <a:r>
              <a:rPr lang="en-US" altLang="zh-CN" b="1" dirty="0" smtClean="0">
                <a:solidFill>
                  <a:srgbClr val="FF0000"/>
                </a:solidFill>
                <a:latin typeface="+mn-ea"/>
              </a:rPr>
              <a:t>= (a[j]+a[j+1])/2</a:t>
            </a:r>
            <a:r>
              <a:rPr lang="en-US" altLang="zh-CN" b="1" dirty="0">
                <a:solidFill>
                  <a:srgbClr val="FF0000"/>
                </a:solidFill>
                <a:latin typeface="+mn-ea"/>
              </a:rPr>
              <a:t>;</a:t>
            </a:r>
          </a:p>
          <a:p>
            <a:pPr marL="0" indent="0">
              <a:lnSpc>
                <a:spcPct val="130000"/>
              </a:lnSpc>
              <a:spcBef>
                <a:spcPts val="0"/>
              </a:spcBef>
              <a:buNone/>
            </a:pPr>
            <a:r>
              <a:rPr lang="en-US" altLang="zh-CN" dirty="0" smtClean="0">
                <a:latin typeface="+mn-ea"/>
              </a:rPr>
              <a:t>        else </a:t>
            </a:r>
            <a:r>
              <a:rPr lang="en-US" altLang="zh-CN" dirty="0">
                <a:latin typeface="+mn-ea"/>
              </a:rPr>
              <a:t>if (j == </a:t>
            </a:r>
            <a:r>
              <a:rPr lang="en-US" altLang="zh-CN" dirty="0" smtClean="0">
                <a:latin typeface="+mn-ea"/>
              </a:rPr>
              <a:t>n-1</a:t>
            </a:r>
            <a:r>
              <a:rPr lang="en-US" altLang="zh-CN" dirty="0">
                <a:latin typeface="+mn-ea"/>
              </a:rPr>
              <a:t>) //</a:t>
            </a:r>
            <a:r>
              <a:rPr lang="zh-CN" altLang="en-US" dirty="0" smtClean="0">
                <a:latin typeface="+mn-ea"/>
              </a:rPr>
              <a:t>对最后一</a:t>
            </a:r>
            <a:r>
              <a:rPr lang="zh-CN" altLang="en-US" dirty="0">
                <a:latin typeface="+mn-ea"/>
              </a:rPr>
              <a:t>个元素特殊</a:t>
            </a:r>
            <a:r>
              <a:rPr lang="zh-CN" altLang="en-US" dirty="0" smtClean="0">
                <a:latin typeface="+mn-ea"/>
              </a:rPr>
              <a:t>处理</a:t>
            </a:r>
            <a:endParaRPr lang="en-US" altLang="zh-CN" dirty="0">
              <a:latin typeface="+mn-ea"/>
            </a:endParaRPr>
          </a:p>
          <a:p>
            <a:pPr marL="0" indent="0">
              <a:lnSpc>
                <a:spcPct val="130000"/>
              </a:lnSpc>
              <a:spcBef>
                <a:spcPts val="0"/>
              </a:spcBef>
              <a:buNone/>
            </a:pPr>
            <a:r>
              <a:rPr lang="en-US" altLang="zh-CN" dirty="0">
                <a:latin typeface="+mn-ea"/>
              </a:rPr>
              <a:t>          </a:t>
            </a:r>
            <a:r>
              <a:rPr lang="en-US" altLang="zh-CN" dirty="0" smtClean="0">
                <a:latin typeface="+mn-ea"/>
              </a:rPr>
              <a:t>   </a:t>
            </a:r>
            <a:r>
              <a:rPr lang="en-US" altLang="zh-CN" b="1" dirty="0" smtClean="0">
                <a:solidFill>
                  <a:srgbClr val="FF0000"/>
                </a:solidFill>
                <a:latin typeface="+mn-ea"/>
              </a:rPr>
              <a:t>b[j</a:t>
            </a:r>
            <a:r>
              <a:rPr lang="en-US" altLang="zh-CN" b="1" dirty="0">
                <a:solidFill>
                  <a:srgbClr val="FF0000"/>
                </a:solidFill>
                <a:latin typeface="+mn-ea"/>
              </a:rPr>
              <a:t>] = </a:t>
            </a:r>
            <a:r>
              <a:rPr lang="en-US" altLang="zh-CN" b="1" dirty="0" smtClean="0">
                <a:solidFill>
                  <a:srgbClr val="FF0000"/>
                </a:solidFill>
                <a:latin typeface="+mn-ea"/>
              </a:rPr>
              <a:t>(a[j-1]+a[j])/2</a:t>
            </a:r>
            <a:r>
              <a:rPr lang="en-US" altLang="zh-CN" b="1" dirty="0">
                <a:solidFill>
                  <a:srgbClr val="FF0000"/>
                </a:solidFill>
                <a:latin typeface="+mn-ea"/>
              </a:rPr>
              <a:t>;</a:t>
            </a:r>
          </a:p>
          <a:p>
            <a:pPr marL="0" indent="0">
              <a:lnSpc>
                <a:spcPct val="130000"/>
              </a:lnSpc>
              <a:spcBef>
                <a:spcPts val="0"/>
              </a:spcBef>
              <a:buNone/>
            </a:pPr>
            <a:r>
              <a:rPr lang="en-US" altLang="zh-CN" dirty="0" smtClean="0">
                <a:latin typeface="+mn-ea"/>
              </a:rPr>
              <a:t>        else </a:t>
            </a:r>
            <a:r>
              <a:rPr lang="en-US" altLang="zh-CN" b="1" dirty="0" smtClean="0">
                <a:solidFill>
                  <a:srgbClr val="FF0000"/>
                </a:solidFill>
                <a:latin typeface="+mn-ea"/>
              </a:rPr>
              <a:t>b[j</a:t>
            </a:r>
            <a:r>
              <a:rPr lang="en-US" altLang="zh-CN" b="1" dirty="0">
                <a:solidFill>
                  <a:srgbClr val="FF0000"/>
                </a:solidFill>
                <a:latin typeface="+mn-ea"/>
              </a:rPr>
              <a:t>] = </a:t>
            </a:r>
            <a:r>
              <a:rPr lang="en-US" altLang="zh-CN" b="1" dirty="0" smtClean="0">
                <a:solidFill>
                  <a:srgbClr val="FF0000"/>
                </a:solidFill>
                <a:latin typeface="+mn-ea"/>
              </a:rPr>
              <a:t>( a[j-1]+a[j]+ a[j+1</a:t>
            </a:r>
            <a:r>
              <a:rPr lang="en-US" altLang="zh-CN" b="1" dirty="0">
                <a:solidFill>
                  <a:srgbClr val="FF0000"/>
                </a:solidFill>
                <a:latin typeface="+mn-ea"/>
              </a:rPr>
              <a:t>] </a:t>
            </a:r>
            <a:r>
              <a:rPr lang="en-US" altLang="zh-CN" b="1" dirty="0" smtClean="0">
                <a:solidFill>
                  <a:srgbClr val="FF0000"/>
                </a:solidFill>
                <a:latin typeface="+mn-ea"/>
              </a:rPr>
              <a:t>)/3</a:t>
            </a:r>
            <a:r>
              <a:rPr lang="en-US" altLang="zh-CN" b="1" dirty="0">
                <a:solidFill>
                  <a:srgbClr val="FF0000"/>
                </a:solidFill>
                <a:latin typeface="+mn-ea"/>
              </a:rPr>
              <a:t>;</a:t>
            </a:r>
          </a:p>
          <a:p>
            <a:pPr marL="0" indent="0">
              <a:lnSpc>
                <a:spcPct val="130000"/>
              </a:lnSpc>
              <a:spcBef>
                <a:spcPts val="0"/>
              </a:spcBef>
              <a:buNone/>
            </a:pPr>
            <a:r>
              <a:rPr lang="en-US" altLang="zh-CN" dirty="0" smtClean="0">
                <a:latin typeface="+mn-ea"/>
              </a:rPr>
              <a:t>    }</a:t>
            </a:r>
            <a:endParaRPr lang="en-US" altLang="zh-CN" dirty="0">
              <a:latin typeface="+mn-ea"/>
            </a:endParaRPr>
          </a:p>
          <a:p>
            <a:pPr marL="0" indent="0">
              <a:lnSpc>
                <a:spcPct val="130000"/>
              </a:lnSpc>
              <a:spcBef>
                <a:spcPts val="0"/>
              </a:spcBef>
              <a:buNone/>
            </a:pPr>
            <a:r>
              <a:rPr lang="en-US" altLang="zh-CN" dirty="0" smtClean="0">
                <a:latin typeface="+mn-ea"/>
              </a:rPr>
              <a:t>    for </a:t>
            </a:r>
            <a:r>
              <a:rPr lang="en-US" altLang="zh-CN" dirty="0">
                <a:latin typeface="+mn-ea"/>
              </a:rPr>
              <a:t>(</a:t>
            </a:r>
            <a:r>
              <a:rPr lang="en-US" altLang="zh-CN" dirty="0" err="1">
                <a:latin typeface="+mn-ea"/>
              </a:rPr>
              <a:t>int</a:t>
            </a:r>
            <a:r>
              <a:rPr lang="en-US" altLang="zh-CN" dirty="0">
                <a:latin typeface="+mn-ea"/>
              </a:rPr>
              <a:t> k = 0; k &lt;n ; k++) </a:t>
            </a:r>
          </a:p>
          <a:p>
            <a:pPr marL="0" indent="0">
              <a:lnSpc>
                <a:spcPct val="130000"/>
              </a:lnSpc>
              <a:spcBef>
                <a:spcPts val="0"/>
              </a:spcBef>
              <a:buNone/>
            </a:pPr>
            <a:r>
              <a:rPr lang="en-US" altLang="zh-CN" dirty="0">
                <a:latin typeface="+mn-ea"/>
              </a:rPr>
              <a:t>        </a:t>
            </a:r>
            <a:r>
              <a:rPr lang="en-US" altLang="zh-CN" dirty="0" err="1">
                <a:latin typeface="+mn-ea"/>
              </a:rPr>
              <a:t>printf</a:t>
            </a:r>
            <a:r>
              <a:rPr lang="en-US" altLang="zh-CN" dirty="0">
                <a:latin typeface="+mn-ea"/>
              </a:rPr>
              <a:t>("%d </a:t>
            </a:r>
            <a:r>
              <a:rPr lang="en-US" altLang="zh-CN" dirty="0" smtClean="0">
                <a:latin typeface="+mn-ea"/>
              </a:rPr>
              <a:t>",b[k</a:t>
            </a:r>
            <a:r>
              <a:rPr lang="en-US" altLang="zh-CN" dirty="0">
                <a:latin typeface="+mn-ea"/>
              </a:rPr>
              <a:t>]);</a:t>
            </a:r>
          </a:p>
          <a:p>
            <a:pPr marL="0" indent="0">
              <a:lnSpc>
                <a:spcPct val="130000"/>
              </a:lnSpc>
              <a:spcBef>
                <a:spcPts val="0"/>
              </a:spcBef>
              <a:buNone/>
            </a:pPr>
            <a:r>
              <a:rPr lang="en-US" altLang="zh-CN" dirty="0" smtClean="0">
                <a:latin typeface="+mn-ea"/>
              </a:rPr>
              <a:t>    return </a:t>
            </a:r>
            <a:r>
              <a:rPr lang="en-US" altLang="zh-CN" dirty="0">
                <a:latin typeface="+mn-ea"/>
              </a:rPr>
              <a:t>0;</a:t>
            </a:r>
          </a:p>
          <a:p>
            <a:pPr marL="0" indent="0">
              <a:lnSpc>
                <a:spcPct val="130000"/>
              </a:lnSpc>
              <a:spcBef>
                <a:spcPts val="0"/>
              </a:spcBef>
              <a:buNone/>
            </a:pPr>
            <a:r>
              <a:rPr lang="en-US" altLang="zh-CN" dirty="0" smtClean="0">
                <a:latin typeface="+mn-ea"/>
              </a:rPr>
              <a:t>}</a:t>
            </a:r>
            <a:endParaRPr lang="zh-CN" altLang="en-US" dirty="0">
              <a:latin typeface="+mn-ea"/>
            </a:endParaRPr>
          </a:p>
        </p:txBody>
      </p:sp>
      <p:sp>
        <p:nvSpPr>
          <p:cNvPr id="4" name="文本框 3"/>
          <p:cNvSpPr txBox="1"/>
          <p:nvPr/>
        </p:nvSpPr>
        <p:spPr>
          <a:xfrm>
            <a:off x="3493009" y="621792"/>
            <a:ext cx="5166360" cy="830997"/>
          </a:xfrm>
          <a:prstGeom prst="rect">
            <a:avLst/>
          </a:prstGeom>
          <a:solidFill>
            <a:srgbClr val="FFFF00"/>
          </a:solidFill>
        </p:spPr>
        <p:txBody>
          <a:bodyPr wrap="square" rtlCol="0">
            <a:spAutoFit/>
          </a:bodyPr>
          <a:lstStyle/>
          <a:p>
            <a:r>
              <a:rPr lang="zh-CN" altLang="en-US" sz="2400" dirty="0" smtClean="0"/>
              <a:t>用全局数组。</a:t>
            </a:r>
            <a:endParaRPr lang="en-US" altLang="zh-CN" sz="2400" dirty="0" smtClean="0"/>
          </a:p>
          <a:p>
            <a:r>
              <a:rPr lang="en-US" altLang="zh-CN" sz="2400" dirty="0" smtClean="0"/>
              <a:t>a</a:t>
            </a:r>
            <a:r>
              <a:rPr lang="zh-CN" altLang="en-US" sz="2400" dirty="0" smtClean="0"/>
              <a:t>保存原始数据，</a:t>
            </a:r>
            <a:r>
              <a:rPr lang="en-US" altLang="zh-CN" sz="2400" dirty="0" smtClean="0"/>
              <a:t>b</a:t>
            </a:r>
            <a:r>
              <a:rPr lang="zh-CN" altLang="en-US" sz="2400" dirty="0" smtClean="0"/>
              <a:t>是结果数据</a:t>
            </a:r>
            <a:endParaRPr lang="zh-CN" altLang="en-US" sz="2400" dirty="0"/>
          </a:p>
        </p:txBody>
      </p:sp>
      <p:sp>
        <p:nvSpPr>
          <p:cNvPr id="5" name="文本框 4"/>
          <p:cNvSpPr txBox="1"/>
          <p:nvPr/>
        </p:nvSpPr>
        <p:spPr>
          <a:xfrm>
            <a:off x="6278589" y="6106160"/>
            <a:ext cx="2380780" cy="369332"/>
          </a:xfrm>
          <a:prstGeom prst="rect">
            <a:avLst/>
          </a:prstGeom>
          <a:noFill/>
        </p:spPr>
        <p:txBody>
          <a:bodyPr wrap="none" rtlCol="0">
            <a:spAutoFit/>
          </a:bodyPr>
          <a:lstStyle/>
          <a:p>
            <a:r>
              <a:rPr lang="zh-CN" altLang="en-US" dirty="0"/>
              <a:t>有</a:t>
            </a:r>
            <a:r>
              <a:rPr lang="en-US" altLang="zh-CN" dirty="0" smtClean="0"/>
              <a:t>16(229)</a:t>
            </a:r>
            <a:r>
              <a:rPr lang="zh-CN" altLang="en-US" dirty="0" smtClean="0"/>
              <a:t>人没拿满分</a:t>
            </a:r>
            <a:endParaRPr lang="zh-CN" altLang="en-US" dirty="0"/>
          </a:p>
        </p:txBody>
      </p:sp>
    </p:spTree>
    <p:extLst>
      <p:ext uri="{BB962C8B-B14F-4D97-AF65-F5344CB8AC3E}">
        <p14:creationId xmlns:p14="http://schemas.microsoft.com/office/powerpoint/2010/main" val="21153467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2"/>
          <p:cNvSpPr txBox="1">
            <a:spLocks noGrp="1"/>
          </p:cNvSpPr>
          <p:nvPr>
            <p:ph sz="quarter" idx="13"/>
          </p:nvPr>
        </p:nvSpPr>
        <p:spPr>
          <a:xfrm>
            <a:off x="242596" y="223934"/>
            <a:ext cx="8791676" cy="6451185"/>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400" b="1" dirty="0" smtClean="0">
                <a:latin typeface="微软雅黑" panose="020B0503020204020204" pitchFamily="34" charset="-122"/>
                <a:ea typeface="微软雅黑" panose="020B0503020204020204" pitchFamily="34" charset="-122"/>
              </a:rPr>
              <a:t>第</a:t>
            </a: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题：得分题</a:t>
            </a:r>
            <a:endParaRPr lang="en-US" altLang="zh-CN" sz="2400" b="1" dirty="0" smtClean="0">
              <a:latin typeface="微软雅黑" panose="020B0503020204020204" pitchFamily="34" charset="-122"/>
              <a:ea typeface="微软雅黑" panose="020B0503020204020204" pitchFamily="34" charset="-122"/>
            </a:endParaRPr>
          </a:p>
          <a:p>
            <a:pPr marL="342900" indent="-342900" defTabSz="457200">
              <a:lnSpc>
                <a:spcPct val="150000"/>
              </a:lnSpc>
              <a:spcBef>
                <a:spcPts val="0"/>
              </a:spcBef>
              <a:buFont typeface="Wingdings 3" charset="2"/>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基础</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题目：</a:t>
            </a:r>
            <a:r>
              <a:rPr lang="zh-CN" altLang="en-US" sz="2400" dirty="0" smtClean="0">
                <a:solidFill>
                  <a:schemeClr val="tx1">
                    <a:lumMod val="75000"/>
                    <a:lumOff val="25000"/>
                  </a:schemeClr>
                </a:solidFill>
                <a:latin typeface="+mn-ea"/>
              </a:rPr>
              <a:t>基本</a:t>
            </a:r>
            <a:r>
              <a:rPr lang="zh-CN" altLang="en-US" sz="2400" dirty="0">
                <a:solidFill>
                  <a:schemeClr val="tx1">
                    <a:lumMod val="75000"/>
                    <a:lumOff val="25000"/>
                  </a:schemeClr>
                </a:solidFill>
                <a:latin typeface="+mn-ea"/>
              </a:rPr>
              <a:t>都是模拟题，有编程、数学和</a:t>
            </a:r>
            <a:r>
              <a:rPr lang="zh-CN" altLang="en-US" sz="2400" b="1" dirty="0">
                <a:solidFill>
                  <a:srgbClr val="FF0000"/>
                </a:solidFill>
                <a:latin typeface="+mn-ea"/>
              </a:rPr>
              <a:t>数据结构</a:t>
            </a:r>
            <a:r>
              <a:rPr lang="zh-CN" altLang="en-US" sz="2400" dirty="0">
                <a:solidFill>
                  <a:schemeClr val="tx1">
                    <a:lumMod val="75000"/>
                    <a:lumOff val="25000"/>
                  </a:schemeClr>
                </a:solidFill>
                <a:latin typeface="+mn-ea"/>
              </a:rPr>
              <a:t>的</a:t>
            </a:r>
            <a:r>
              <a:rPr lang="zh-CN" altLang="en-US" sz="2400" dirty="0" smtClean="0">
                <a:solidFill>
                  <a:schemeClr val="tx1">
                    <a:lumMod val="75000"/>
                    <a:lumOff val="25000"/>
                  </a:schemeClr>
                </a:solidFill>
                <a:latin typeface="+mn-ea"/>
              </a:rPr>
              <a:t>基础</a:t>
            </a:r>
            <a:endParaRPr lang="en-US" altLang="zh-CN" sz="2400" dirty="0" smtClean="0">
              <a:solidFill>
                <a:schemeClr val="tx1">
                  <a:lumMod val="75000"/>
                  <a:lumOff val="25000"/>
                </a:schemeClr>
              </a:solidFill>
              <a:latin typeface="+mn-ea"/>
            </a:endParaRPr>
          </a:p>
          <a:p>
            <a:pPr marL="0" indent="0" defTabSz="457200">
              <a:lnSpc>
                <a:spcPct val="150000"/>
              </a:lnSpc>
              <a:spcBef>
                <a:spcPts val="0"/>
              </a:spcBef>
              <a:buNone/>
            </a:pPr>
            <a:r>
              <a:rPr lang="en-US" altLang="zh-CN" sz="2400" dirty="0">
                <a:solidFill>
                  <a:schemeClr val="tx1">
                    <a:lumMod val="75000"/>
                    <a:lumOff val="25000"/>
                  </a:schemeClr>
                </a:solidFill>
                <a:latin typeface="+mn-ea"/>
              </a:rPr>
              <a:t> </a:t>
            </a:r>
            <a:r>
              <a:rPr lang="en-US" altLang="zh-CN" sz="2400" dirty="0" smtClean="0">
                <a:solidFill>
                  <a:schemeClr val="tx1">
                    <a:lumMod val="75000"/>
                    <a:lumOff val="25000"/>
                  </a:schemeClr>
                </a:solidFill>
                <a:latin typeface="+mn-ea"/>
              </a:rPr>
              <a:t>           </a:t>
            </a:r>
            <a:r>
              <a:rPr lang="zh-CN" altLang="en-US" sz="2400" dirty="0" smtClean="0">
                <a:solidFill>
                  <a:schemeClr val="tx1">
                    <a:lumMod val="75000"/>
                    <a:lumOff val="25000"/>
                  </a:schemeClr>
                </a:solidFill>
                <a:latin typeface="+mn-ea"/>
              </a:rPr>
              <a:t>就</a:t>
            </a:r>
            <a:r>
              <a:rPr lang="zh-CN" altLang="en-US" sz="2400" dirty="0">
                <a:solidFill>
                  <a:schemeClr val="tx1">
                    <a:lumMod val="75000"/>
                    <a:lumOff val="25000"/>
                  </a:schemeClr>
                </a:solidFill>
                <a:latin typeface="+mn-ea"/>
              </a:rPr>
              <a:t>可拿满分了；</a:t>
            </a:r>
            <a:endParaRPr lang="en-US" altLang="zh-CN" sz="2400" dirty="0">
              <a:solidFill>
                <a:schemeClr val="tx1">
                  <a:lumMod val="75000"/>
                  <a:lumOff val="25000"/>
                </a:schemeClr>
              </a:solidFill>
              <a:latin typeface="+mn-ea"/>
            </a:endParaRPr>
          </a:p>
          <a:p>
            <a:pPr marL="342900" indent="-342900" defTabSz="457200">
              <a:lnSpc>
                <a:spcPct val="150000"/>
              </a:lnSpc>
              <a:spcBef>
                <a:spcPts val="0"/>
              </a:spcBef>
              <a:buFont typeface="Wingdings 3" charset="2"/>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编程技术</a:t>
            </a:r>
            <a:r>
              <a:rPr lang="zh-CN" altLang="en-US" sz="2400" dirty="0" smtClean="0">
                <a:solidFill>
                  <a:schemeClr val="tx1">
                    <a:lumMod val="75000"/>
                    <a:lumOff val="25000"/>
                  </a:schemeClr>
                </a:solidFill>
                <a:latin typeface="+mn-ea"/>
              </a:rPr>
              <a:t>：常规技术，数组</a:t>
            </a:r>
            <a:r>
              <a:rPr lang="zh-CN" altLang="en-US" sz="2400" dirty="0">
                <a:solidFill>
                  <a:schemeClr val="tx1">
                    <a:lumMod val="75000"/>
                    <a:lumOff val="25000"/>
                  </a:schemeClr>
                </a:solidFill>
                <a:latin typeface="+mn-ea"/>
              </a:rPr>
              <a:t>、循环、条件判断</a:t>
            </a:r>
            <a:endParaRPr lang="en-US" altLang="zh-CN" sz="2400" dirty="0">
              <a:solidFill>
                <a:schemeClr val="tx1">
                  <a:lumMod val="75000"/>
                  <a:lumOff val="25000"/>
                </a:schemeClr>
              </a:solidFill>
              <a:latin typeface="+mn-ea"/>
            </a:endParaRPr>
          </a:p>
          <a:p>
            <a:pPr marL="342900" indent="-342900" defTabSz="457200">
              <a:lnSpc>
                <a:spcPct val="150000"/>
              </a:lnSpc>
              <a:spcBef>
                <a:spcPts val="0"/>
              </a:spcBef>
              <a:buFont typeface="Wingdings 3" charset="2"/>
              <a:buChar cha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涉及问题</a:t>
            </a:r>
            <a:r>
              <a:rPr lang="zh-CN" altLang="en-US" sz="2400" dirty="0">
                <a:solidFill>
                  <a:schemeClr val="tx1">
                    <a:lumMod val="75000"/>
                    <a:lumOff val="25000"/>
                  </a:schemeClr>
                </a:solidFill>
                <a:latin typeface="+mn-ea"/>
              </a:rPr>
              <a:t>：计数、</a:t>
            </a:r>
            <a:r>
              <a:rPr lang="zh-CN" altLang="en-US" sz="2400" dirty="0" smtClean="0">
                <a:solidFill>
                  <a:schemeClr val="tx1">
                    <a:lumMod val="75000"/>
                    <a:lumOff val="25000"/>
                  </a:schemeClr>
                </a:solidFill>
                <a:latin typeface="+mn-ea"/>
              </a:rPr>
              <a:t>求和</a:t>
            </a:r>
            <a:r>
              <a:rPr lang="en-US" altLang="zh-CN" sz="2400" dirty="0" smtClean="0">
                <a:solidFill>
                  <a:schemeClr val="tx1">
                    <a:lumMod val="75000"/>
                    <a:lumOff val="25000"/>
                  </a:schemeClr>
                </a:solidFill>
                <a:latin typeface="+mn-ea"/>
              </a:rPr>
              <a:t>/</a:t>
            </a:r>
            <a:r>
              <a:rPr lang="zh-CN" altLang="en-US" sz="2400" dirty="0" smtClean="0">
                <a:solidFill>
                  <a:schemeClr val="tx1">
                    <a:lumMod val="75000"/>
                    <a:lumOff val="25000"/>
                  </a:schemeClr>
                </a:solidFill>
                <a:latin typeface="+mn-ea"/>
              </a:rPr>
              <a:t>差</a:t>
            </a:r>
            <a:r>
              <a:rPr lang="zh-CN" altLang="en-US" sz="2400" dirty="0">
                <a:solidFill>
                  <a:schemeClr val="tx1">
                    <a:lumMod val="75000"/>
                    <a:lumOff val="25000"/>
                  </a:schemeClr>
                </a:solidFill>
                <a:latin typeface="+mn-ea"/>
              </a:rPr>
              <a:t>，比较</a:t>
            </a:r>
            <a:r>
              <a:rPr lang="zh-CN" altLang="en-US" sz="2400" dirty="0" smtClean="0">
                <a:solidFill>
                  <a:schemeClr val="tx1">
                    <a:lumMod val="75000"/>
                    <a:lumOff val="25000"/>
                  </a:schemeClr>
                </a:solidFill>
                <a:latin typeface="+mn-ea"/>
              </a:rPr>
              <a:t>、最</a:t>
            </a:r>
            <a:r>
              <a:rPr lang="zh-CN" altLang="en-US" sz="2400" dirty="0">
                <a:solidFill>
                  <a:schemeClr val="tx1">
                    <a:lumMod val="75000"/>
                    <a:lumOff val="25000"/>
                  </a:schemeClr>
                </a:solidFill>
                <a:latin typeface="+mn-ea"/>
              </a:rPr>
              <a:t>值，</a:t>
            </a:r>
            <a:r>
              <a:rPr lang="zh-CN" altLang="en-US" sz="2400" dirty="0">
                <a:solidFill>
                  <a:srgbClr val="FF0000"/>
                </a:solidFill>
                <a:latin typeface="+mn-ea"/>
              </a:rPr>
              <a:t>排序</a:t>
            </a:r>
            <a:r>
              <a:rPr lang="zh-CN" altLang="en-US" sz="2400" dirty="0" smtClean="0">
                <a:solidFill>
                  <a:srgbClr val="FF0000"/>
                </a:solidFill>
                <a:latin typeface="+mn-ea"/>
              </a:rPr>
              <a:t>，查找</a:t>
            </a:r>
            <a:endParaRPr lang="en-US" altLang="zh-CN" sz="2400" dirty="0">
              <a:solidFill>
                <a:schemeClr val="tx1">
                  <a:lumMod val="75000"/>
                  <a:lumOff val="25000"/>
                </a:schemeClr>
              </a:solidFill>
              <a:latin typeface="+mn-ea"/>
            </a:endParaRPr>
          </a:p>
          <a:p>
            <a:pPr marL="342900" indent="-342900" defTabSz="457200">
              <a:lnSpc>
                <a:spcPct val="150000"/>
              </a:lnSpc>
              <a:spcBef>
                <a:spcPts val="0"/>
              </a:spcBef>
              <a:buFont typeface="Wingdings 3" charset="2"/>
              <a:buChar char=""/>
            </a:pP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特       点</a:t>
            </a:r>
            <a:r>
              <a:rPr lang="zh-CN" altLang="en-US" sz="2400" dirty="0">
                <a:solidFill>
                  <a:schemeClr val="tx1">
                    <a:lumMod val="75000"/>
                    <a:lumOff val="25000"/>
                  </a:schemeClr>
                </a:solidFill>
                <a:latin typeface="+mn-ea"/>
              </a:rPr>
              <a:t>：</a:t>
            </a:r>
            <a:endParaRPr lang="en-US" altLang="zh-CN" sz="2400" dirty="0">
              <a:solidFill>
                <a:schemeClr val="tx1">
                  <a:lumMod val="75000"/>
                  <a:lumOff val="25000"/>
                </a:schemeClr>
              </a:solidFill>
              <a:latin typeface="+mn-ea"/>
            </a:endParaRPr>
          </a:p>
          <a:p>
            <a:pPr marL="800100" lvl="2" indent="-342900" defTabSz="457200">
              <a:lnSpc>
                <a:spcPct val="150000"/>
              </a:lnSpc>
              <a:spcBef>
                <a:spcPts val="0"/>
              </a:spcBef>
              <a:buFont typeface="Wingdings 3" charset="2"/>
              <a:buChar char=""/>
            </a:pPr>
            <a:r>
              <a:rPr lang="zh-CN" altLang="en-US" sz="2400" dirty="0" smtClean="0">
                <a:solidFill>
                  <a:schemeClr val="tx1">
                    <a:lumMod val="75000"/>
                    <a:lumOff val="25000"/>
                  </a:schemeClr>
                </a:solidFill>
                <a:latin typeface="+mn-ea"/>
              </a:rPr>
              <a:t>一定</a:t>
            </a:r>
            <a:r>
              <a:rPr lang="zh-CN" altLang="en-US" sz="2400" dirty="0">
                <a:solidFill>
                  <a:schemeClr val="tx1">
                    <a:lumMod val="75000"/>
                    <a:lumOff val="25000"/>
                  </a:schemeClr>
                </a:solidFill>
                <a:latin typeface="+mn-ea"/>
              </a:rPr>
              <a:t>要</a:t>
            </a:r>
            <a:r>
              <a:rPr lang="zh-CN" altLang="en-US" sz="2400" dirty="0" smtClean="0">
                <a:solidFill>
                  <a:schemeClr val="tx1">
                    <a:lumMod val="75000"/>
                    <a:lumOff val="25000"/>
                  </a:schemeClr>
                </a:solidFill>
                <a:latin typeface="+mn-ea"/>
              </a:rPr>
              <a:t>仔细阅读，</a:t>
            </a:r>
            <a:r>
              <a:rPr lang="zh-CN" altLang="en-US" sz="2400" dirty="0">
                <a:solidFill>
                  <a:schemeClr val="tx1">
                    <a:lumMod val="75000"/>
                    <a:lumOff val="25000"/>
                  </a:schemeClr>
                </a:solidFill>
                <a:latin typeface="+mn-ea"/>
              </a:rPr>
              <a:t>弄清题意，</a:t>
            </a:r>
            <a:r>
              <a:rPr lang="zh-CN" altLang="en-US" sz="2400" dirty="0" smtClean="0">
                <a:solidFill>
                  <a:schemeClr val="tx1">
                    <a:lumMod val="75000"/>
                    <a:lumOff val="25000"/>
                  </a:schemeClr>
                </a:solidFill>
                <a:latin typeface="+mn-ea"/>
              </a:rPr>
              <a:t>不要想当然解题。</a:t>
            </a:r>
            <a:endParaRPr lang="en-US" altLang="zh-CN" sz="2400" dirty="0">
              <a:solidFill>
                <a:schemeClr val="tx1">
                  <a:lumMod val="75000"/>
                  <a:lumOff val="25000"/>
                </a:schemeClr>
              </a:solidFill>
              <a:latin typeface="+mn-ea"/>
            </a:endParaRPr>
          </a:p>
          <a:p>
            <a:pPr marL="800100" lvl="2" indent="-342900" defTabSz="457200">
              <a:lnSpc>
                <a:spcPct val="150000"/>
              </a:lnSpc>
              <a:spcBef>
                <a:spcPts val="0"/>
              </a:spcBef>
              <a:buFont typeface="Wingdings 3" charset="2"/>
              <a:buChar char=""/>
            </a:pPr>
            <a:r>
              <a:rPr lang="zh-CN" altLang="en-US" sz="2400" b="1" dirty="0">
                <a:solidFill>
                  <a:schemeClr val="tx1">
                    <a:lumMod val="75000"/>
                    <a:lumOff val="25000"/>
                  </a:schemeClr>
                </a:solidFill>
                <a:latin typeface="+mn-ea"/>
              </a:rPr>
              <a:t>注意</a:t>
            </a:r>
            <a:r>
              <a:rPr lang="zh-CN" altLang="en-US" sz="2400" b="1" dirty="0" smtClean="0">
                <a:solidFill>
                  <a:schemeClr val="tx1">
                    <a:lumMod val="75000"/>
                    <a:lumOff val="25000"/>
                  </a:schemeClr>
                </a:solidFill>
                <a:latin typeface="+mn-ea"/>
              </a:rPr>
              <a:t>细节</a:t>
            </a:r>
            <a:r>
              <a:rPr lang="zh-CN" altLang="en-US" sz="2400" dirty="0">
                <a:solidFill>
                  <a:schemeClr val="tx1">
                    <a:lumMod val="75000"/>
                    <a:lumOff val="25000"/>
                  </a:schemeClr>
                </a:solidFill>
                <a:latin typeface="+mn-ea"/>
              </a:rPr>
              <a:t>和可能存在的边界条件。</a:t>
            </a:r>
            <a:endParaRPr lang="en-US" altLang="zh-CN" sz="2400" dirty="0">
              <a:solidFill>
                <a:schemeClr val="tx1">
                  <a:lumMod val="75000"/>
                  <a:lumOff val="25000"/>
                </a:schemeClr>
              </a:solidFill>
              <a:latin typeface="+mn-ea"/>
            </a:endParaRPr>
          </a:p>
          <a:p>
            <a:pPr marL="800100" lvl="2" indent="-342900" defTabSz="457200">
              <a:lnSpc>
                <a:spcPct val="150000"/>
              </a:lnSpc>
              <a:spcBef>
                <a:spcPts val="0"/>
              </a:spcBef>
              <a:buFont typeface="Wingdings 3" charset="2"/>
              <a:buChar char=""/>
            </a:pPr>
            <a:r>
              <a:rPr lang="zh-CN" altLang="en-US" sz="2400" dirty="0">
                <a:solidFill>
                  <a:schemeClr val="tx1">
                    <a:lumMod val="75000"/>
                    <a:lumOff val="25000"/>
                  </a:schemeClr>
                </a:solidFill>
                <a:latin typeface="+mn-ea"/>
              </a:rPr>
              <a:t>注意输入输出，看清楚样例，弄清题目</a:t>
            </a:r>
            <a:r>
              <a:rPr lang="zh-CN" altLang="en-US" sz="2400" dirty="0" smtClean="0">
                <a:solidFill>
                  <a:schemeClr val="tx1">
                    <a:lumMod val="75000"/>
                    <a:lumOff val="25000"/>
                  </a:schemeClr>
                </a:solidFill>
                <a:latin typeface="+mn-ea"/>
              </a:rPr>
              <a:t>要求后再下手。</a:t>
            </a:r>
            <a:endParaRPr lang="en-US" altLang="zh-CN" sz="2400" dirty="0" smtClean="0">
              <a:solidFill>
                <a:schemeClr val="tx1">
                  <a:lumMod val="75000"/>
                  <a:lumOff val="25000"/>
                </a:schemeClr>
              </a:solidFill>
              <a:latin typeface="+mn-ea"/>
            </a:endParaRPr>
          </a:p>
          <a:p>
            <a:pPr marL="800100" lvl="2" indent="-342900" defTabSz="457200">
              <a:lnSpc>
                <a:spcPct val="150000"/>
              </a:lnSpc>
              <a:spcBef>
                <a:spcPts val="0"/>
              </a:spcBef>
              <a:buFont typeface="Wingdings 3" charset="2"/>
              <a:buChar char=""/>
            </a:pPr>
            <a:r>
              <a:rPr lang="zh-CN" altLang="en-US" sz="2400" b="1" dirty="0" smtClean="0">
                <a:solidFill>
                  <a:srgbClr val="FF0000"/>
                </a:solidFill>
                <a:latin typeface="+mj-ea"/>
                <a:ea typeface="+mj-ea"/>
              </a:rPr>
              <a:t>常规</a:t>
            </a:r>
            <a:r>
              <a:rPr lang="zh-CN" altLang="en-US" sz="2400" b="1" dirty="0">
                <a:solidFill>
                  <a:srgbClr val="FF0000"/>
                </a:solidFill>
                <a:latin typeface="+mj-ea"/>
                <a:ea typeface="+mj-ea"/>
              </a:rPr>
              <a:t>思维即可</a:t>
            </a:r>
            <a:r>
              <a:rPr lang="zh-CN" altLang="en-US" sz="2400" dirty="0" smtClean="0">
                <a:solidFill>
                  <a:schemeClr val="tx1">
                    <a:lumMod val="75000"/>
                    <a:lumOff val="25000"/>
                  </a:schemeClr>
                </a:solidFill>
                <a:latin typeface="+mn-ea"/>
              </a:rPr>
              <a:t>，一般不需要高级技术，</a:t>
            </a:r>
            <a:r>
              <a:rPr lang="zh-CN" altLang="en-US" sz="2400" b="1" dirty="0">
                <a:solidFill>
                  <a:srgbClr val="FF0000"/>
                </a:solidFill>
                <a:latin typeface="+mn-ea"/>
              </a:rPr>
              <a:t>但最好有一定的</a:t>
            </a:r>
            <a:r>
              <a:rPr lang="zh-CN" altLang="en-US" sz="2400" b="1" dirty="0" smtClean="0">
                <a:solidFill>
                  <a:srgbClr val="FF0000"/>
                </a:solidFill>
                <a:latin typeface="+mn-ea"/>
              </a:rPr>
              <a:t>编程经验和技术、技巧</a:t>
            </a:r>
            <a:r>
              <a:rPr lang="zh-CN" altLang="en-US" sz="2400" dirty="0">
                <a:solidFill>
                  <a:schemeClr val="tx1">
                    <a:lumMod val="75000"/>
                    <a:lumOff val="25000"/>
                  </a:schemeClr>
                </a:solidFill>
                <a:latin typeface="+mn-ea"/>
              </a:rPr>
              <a:t>。</a:t>
            </a:r>
            <a:endParaRPr lang="en-US" altLang="zh-CN" sz="2400" dirty="0">
              <a:solidFill>
                <a:schemeClr val="tx1">
                  <a:lumMod val="75000"/>
                  <a:lumOff val="25000"/>
                </a:schemeClr>
              </a:solidFill>
              <a:latin typeface="+mn-ea"/>
            </a:endParaRPr>
          </a:p>
          <a:p>
            <a:pPr marL="342900" lvl="1" indent="-342900" defTabSz="457200">
              <a:lnSpc>
                <a:spcPct val="150000"/>
              </a:lnSpc>
              <a:spcBef>
                <a:spcPts val="0"/>
              </a:spcBef>
              <a:buFont typeface="Wingdings 3" charset="2"/>
              <a:buChar char=""/>
            </a:pPr>
            <a:endParaRPr lang="en-US" altLang="zh-CN" dirty="0">
              <a:solidFill>
                <a:schemeClr val="tx1">
                  <a:lumMod val="75000"/>
                  <a:lumOff val="25000"/>
                </a:schemeClr>
              </a:solidFill>
              <a:latin typeface="+mn-ea"/>
            </a:endParaRPr>
          </a:p>
          <a:p>
            <a:pPr marL="447675" indent="-447675">
              <a:lnSpc>
                <a:spcPct val="150000"/>
              </a:lnSpc>
              <a:spcBef>
                <a:spcPts val="0"/>
              </a:spcBef>
              <a:buFont typeface="Wingdings" panose="05000000000000000000" pitchFamily="2" charset="2"/>
              <a:buChar char="u"/>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11671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6439" y="927099"/>
            <a:ext cx="7543269" cy="709865"/>
          </a:xfrm>
        </p:spPr>
        <p:txBody>
          <a:bodyPr/>
          <a:lstStyle/>
          <a:p>
            <a:r>
              <a:rPr lang="zh-CN" altLang="en-US" dirty="0" smtClean="0"/>
              <a:t>华中科技大学是</a:t>
            </a:r>
            <a:r>
              <a:rPr lang="en-US" altLang="zh-CN" dirty="0" smtClean="0"/>
              <a:t>CSP</a:t>
            </a:r>
            <a:r>
              <a:rPr lang="zh-CN" altLang="en-US" dirty="0" smtClean="0"/>
              <a:t>的发起单位之一</a:t>
            </a:r>
            <a:endParaRPr lang="zh-CN" altLang="en-US" dirty="0"/>
          </a:p>
        </p:txBody>
      </p:sp>
      <p:pic>
        <p:nvPicPr>
          <p:cNvPr id="4" name="图片 3"/>
          <p:cNvPicPr>
            <a:picLocks noChangeAspect="1"/>
          </p:cNvPicPr>
          <p:nvPr/>
        </p:nvPicPr>
        <p:blipFill>
          <a:blip r:embed="rId2"/>
          <a:stretch>
            <a:fillRect/>
          </a:stretch>
        </p:blipFill>
        <p:spPr>
          <a:xfrm>
            <a:off x="998761" y="1938528"/>
            <a:ext cx="7059168" cy="4577882"/>
          </a:xfrm>
          <a:prstGeom prst="rect">
            <a:avLst/>
          </a:prstGeom>
        </p:spPr>
      </p:pic>
    </p:spTree>
    <p:extLst>
      <p:ext uri="{BB962C8B-B14F-4D97-AF65-F5344CB8AC3E}">
        <p14:creationId xmlns:p14="http://schemas.microsoft.com/office/powerpoint/2010/main" val="33964492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noGrp="1"/>
          </p:cNvSpPr>
          <p:nvPr>
            <p:ph sz="quarter" idx="13"/>
          </p:nvPr>
        </p:nvSpPr>
        <p:spPr>
          <a:xfrm>
            <a:off x="514350" y="1197864"/>
            <a:ext cx="8465058" cy="5477256"/>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457200">
              <a:lnSpc>
                <a:spcPct val="150000"/>
              </a:lnSpc>
              <a:spcBef>
                <a:spcPts val="0"/>
              </a:spcBef>
              <a:buFont typeface="Wingdings 3" charset="2"/>
              <a:buChar char=""/>
            </a:pP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典型技术：</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800100" lvl="1" indent="-342900" defTabSz="457200">
              <a:lnSpc>
                <a:spcPct val="150000"/>
              </a:lnSpc>
              <a:spcBef>
                <a:spcPts val="0"/>
              </a:spcBef>
              <a:buFont typeface="Wingdings 3" charset="2"/>
              <a:buChar char=""/>
            </a:pPr>
            <a:r>
              <a:rPr lang="zh-CN" altLang="en-US" dirty="0" smtClean="0">
                <a:solidFill>
                  <a:schemeClr val="tx1">
                    <a:lumMod val="75000"/>
                    <a:lumOff val="25000"/>
                  </a:schemeClr>
                </a:solidFill>
                <a:latin typeface="+mn-ea"/>
              </a:rPr>
              <a:t>利用</a:t>
            </a:r>
            <a:r>
              <a:rPr lang="zh-CN" altLang="en-US" dirty="0">
                <a:solidFill>
                  <a:schemeClr val="tx1">
                    <a:lumMod val="75000"/>
                    <a:lumOff val="25000"/>
                  </a:schemeClr>
                </a:solidFill>
                <a:latin typeface="+mn-ea"/>
              </a:rPr>
              <a:t>标志数组，标识数据状态</a:t>
            </a:r>
            <a:r>
              <a:rPr lang="zh-CN" altLang="en-US" dirty="0" smtClean="0">
                <a:solidFill>
                  <a:schemeClr val="tx1">
                    <a:lumMod val="75000"/>
                    <a:lumOff val="25000"/>
                  </a:schemeClr>
                </a:solidFill>
                <a:latin typeface="+mn-ea"/>
              </a:rPr>
              <a:t>，避免冗余操作，</a:t>
            </a:r>
            <a:r>
              <a:rPr lang="zh-CN" altLang="en-US" dirty="0">
                <a:solidFill>
                  <a:schemeClr val="tx1">
                    <a:lumMod val="75000"/>
                    <a:lumOff val="25000"/>
                  </a:schemeClr>
                </a:solidFill>
                <a:latin typeface="+mn-ea"/>
              </a:rPr>
              <a:t>提高</a:t>
            </a:r>
            <a:r>
              <a:rPr lang="zh-CN" altLang="en-US" dirty="0" smtClean="0">
                <a:solidFill>
                  <a:schemeClr val="tx1">
                    <a:lumMod val="75000"/>
                    <a:lumOff val="25000"/>
                  </a:schemeClr>
                </a:solidFill>
                <a:latin typeface="+mn-ea"/>
              </a:rPr>
              <a:t>效率</a:t>
            </a:r>
            <a:endParaRPr lang="en-US" altLang="zh-CN" dirty="0" smtClean="0">
              <a:solidFill>
                <a:schemeClr val="tx1">
                  <a:lumMod val="75000"/>
                  <a:lumOff val="25000"/>
                </a:schemeClr>
              </a:solidFill>
              <a:latin typeface="+mn-ea"/>
            </a:endParaRPr>
          </a:p>
          <a:p>
            <a:pPr marL="800100" lvl="1" indent="-342900" defTabSz="457200">
              <a:lnSpc>
                <a:spcPct val="150000"/>
              </a:lnSpc>
              <a:spcBef>
                <a:spcPts val="0"/>
              </a:spcBef>
              <a:buFont typeface="Wingdings 3" charset="2"/>
              <a:buChar char=""/>
            </a:pPr>
            <a:r>
              <a:rPr lang="zh-CN" altLang="en-US" dirty="0" smtClean="0">
                <a:solidFill>
                  <a:schemeClr val="tx1">
                    <a:lumMod val="75000"/>
                    <a:lumOff val="25000"/>
                  </a:schemeClr>
                </a:solidFill>
                <a:latin typeface="+mn-ea"/>
              </a:rPr>
              <a:t>计数器</a:t>
            </a:r>
            <a:endParaRPr lang="en-US" altLang="zh-CN" dirty="0">
              <a:solidFill>
                <a:schemeClr val="tx1">
                  <a:lumMod val="75000"/>
                  <a:lumOff val="25000"/>
                </a:schemeClr>
              </a:solidFill>
              <a:latin typeface="+mn-ea"/>
            </a:endParaRPr>
          </a:p>
          <a:p>
            <a:pPr marL="800100" lvl="1" indent="-342900" defTabSz="457200">
              <a:lnSpc>
                <a:spcPct val="150000"/>
              </a:lnSpc>
              <a:spcBef>
                <a:spcPts val="0"/>
              </a:spcBef>
              <a:buFont typeface="Wingdings 3" charset="2"/>
              <a:buChar char=""/>
            </a:pPr>
            <a:r>
              <a:rPr lang="zh-CN" altLang="en-US" dirty="0" smtClean="0">
                <a:solidFill>
                  <a:schemeClr val="tx1">
                    <a:lumMod val="75000"/>
                    <a:lumOff val="25000"/>
                  </a:schemeClr>
                </a:solidFill>
                <a:latin typeface="+mn-ea"/>
              </a:rPr>
              <a:t>造表、查表</a:t>
            </a:r>
            <a:r>
              <a:rPr lang="zh-CN" altLang="en-US" dirty="0">
                <a:solidFill>
                  <a:schemeClr val="tx1">
                    <a:lumMod val="75000"/>
                    <a:lumOff val="25000"/>
                  </a:schemeClr>
                </a:solidFill>
                <a:latin typeface="+mn-ea"/>
              </a:rPr>
              <a:t>：如每月的天数、利率等</a:t>
            </a:r>
            <a:endParaRPr lang="en-US" altLang="zh-CN" dirty="0">
              <a:solidFill>
                <a:schemeClr val="tx1">
                  <a:lumMod val="75000"/>
                  <a:lumOff val="25000"/>
                </a:schemeClr>
              </a:solidFill>
              <a:latin typeface="+mn-ea"/>
            </a:endParaRPr>
          </a:p>
          <a:p>
            <a:pPr marL="800100" lvl="1" indent="-342900" defTabSz="457200">
              <a:lnSpc>
                <a:spcPct val="150000"/>
              </a:lnSpc>
              <a:spcBef>
                <a:spcPts val="0"/>
              </a:spcBef>
              <a:buFont typeface="Wingdings 3" charset="2"/>
              <a:buChar char=""/>
            </a:pPr>
            <a:r>
              <a:rPr lang="zh-CN" altLang="en-US" dirty="0" smtClean="0">
                <a:solidFill>
                  <a:schemeClr val="tx1">
                    <a:lumMod val="75000"/>
                    <a:lumOff val="25000"/>
                  </a:schemeClr>
                </a:solidFill>
                <a:latin typeface="+mn-ea"/>
              </a:rPr>
              <a:t>闰年</a:t>
            </a:r>
            <a:r>
              <a:rPr lang="zh-CN" altLang="en-US" dirty="0">
                <a:solidFill>
                  <a:schemeClr val="tx1">
                    <a:lumMod val="75000"/>
                    <a:lumOff val="25000"/>
                  </a:schemeClr>
                </a:solidFill>
                <a:latin typeface="+mn-ea"/>
              </a:rPr>
              <a:t>判定</a:t>
            </a:r>
            <a:endParaRPr lang="en-US" altLang="zh-CN" dirty="0">
              <a:solidFill>
                <a:schemeClr val="tx1">
                  <a:lumMod val="75000"/>
                  <a:lumOff val="25000"/>
                </a:schemeClr>
              </a:solidFill>
              <a:latin typeface="+mn-ea"/>
            </a:endParaRPr>
          </a:p>
          <a:p>
            <a:pPr marL="800100" lvl="1" indent="-342900" defTabSz="457200">
              <a:lnSpc>
                <a:spcPct val="150000"/>
              </a:lnSpc>
              <a:spcBef>
                <a:spcPts val="0"/>
              </a:spcBef>
              <a:buFont typeface="Wingdings 3" charset="2"/>
              <a:buChar char=""/>
            </a:pPr>
            <a:r>
              <a:rPr lang="zh-CN" altLang="en-US" dirty="0">
                <a:solidFill>
                  <a:schemeClr val="tx1">
                    <a:lumMod val="75000"/>
                    <a:lumOff val="25000"/>
                  </a:schemeClr>
                </a:solidFill>
                <a:latin typeface="+mn-ea"/>
              </a:rPr>
              <a:t>可以使用</a:t>
            </a:r>
            <a:r>
              <a:rPr lang="en-US" altLang="zh-CN" dirty="0">
                <a:solidFill>
                  <a:schemeClr val="tx1">
                    <a:lumMod val="75000"/>
                    <a:lumOff val="25000"/>
                  </a:schemeClr>
                </a:solidFill>
                <a:latin typeface="+mn-ea"/>
              </a:rPr>
              <a:t>vector</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map</a:t>
            </a: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list</a:t>
            </a:r>
            <a:r>
              <a:rPr lang="zh-CN" altLang="en-US" dirty="0">
                <a:solidFill>
                  <a:schemeClr val="tx1">
                    <a:lumMod val="75000"/>
                    <a:lumOff val="25000"/>
                  </a:schemeClr>
                </a:solidFill>
                <a:latin typeface="+mn-ea"/>
              </a:rPr>
              <a:t>等容器，</a:t>
            </a:r>
            <a:r>
              <a:rPr lang="en-US" altLang="zh-CN" dirty="0" err="1">
                <a:solidFill>
                  <a:schemeClr val="tx1">
                    <a:lumMod val="75000"/>
                    <a:lumOff val="25000"/>
                  </a:schemeClr>
                </a:solidFill>
                <a:latin typeface="+mn-ea"/>
              </a:rPr>
              <a:t>qsort</a:t>
            </a:r>
            <a:r>
              <a:rPr lang="zh-CN" altLang="en-US" dirty="0">
                <a:solidFill>
                  <a:schemeClr val="tx1">
                    <a:lumMod val="75000"/>
                    <a:lumOff val="25000"/>
                  </a:schemeClr>
                </a:solidFill>
                <a:latin typeface="+mn-ea"/>
              </a:rPr>
              <a:t>等算法</a:t>
            </a:r>
            <a:r>
              <a:rPr lang="zh-CN" altLang="en-US" dirty="0" smtClean="0">
                <a:solidFill>
                  <a:schemeClr val="tx1">
                    <a:lumMod val="75000"/>
                    <a:lumOff val="25000"/>
                  </a:schemeClr>
                </a:solidFill>
                <a:latin typeface="+mn-ea"/>
              </a:rPr>
              <a:t>函数，方便数据处理。</a:t>
            </a:r>
            <a:r>
              <a:rPr lang="zh-CN" altLang="en-US" dirty="0">
                <a:solidFill>
                  <a:schemeClr val="tx1">
                    <a:lumMod val="75000"/>
                    <a:lumOff val="25000"/>
                  </a:schemeClr>
                </a:solidFill>
                <a:latin typeface="+mn-ea"/>
              </a:rPr>
              <a:t>但不是必需，常规操作可以自己实现，也不复杂。</a:t>
            </a:r>
            <a:endParaRPr lang="en-US" altLang="zh-CN" dirty="0">
              <a:solidFill>
                <a:schemeClr val="tx1">
                  <a:lumMod val="75000"/>
                  <a:lumOff val="25000"/>
                </a:schemeClr>
              </a:solidFill>
              <a:latin typeface="+mn-ea"/>
            </a:endParaRPr>
          </a:p>
        </p:txBody>
      </p:sp>
    </p:spTree>
    <p:extLst>
      <p:ext uri="{BB962C8B-B14F-4D97-AF65-F5344CB8AC3E}">
        <p14:creationId xmlns:p14="http://schemas.microsoft.com/office/powerpoint/2010/main" val="14243854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nvPr>
        </p:nvSpPr>
        <p:spPr>
          <a:xfrm>
            <a:off x="210312" y="256032"/>
            <a:ext cx="8677656" cy="6324808"/>
          </a:xfrm>
          <a:prstGeom prst="rect">
            <a:avLst/>
          </a:prstGeom>
          <a:solidFill>
            <a:schemeClr val="bg1"/>
          </a:solidFill>
        </p:spPr>
        <p:txBody>
          <a:bodyPr wrap="square">
            <a:spAutoFit/>
          </a:bodyPr>
          <a:lstStyle/>
          <a:p>
            <a:pPr marL="0" indent="0" algn="just">
              <a:lnSpc>
                <a:spcPct val="150000"/>
              </a:lnSpc>
              <a:spcBef>
                <a:spcPts val="0"/>
              </a:spcBef>
              <a:spcAft>
                <a:spcPts val="0"/>
              </a:spcAft>
              <a:buNone/>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201712-2</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游戏</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Bef>
                <a:spcPts val="0"/>
              </a:spcBef>
              <a:spcAft>
                <a:spcPts val="0"/>
              </a:spcAft>
              <a:buNone/>
            </a:pP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问题描述</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Bef>
                <a:spcPts val="0"/>
              </a:spcBef>
              <a:spcAft>
                <a:spcPts val="0"/>
              </a:spcAft>
              <a:buNone/>
            </a:pPr>
            <a:r>
              <a:rPr lang="zh-CN" altLang="en-US" sz="2200" kern="100" dirty="0" smtClean="0">
                <a:latin typeface="+mj-ea"/>
                <a:ea typeface="+mj-ea"/>
                <a:cs typeface="Times New Roman" panose="02020603050405020304" pitchFamily="18" charset="0"/>
              </a:rPr>
              <a:t>    有</a:t>
            </a:r>
            <a:r>
              <a:rPr lang="en-US" altLang="zh-CN" sz="2200" kern="100" dirty="0">
                <a:latin typeface="+mj-ea"/>
                <a:ea typeface="+mj-ea"/>
                <a:cs typeface="Times New Roman" panose="02020603050405020304" pitchFamily="18" charset="0"/>
              </a:rPr>
              <a:t>n</a:t>
            </a:r>
            <a:r>
              <a:rPr lang="zh-CN" altLang="en-US" sz="2200" kern="100" dirty="0">
                <a:latin typeface="+mj-ea"/>
                <a:ea typeface="+mj-ea"/>
                <a:cs typeface="Times New Roman" panose="02020603050405020304" pitchFamily="18" charset="0"/>
              </a:rPr>
              <a:t>个小朋友围成一圈玩游戏，小朋友从</a:t>
            </a:r>
            <a:r>
              <a:rPr lang="en-US" altLang="zh-CN" sz="2200" kern="100" dirty="0">
                <a:latin typeface="+mj-ea"/>
                <a:ea typeface="+mj-ea"/>
                <a:cs typeface="Times New Roman" panose="02020603050405020304" pitchFamily="18" charset="0"/>
              </a:rPr>
              <a:t>1</a:t>
            </a:r>
            <a:r>
              <a:rPr lang="zh-CN" altLang="en-US" sz="2200" kern="100" dirty="0">
                <a:latin typeface="+mj-ea"/>
                <a:ea typeface="+mj-ea"/>
                <a:cs typeface="Times New Roman" panose="02020603050405020304" pitchFamily="18" charset="0"/>
              </a:rPr>
              <a:t>至</a:t>
            </a:r>
            <a:r>
              <a:rPr lang="en-US" altLang="zh-CN" sz="2200" kern="100" dirty="0">
                <a:latin typeface="+mj-ea"/>
                <a:ea typeface="+mj-ea"/>
                <a:cs typeface="Times New Roman" panose="02020603050405020304" pitchFamily="18" charset="0"/>
              </a:rPr>
              <a:t>n</a:t>
            </a:r>
            <a:r>
              <a:rPr lang="zh-CN" altLang="en-US" sz="2200" kern="100" dirty="0">
                <a:latin typeface="+mj-ea"/>
                <a:ea typeface="+mj-ea"/>
                <a:cs typeface="Times New Roman" panose="02020603050405020304" pitchFamily="18" charset="0"/>
              </a:rPr>
              <a:t>编号，</a:t>
            </a:r>
            <a:r>
              <a:rPr lang="en-US" altLang="zh-CN" sz="2200" kern="100" dirty="0">
                <a:latin typeface="+mj-ea"/>
                <a:ea typeface="+mj-ea"/>
                <a:cs typeface="Times New Roman" panose="02020603050405020304" pitchFamily="18" charset="0"/>
              </a:rPr>
              <a:t>2</a:t>
            </a:r>
            <a:r>
              <a:rPr lang="zh-CN" altLang="en-US" sz="2200" kern="100" dirty="0">
                <a:latin typeface="+mj-ea"/>
                <a:ea typeface="+mj-ea"/>
                <a:cs typeface="Times New Roman" panose="02020603050405020304" pitchFamily="18" charset="0"/>
              </a:rPr>
              <a:t>号小朋友坐在</a:t>
            </a:r>
            <a:r>
              <a:rPr lang="en-US" altLang="zh-CN" sz="2200" kern="100" dirty="0">
                <a:latin typeface="+mj-ea"/>
                <a:ea typeface="+mj-ea"/>
                <a:cs typeface="Times New Roman" panose="02020603050405020304" pitchFamily="18" charset="0"/>
              </a:rPr>
              <a:t>1</a:t>
            </a:r>
            <a:r>
              <a:rPr lang="zh-CN" altLang="en-US" sz="2200" kern="100" dirty="0">
                <a:latin typeface="+mj-ea"/>
                <a:ea typeface="+mj-ea"/>
                <a:cs typeface="Times New Roman" panose="02020603050405020304" pitchFamily="18" charset="0"/>
              </a:rPr>
              <a:t>号小朋友的顺时针方向，</a:t>
            </a:r>
            <a:r>
              <a:rPr lang="en-US" altLang="zh-CN" sz="2200" kern="100" dirty="0">
                <a:latin typeface="+mj-ea"/>
                <a:ea typeface="+mj-ea"/>
                <a:cs typeface="Times New Roman" panose="02020603050405020304" pitchFamily="18" charset="0"/>
              </a:rPr>
              <a:t>3</a:t>
            </a:r>
            <a:r>
              <a:rPr lang="zh-CN" altLang="en-US" sz="2200" kern="100" dirty="0">
                <a:latin typeface="+mj-ea"/>
                <a:ea typeface="+mj-ea"/>
                <a:cs typeface="Times New Roman" panose="02020603050405020304" pitchFamily="18" charset="0"/>
              </a:rPr>
              <a:t>号小朋友坐在</a:t>
            </a:r>
            <a:r>
              <a:rPr lang="en-US" altLang="zh-CN" sz="2200" kern="100" dirty="0">
                <a:latin typeface="+mj-ea"/>
                <a:ea typeface="+mj-ea"/>
                <a:cs typeface="Times New Roman" panose="02020603050405020304" pitchFamily="18" charset="0"/>
              </a:rPr>
              <a:t>2</a:t>
            </a:r>
            <a:r>
              <a:rPr lang="zh-CN" altLang="en-US" sz="2200" kern="100" dirty="0">
                <a:latin typeface="+mj-ea"/>
                <a:ea typeface="+mj-ea"/>
                <a:cs typeface="Times New Roman" panose="02020603050405020304" pitchFamily="18" charset="0"/>
              </a:rPr>
              <a:t>号小朋友的顺时针方向，</a:t>
            </a:r>
            <a:r>
              <a:rPr lang="en-US" altLang="zh-CN" sz="2200" kern="100" dirty="0">
                <a:latin typeface="+mj-ea"/>
                <a:ea typeface="+mj-ea"/>
                <a:cs typeface="Times New Roman" panose="02020603050405020304" pitchFamily="18" charset="0"/>
              </a:rPr>
              <a:t>……</a:t>
            </a:r>
            <a:r>
              <a:rPr lang="zh-CN" altLang="en-US" sz="2200" kern="100" dirty="0">
                <a:latin typeface="+mj-ea"/>
                <a:ea typeface="+mj-ea"/>
                <a:cs typeface="Times New Roman" panose="02020603050405020304" pitchFamily="18" charset="0"/>
              </a:rPr>
              <a:t>，</a:t>
            </a:r>
            <a:r>
              <a:rPr lang="en-US" altLang="zh-CN" sz="2200" kern="100" dirty="0">
                <a:latin typeface="+mj-ea"/>
                <a:ea typeface="+mj-ea"/>
                <a:cs typeface="Times New Roman" panose="02020603050405020304" pitchFamily="18" charset="0"/>
              </a:rPr>
              <a:t>1</a:t>
            </a:r>
            <a:r>
              <a:rPr lang="zh-CN" altLang="en-US" sz="2200" kern="100" dirty="0">
                <a:latin typeface="+mj-ea"/>
                <a:ea typeface="+mj-ea"/>
                <a:cs typeface="Times New Roman" panose="02020603050405020304" pitchFamily="18" charset="0"/>
              </a:rPr>
              <a:t>号小朋友坐在</a:t>
            </a:r>
            <a:r>
              <a:rPr lang="en-US" altLang="zh-CN" sz="2200" kern="100" dirty="0">
                <a:latin typeface="+mj-ea"/>
                <a:ea typeface="+mj-ea"/>
                <a:cs typeface="Times New Roman" panose="02020603050405020304" pitchFamily="18" charset="0"/>
              </a:rPr>
              <a:t>n</a:t>
            </a:r>
            <a:r>
              <a:rPr lang="zh-CN" altLang="en-US" sz="2200" kern="100" dirty="0">
                <a:latin typeface="+mj-ea"/>
                <a:ea typeface="+mj-ea"/>
                <a:cs typeface="Times New Roman" panose="02020603050405020304" pitchFamily="18" charset="0"/>
              </a:rPr>
              <a:t>号小朋友的顺时针方向</a:t>
            </a:r>
            <a:r>
              <a:rPr lang="zh-CN" altLang="en-US" sz="2200" kern="100" dirty="0" smtClean="0">
                <a:latin typeface="+mj-ea"/>
                <a:ea typeface="+mj-ea"/>
                <a:cs typeface="Times New Roman" panose="02020603050405020304" pitchFamily="18" charset="0"/>
              </a:rPr>
              <a:t>。</a:t>
            </a:r>
            <a:endParaRPr lang="en-US" altLang="zh-CN" sz="2200" kern="100" dirty="0" smtClean="0">
              <a:latin typeface="+mj-ea"/>
              <a:ea typeface="+mj-ea"/>
              <a:cs typeface="Times New Roman" panose="02020603050405020304" pitchFamily="18" charset="0"/>
            </a:endParaRPr>
          </a:p>
          <a:p>
            <a:pPr marL="0" indent="0" algn="just">
              <a:lnSpc>
                <a:spcPct val="150000"/>
              </a:lnSpc>
              <a:spcBef>
                <a:spcPts val="0"/>
              </a:spcBef>
              <a:spcAft>
                <a:spcPts val="0"/>
              </a:spcAft>
              <a:buNone/>
            </a:pPr>
            <a:r>
              <a:rPr lang="zh-CN" altLang="en-US" sz="2200" kern="100" dirty="0">
                <a:latin typeface="+mj-ea"/>
                <a:ea typeface="+mj-ea"/>
                <a:cs typeface="Times New Roman" panose="02020603050405020304" pitchFamily="18" charset="0"/>
              </a:rPr>
              <a:t>　　游戏开始，从</a:t>
            </a:r>
            <a:r>
              <a:rPr lang="en-US" altLang="zh-CN" sz="2200" kern="100" dirty="0">
                <a:latin typeface="+mj-ea"/>
                <a:ea typeface="+mj-ea"/>
                <a:cs typeface="Times New Roman" panose="02020603050405020304" pitchFamily="18" charset="0"/>
              </a:rPr>
              <a:t>1</a:t>
            </a:r>
            <a:r>
              <a:rPr lang="zh-CN" altLang="en-US" sz="2200" kern="100" dirty="0">
                <a:latin typeface="+mj-ea"/>
                <a:ea typeface="+mj-ea"/>
                <a:cs typeface="Times New Roman" panose="02020603050405020304" pitchFamily="18" charset="0"/>
              </a:rPr>
              <a:t>号小朋友开始顺时针报数，接下来每个小朋友的报数是上一个小朋友报的数加</a:t>
            </a:r>
            <a:r>
              <a:rPr lang="en-US" altLang="zh-CN" sz="2200" kern="100" dirty="0">
                <a:latin typeface="+mj-ea"/>
                <a:ea typeface="+mj-ea"/>
                <a:cs typeface="Times New Roman" panose="02020603050405020304" pitchFamily="18" charset="0"/>
              </a:rPr>
              <a:t>1</a:t>
            </a:r>
            <a:r>
              <a:rPr lang="zh-CN" altLang="en-US" sz="2200" kern="100" dirty="0">
                <a:latin typeface="+mj-ea"/>
                <a:ea typeface="+mj-ea"/>
                <a:cs typeface="Times New Roman" panose="02020603050405020304" pitchFamily="18" charset="0"/>
              </a:rPr>
              <a:t>。</a:t>
            </a:r>
            <a:r>
              <a:rPr lang="zh-CN" altLang="en-US" sz="2200" b="1" kern="100" dirty="0">
                <a:solidFill>
                  <a:srgbClr val="FF0000"/>
                </a:solidFill>
                <a:latin typeface="+mj-ea"/>
                <a:ea typeface="+mj-ea"/>
                <a:cs typeface="Times New Roman" panose="02020603050405020304" pitchFamily="18" charset="0"/>
              </a:rPr>
              <a:t>若一个小朋友报的数为</a:t>
            </a:r>
            <a:r>
              <a:rPr lang="en-US" altLang="zh-CN" sz="2200" b="1" kern="100" dirty="0">
                <a:solidFill>
                  <a:srgbClr val="FF0000"/>
                </a:solidFill>
                <a:latin typeface="+mj-ea"/>
                <a:ea typeface="+mj-ea"/>
                <a:cs typeface="Times New Roman" panose="02020603050405020304" pitchFamily="18" charset="0"/>
              </a:rPr>
              <a:t>k</a:t>
            </a:r>
            <a:r>
              <a:rPr lang="zh-CN" altLang="en-US" sz="2200" b="1" kern="100" dirty="0">
                <a:solidFill>
                  <a:srgbClr val="FF0000"/>
                </a:solidFill>
                <a:latin typeface="+mj-ea"/>
                <a:ea typeface="+mj-ea"/>
                <a:cs typeface="Times New Roman" panose="02020603050405020304" pitchFamily="18" charset="0"/>
              </a:rPr>
              <a:t>的倍数或其末位数（即数的个位）为</a:t>
            </a:r>
            <a:r>
              <a:rPr lang="en-US" altLang="zh-CN" sz="2200" b="1" kern="100" dirty="0">
                <a:solidFill>
                  <a:srgbClr val="FF0000"/>
                </a:solidFill>
                <a:latin typeface="+mj-ea"/>
                <a:ea typeface="+mj-ea"/>
                <a:cs typeface="Times New Roman" panose="02020603050405020304" pitchFamily="18" charset="0"/>
              </a:rPr>
              <a:t>k</a:t>
            </a:r>
            <a:r>
              <a:rPr lang="zh-CN" altLang="en-US" sz="2200" b="1" kern="100" dirty="0">
                <a:solidFill>
                  <a:srgbClr val="FF0000"/>
                </a:solidFill>
                <a:latin typeface="+mj-ea"/>
                <a:ea typeface="+mj-ea"/>
                <a:cs typeface="Times New Roman" panose="02020603050405020304" pitchFamily="18" charset="0"/>
              </a:rPr>
              <a:t>，则该小朋友被淘汰出局</a:t>
            </a:r>
            <a:r>
              <a:rPr lang="zh-CN" altLang="en-US" sz="2200" kern="100" dirty="0">
                <a:latin typeface="+mj-ea"/>
                <a:ea typeface="+mj-ea"/>
                <a:cs typeface="Times New Roman" panose="02020603050405020304" pitchFamily="18" charset="0"/>
              </a:rPr>
              <a:t>，不再参加以后的报数。当游戏中只剩下一个小朋友时，该小朋友获胜</a:t>
            </a:r>
            <a:r>
              <a:rPr lang="zh-CN" altLang="en-US" sz="2200" kern="100" dirty="0" smtClean="0">
                <a:latin typeface="+mj-ea"/>
                <a:ea typeface="+mj-ea"/>
                <a:cs typeface="Times New Roman" panose="02020603050405020304" pitchFamily="18" charset="0"/>
              </a:rPr>
              <a:t>。</a:t>
            </a:r>
            <a:endParaRPr lang="en-US" altLang="zh-CN" sz="2200" kern="100" dirty="0" smtClean="0">
              <a:latin typeface="+mj-ea"/>
              <a:ea typeface="+mj-ea"/>
              <a:cs typeface="Times New Roman" panose="02020603050405020304" pitchFamily="18" charset="0"/>
            </a:endParaRPr>
          </a:p>
          <a:p>
            <a:pPr marL="0" indent="0" algn="just">
              <a:lnSpc>
                <a:spcPct val="150000"/>
              </a:lnSpc>
              <a:spcBef>
                <a:spcPts val="0"/>
              </a:spcBef>
              <a:buNone/>
            </a:pPr>
            <a:r>
              <a:rPr lang="zh-CN" altLang="en-US" sz="2200" kern="100" dirty="0" smtClean="0">
                <a:latin typeface="+mj-ea"/>
                <a:ea typeface="+mj-ea"/>
                <a:cs typeface="Times New Roman" panose="02020603050405020304" pitchFamily="18" charset="0"/>
              </a:rPr>
              <a:t>    给定</a:t>
            </a:r>
            <a:r>
              <a:rPr lang="en-US" altLang="zh-CN" sz="2200" kern="100" dirty="0">
                <a:latin typeface="+mj-ea"/>
                <a:ea typeface="+mj-ea"/>
                <a:cs typeface="Times New Roman" panose="02020603050405020304" pitchFamily="18" charset="0"/>
              </a:rPr>
              <a:t>n</a:t>
            </a:r>
            <a:r>
              <a:rPr lang="zh-CN" altLang="en-US" sz="2200" kern="100" dirty="0">
                <a:latin typeface="+mj-ea"/>
                <a:ea typeface="+mj-ea"/>
                <a:cs typeface="Times New Roman" panose="02020603050405020304" pitchFamily="18" charset="0"/>
              </a:rPr>
              <a:t>和</a:t>
            </a:r>
            <a:r>
              <a:rPr lang="en-US" altLang="zh-CN" sz="2200" kern="100" dirty="0">
                <a:latin typeface="+mj-ea"/>
                <a:ea typeface="+mj-ea"/>
                <a:cs typeface="Times New Roman" panose="02020603050405020304" pitchFamily="18" charset="0"/>
              </a:rPr>
              <a:t>k</a:t>
            </a:r>
            <a:r>
              <a:rPr lang="zh-CN" altLang="en-US" sz="2200" kern="100" dirty="0">
                <a:latin typeface="+mj-ea"/>
                <a:ea typeface="+mj-ea"/>
                <a:cs typeface="Times New Roman" panose="02020603050405020304" pitchFamily="18" charset="0"/>
              </a:rPr>
              <a:t>，请问最后获胜的小朋友编号为多少</a:t>
            </a:r>
            <a:r>
              <a:rPr lang="zh-CN" altLang="en-US" sz="2200" kern="100" dirty="0" smtClean="0">
                <a:latin typeface="+mj-ea"/>
                <a:ea typeface="+mj-ea"/>
                <a:cs typeface="Times New Roman" panose="02020603050405020304" pitchFamily="18" charset="0"/>
              </a:rPr>
              <a:t>？</a:t>
            </a:r>
            <a:endParaRPr lang="en-US" altLang="zh-CN" sz="2200" kern="100" dirty="0" smtClean="0">
              <a:latin typeface="+mj-ea"/>
              <a:ea typeface="+mj-ea"/>
              <a:cs typeface="Times New Roman" panose="02020603050405020304" pitchFamily="18" charset="0"/>
            </a:endParaRPr>
          </a:p>
          <a:p>
            <a:pPr marL="0" indent="0" algn="just">
              <a:lnSpc>
                <a:spcPct val="150000"/>
              </a:lnSpc>
              <a:spcBef>
                <a:spcPts val="0"/>
              </a:spcBef>
              <a:buNone/>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数据规模和</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约定：</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Bef>
                <a:spcPts val="0"/>
              </a:spcBef>
              <a:buNone/>
            </a:pPr>
            <a:r>
              <a:rPr lang="zh-CN" altLang="en-US" sz="2200" kern="100" dirty="0">
                <a:latin typeface="+mj-ea"/>
                <a:ea typeface="+mj-ea"/>
                <a:cs typeface="Times New Roman" panose="02020603050405020304" pitchFamily="18" charset="0"/>
              </a:rPr>
              <a:t>　　对于所有评测用例，</a:t>
            </a:r>
            <a:r>
              <a:rPr lang="en-US" altLang="zh-CN" sz="2200" b="1" kern="100" dirty="0">
                <a:solidFill>
                  <a:srgbClr val="FF0000"/>
                </a:solidFill>
                <a:latin typeface="+mj-ea"/>
                <a:ea typeface="+mj-ea"/>
                <a:cs typeface="Times New Roman" panose="02020603050405020304" pitchFamily="18" charset="0"/>
              </a:rPr>
              <a:t>1 ≤ n ≤ 1000</a:t>
            </a:r>
            <a:r>
              <a:rPr lang="zh-CN" altLang="en-US" sz="2200" kern="100" dirty="0">
                <a:latin typeface="+mj-ea"/>
                <a:ea typeface="+mj-ea"/>
                <a:cs typeface="Times New Roman" panose="02020603050405020304" pitchFamily="18" charset="0"/>
              </a:rPr>
              <a:t>，</a:t>
            </a:r>
            <a:r>
              <a:rPr lang="en-US" altLang="zh-CN" sz="2200" kern="100" dirty="0">
                <a:latin typeface="+mj-ea"/>
                <a:ea typeface="+mj-ea"/>
                <a:cs typeface="Times New Roman" panose="02020603050405020304" pitchFamily="18" charset="0"/>
              </a:rPr>
              <a:t>1 ≤ k ≤ 9</a:t>
            </a:r>
            <a:r>
              <a:rPr lang="zh-CN" altLang="en-US" sz="2200" kern="100" dirty="0">
                <a:latin typeface="+mj-ea"/>
                <a:ea typeface="+mj-ea"/>
                <a:cs typeface="Times New Roman" panose="02020603050405020304" pitchFamily="18" charset="0"/>
              </a:rPr>
              <a:t>。</a:t>
            </a:r>
          </a:p>
        </p:txBody>
      </p:sp>
    </p:spTree>
    <p:extLst>
      <p:ext uri="{BB962C8B-B14F-4D97-AF65-F5344CB8AC3E}">
        <p14:creationId xmlns:p14="http://schemas.microsoft.com/office/powerpoint/2010/main" val="25898186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66344" y="1783080"/>
            <a:ext cx="8394192" cy="4764024"/>
          </a:xfrm>
          <a:solidFill>
            <a:schemeClr val="bg1"/>
          </a:solidFill>
        </p:spPr>
        <p:txBody>
          <a:bodyPr>
            <a:normAutofit/>
          </a:bodyPr>
          <a:lstStyle/>
          <a:p>
            <a:pPr marL="0" indent="0">
              <a:buNone/>
            </a:pPr>
            <a:r>
              <a:rPr lang="zh-CN" altLang="en-US" sz="2400" dirty="0" smtClean="0">
                <a:latin typeface="微软雅黑" panose="020B0503020204020204" pitchFamily="34" charset="-122"/>
                <a:ea typeface="微软雅黑" panose="020B0503020204020204" pitchFamily="34" charset="-122"/>
              </a:rPr>
              <a:t>解题</a:t>
            </a:r>
            <a:r>
              <a:rPr lang="zh-CN" altLang="en-US" sz="2400" dirty="0">
                <a:latin typeface="微软雅黑" panose="020B0503020204020204" pitchFamily="34" charset="-122"/>
                <a:ea typeface="微软雅黑" panose="020B0503020204020204" pitchFamily="34" charset="-122"/>
              </a:rPr>
              <a:t>思路</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p>
          <a:p>
            <a:pPr marL="342900" lvl="1" indent="-342900">
              <a:lnSpc>
                <a:spcPct val="170000"/>
              </a:lnSpc>
              <a:spcBef>
                <a:spcPts val="0"/>
              </a:spcBef>
            </a:pPr>
            <a:r>
              <a:rPr lang="zh-CN" altLang="en-US" sz="2600" dirty="0">
                <a:latin typeface="+mn-ea"/>
              </a:rPr>
              <a:t>本问题是约瑟夫环问题的一种变形。</a:t>
            </a:r>
            <a:endParaRPr lang="en-US" altLang="zh-CN" sz="2600" dirty="0">
              <a:latin typeface="+mn-ea"/>
            </a:endParaRPr>
          </a:p>
          <a:p>
            <a:pPr marL="342900" lvl="1" indent="-342900">
              <a:lnSpc>
                <a:spcPct val="170000"/>
              </a:lnSpc>
              <a:spcBef>
                <a:spcPts val="0"/>
              </a:spcBef>
            </a:pPr>
            <a:r>
              <a:rPr lang="zh-CN" altLang="en-US" sz="2600" dirty="0">
                <a:latin typeface="+mn-ea"/>
              </a:rPr>
              <a:t>数据量</a:t>
            </a:r>
            <a:r>
              <a:rPr lang="en-US" altLang="zh-CN" sz="2600" dirty="0">
                <a:latin typeface="+mn-ea"/>
              </a:rPr>
              <a:t>≤1000</a:t>
            </a:r>
            <a:r>
              <a:rPr lang="zh-CN" altLang="en-US" sz="2600" dirty="0">
                <a:latin typeface="+mn-ea"/>
              </a:rPr>
              <a:t>，直接用数组</a:t>
            </a:r>
            <a:r>
              <a:rPr lang="zh-CN" altLang="en-US" sz="2600" dirty="0" smtClean="0">
                <a:latin typeface="+mn-ea"/>
              </a:rPr>
              <a:t>。</a:t>
            </a:r>
            <a:endParaRPr lang="en-US" altLang="zh-CN" sz="2600" dirty="0" smtClean="0">
              <a:latin typeface="+mn-ea"/>
            </a:endParaRPr>
          </a:p>
          <a:p>
            <a:pPr marL="342900" lvl="1" indent="-342900">
              <a:lnSpc>
                <a:spcPct val="170000"/>
              </a:lnSpc>
              <a:spcBef>
                <a:spcPts val="0"/>
              </a:spcBef>
            </a:pPr>
            <a:r>
              <a:rPr lang="zh-CN" altLang="en-US" sz="2600" dirty="0" smtClean="0">
                <a:latin typeface="+mn-ea"/>
              </a:rPr>
              <a:t>有多种解法：</a:t>
            </a:r>
            <a:endParaRPr lang="en-US" altLang="zh-CN" sz="2600" dirty="0">
              <a:latin typeface="+mn-ea"/>
            </a:endParaRPr>
          </a:p>
        </p:txBody>
      </p:sp>
    </p:spTree>
    <p:extLst>
      <p:ext uri="{BB962C8B-B14F-4D97-AF65-F5344CB8AC3E}">
        <p14:creationId xmlns:p14="http://schemas.microsoft.com/office/powerpoint/2010/main" val="42207523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a:xfrm>
            <a:off x="192024" y="192024"/>
            <a:ext cx="8951976" cy="6355080"/>
          </a:xfrm>
          <a:solidFill>
            <a:schemeClr val="bg1"/>
          </a:solidFill>
        </p:spPr>
        <p:txBody>
          <a:bodyPr>
            <a:normAutofit fontScale="85000" lnSpcReduction="10000"/>
          </a:bodyPr>
          <a:lstStyle/>
          <a:p>
            <a:pPr marL="0" indent="0">
              <a:buNone/>
            </a:pPr>
            <a:r>
              <a:rPr lang="zh-CN" altLang="en-US" sz="2400" dirty="0" smtClean="0">
                <a:latin typeface="微软雅黑" panose="020B0503020204020204" pitchFamily="34" charset="-122"/>
                <a:ea typeface="微软雅黑" panose="020B0503020204020204" pitchFamily="34" charset="-122"/>
              </a:rPr>
              <a:t>思路</a:t>
            </a:r>
            <a:r>
              <a:rPr lang="zh-CN" altLang="en-US" sz="2600" dirty="0" smtClean="0">
                <a:latin typeface="微软雅黑" panose="020B0503020204020204" pitchFamily="34" charset="-122"/>
                <a:ea typeface="微软雅黑" panose="020B0503020204020204" pitchFamily="34" charset="-122"/>
              </a:rPr>
              <a:t>一</a:t>
            </a:r>
            <a:r>
              <a:rPr lang="zh-CN" altLang="en-US" sz="2600" dirty="0" smtClean="0">
                <a:latin typeface="+mn-ea"/>
              </a:rPr>
              <a:t>：</a:t>
            </a:r>
            <a:endParaRPr lang="en-US" altLang="zh-CN" sz="2600" dirty="0">
              <a:latin typeface="+mn-ea"/>
            </a:endParaRPr>
          </a:p>
          <a:p>
            <a:pPr marL="617220" lvl="2" indent="-342900">
              <a:lnSpc>
                <a:spcPct val="170000"/>
              </a:lnSpc>
              <a:spcBef>
                <a:spcPts val="0"/>
              </a:spcBef>
            </a:pPr>
            <a:r>
              <a:rPr lang="zh-CN" altLang="en-US" sz="2400" dirty="0" smtClean="0">
                <a:latin typeface="+mn-ea"/>
              </a:rPr>
              <a:t>使用</a:t>
            </a:r>
            <a:r>
              <a:rPr lang="zh-CN" altLang="en-US" sz="2400" b="1" dirty="0">
                <a:solidFill>
                  <a:srgbClr val="FF0000"/>
                </a:solidFill>
                <a:latin typeface="+mn-ea"/>
              </a:rPr>
              <a:t>标志</a:t>
            </a:r>
            <a:r>
              <a:rPr lang="zh-CN" altLang="en-US" sz="2400" b="1" dirty="0" smtClean="0">
                <a:solidFill>
                  <a:srgbClr val="FF0000"/>
                </a:solidFill>
                <a:latin typeface="+mn-ea"/>
              </a:rPr>
              <a:t>数组</a:t>
            </a:r>
            <a:r>
              <a:rPr lang="en-US" altLang="zh-CN" sz="2400" b="1" dirty="0" smtClean="0">
                <a:solidFill>
                  <a:srgbClr val="FF0000"/>
                </a:solidFill>
                <a:latin typeface="+mn-ea"/>
              </a:rPr>
              <a:t>per[1000</a:t>
            </a:r>
            <a:r>
              <a:rPr lang="en-US" altLang="zh-CN" sz="2400" b="1" dirty="0">
                <a:solidFill>
                  <a:srgbClr val="FF0000"/>
                </a:solidFill>
                <a:latin typeface="+mn-ea"/>
              </a:rPr>
              <a:t>]</a:t>
            </a:r>
            <a:r>
              <a:rPr lang="zh-CN" altLang="en-US" sz="2400" dirty="0">
                <a:latin typeface="+mn-ea"/>
              </a:rPr>
              <a:t>。</a:t>
            </a:r>
            <a:endParaRPr lang="en-US" altLang="zh-CN" sz="2400" dirty="0">
              <a:latin typeface="+mn-ea"/>
            </a:endParaRPr>
          </a:p>
          <a:p>
            <a:pPr marL="987425" lvl="3" indent="-342900">
              <a:lnSpc>
                <a:spcPct val="145000"/>
              </a:lnSpc>
              <a:spcBef>
                <a:spcPts val="0"/>
              </a:spcBef>
            </a:pPr>
            <a:r>
              <a:rPr lang="zh-CN" altLang="en-US" sz="2200" dirty="0" smtClean="0">
                <a:latin typeface="+mn-ea"/>
              </a:rPr>
              <a:t>读入</a:t>
            </a:r>
            <a:r>
              <a:rPr lang="zh-CN" altLang="en-US" sz="2200" dirty="0">
                <a:latin typeface="+mn-ea"/>
              </a:rPr>
              <a:t>数据规模</a:t>
            </a:r>
            <a:r>
              <a:rPr lang="en-US" altLang="zh-CN" sz="2200" dirty="0">
                <a:latin typeface="+mn-ea"/>
              </a:rPr>
              <a:t>n</a:t>
            </a:r>
            <a:r>
              <a:rPr lang="zh-CN" altLang="en-US" sz="2200" dirty="0">
                <a:latin typeface="+mn-ea"/>
              </a:rPr>
              <a:t>，</a:t>
            </a:r>
            <a:r>
              <a:rPr lang="zh-CN" altLang="en-US" sz="2200" dirty="0" smtClean="0">
                <a:latin typeface="+mn-ea"/>
              </a:rPr>
              <a:t>将</a:t>
            </a:r>
            <a:r>
              <a:rPr lang="en-US" altLang="zh-CN" sz="2200" dirty="0">
                <a:latin typeface="+mn-ea"/>
              </a:rPr>
              <a:t>per</a:t>
            </a:r>
            <a:r>
              <a:rPr lang="zh-CN" altLang="en-US" sz="2200" dirty="0" smtClean="0">
                <a:latin typeface="+mn-ea"/>
              </a:rPr>
              <a:t>中</a:t>
            </a:r>
            <a:r>
              <a:rPr lang="zh-CN" altLang="en-US" sz="2200" dirty="0">
                <a:latin typeface="+mn-ea"/>
              </a:rPr>
              <a:t>的前</a:t>
            </a:r>
            <a:r>
              <a:rPr lang="en-US" altLang="zh-CN" sz="2200" dirty="0">
                <a:latin typeface="+mn-ea"/>
              </a:rPr>
              <a:t>n</a:t>
            </a:r>
            <a:r>
              <a:rPr lang="zh-CN" altLang="en-US" sz="2200" dirty="0">
                <a:latin typeface="+mn-ea"/>
              </a:rPr>
              <a:t>个元素置</a:t>
            </a:r>
            <a:r>
              <a:rPr lang="zh-CN" altLang="en-US" sz="2200" dirty="0" smtClean="0">
                <a:latin typeface="+mn-ea"/>
              </a:rPr>
              <a:t>为</a:t>
            </a:r>
            <a:r>
              <a:rPr lang="en-US" altLang="zh-CN" sz="2200" dirty="0" smtClean="0">
                <a:latin typeface="+mn-ea"/>
              </a:rPr>
              <a:t>true</a:t>
            </a:r>
            <a:r>
              <a:rPr lang="zh-CN" altLang="en-US" sz="2200" dirty="0" smtClean="0">
                <a:latin typeface="+mn-ea"/>
              </a:rPr>
              <a:t>，</a:t>
            </a:r>
            <a:r>
              <a:rPr lang="zh-CN" altLang="en-US" sz="2200" dirty="0">
                <a:latin typeface="+mn-ea"/>
              </a:rPr>
              <a:t>表示开始的时候所有的小朋友都在队列中。之后数数，一旦小朋友</a:t>
            </a:r>
            <a:r>
              <a:rPr lang="en-US" altLang="zh-CN" sz="2200" dirty="0" err="1">
                <a:latin typeface="+mn-ea"/>
              </a:rPr>
              <a:t>i</a:t>
            </a:r>
            <a:r>
              <a:rPr lang="zh-CN" altLang="en-US" sz="2200" dirty="0">
                <a:latin typeface="+mn-ea"/>
              </a:rPr>
              <a:t>报的数为</a:t>
            </a:r>
            <a:r>
              <a:rPr lang="en-US" altLang="zh-CN" sz="2200" dirty="0">
                <a:latin typeface="+mn-ea"/>
              </a:rPr>
              <a:t>k</a:t>
            </a:r>
            <a:r>
              <a:rPr lang="zh-CN" altLang="en-US" sz="2200" dirty="0">
                <a:latin typeface="+mn-ea"/>
              </a:rPr>
              <a:t>的倍数或其末位数为</a:t>
            </a:r>
            <a:r>
              <a:rPr lang="en-US" altLang="zh-CN" sz="2200" dirty="0">
                <a:latin typeface="+mn-ea"/>
              </a:rPr>
              <a:t>k</a:t>
            </a:r>
            <a:r>
              <a:rPr lang="zh-CN" altLang="en-US" sz="2200" dirty="0">
                <a:latin typeface="+mn-ea"/>
              </a:rPr>
              <a:t>，</a:t>
            </a:r>
            <a:r>
              <a:rPr lang="zh-CN" altLang="en-US" sz="2200" dirty="0" smtClean="0">
                <a:latin typeface="+mn-ea"/>
              </a:rPr>
              <a:t>置</a:t>
            </a:r>
            <a:r>
              <a:rPr lang="en-US" altLang="zh-CN" sz="2200" dirty="0" smtClean="0">
                <a:latin typeface="+mn-ea"/>
              </a:rPr>
              <a:t>per[</a:t>
            </a:r>
            <a:r>
              <a:rPr lang="en-US" altLang="zh-CN" sz="2200" dirty="0" err="1" smtClean="0">
                <a:latin typeface="+mn-ea"/>
              </a:rPr>
              <a:t>i</a:t>
            </a:r>
            <a:r>
              <a:rPr lang="en-US" altLang="zh-CN" sz="2200" dirty="0" smtClean="0">
                <a:latin typeface="+mn-ea"/>
              </a:rPr>
              <a:t>]=false</a:t>
            </a:r>
            <a:r>
              <a:rPr lang="zh-CN" altLang="en-US" sz="2200" dirty="0" smtClean="0">
                <a:latin typeface="+mn-ea"/>
              </a:rPr>
              <a:t>，</a:t>
            </a:r>
            <a:r>
              <a:rPr lang="zh-CN" altLang="en-US" sz="2200" dirty="0">
                <a:latin typeface="+mn-ea"/>
              </a:rPr>
              <a:t>表示被淘汰。</a:t>
            </a:r>
            <a:endParaRPr lang="en-US" altLang="zh-CN" sz="2200" dirty="0">
              <a:latin typeface="+mn-ea"/>
            </a:endParaRPr>
          </a:p>
          <a:p>
            <a:pPr marL="617220" lvl="2" indent="-342900">
              <a:lnSpc>
                <a:spcPct val="170000"/>
              </a:lnSpc>
              <a:spcBef>
                <a:spcPts val="0"/>
              </a:spcBef>
            </a:pPr>
            <a:r>
              <a:rPr lang="zh-CN" altLang="en-US" sz="2400" b="1" dirty="0" smtClean="0">
                <a:solidFill>
                  <a:srgbClr val="FF0000"/>
                </a:solidFill>
                <a:latin typeface="+mn-ea"/>
              </a:rPr>
              <a:t>变量</a:t>
            </a:r>
            <a:r>
              <a:rPr lang="en-US" altLang="zh-CN" sz="2400" b="1" dirty="0" err="1" smtClean="0">
                <a:solidFill>
                  <a:srgbClr val="FF0000"/>
                </a:solidFill>
                <a:latin typeface="+mn-ea"/>
              </a:rPr>
              <a:t>num</a:t>
            </a:r>
            <a:r>
              <a:rPr lang="zh-CN" altLang="en-US" sz="2400" b="1" dirty="0">
                <a:solidFill>
                  <a:srgbClr val="FF0000"/>
                </a:solidFill>
                <a:latin typeface="+mn-ea"/>
              </a:rPr>
              <a:t>记录当前要报的</a:t>
            </a:r>
            <a:r>
              <a:rPr lang="zh-CN" altLang="en-US" sz="2400" b="1" dirty="0" smtClean="0">
                <a:solidFill>
                  <a:srgbClr val="FF0000"/>
                </a:solidFill>
                <a:latin typeface="+mn-ea"/>
              </a:rPr>
              <a:t>数</a:t>
            </a:r>
            <a:endParaRPr lang="en-US" altLang="zh-CN" sz="2400" dirty="0" smtClean="0">
              <a:latin typeface="+mn-ea"/>
            </a:endParaRPr>
          </a:p>
          <a:p>
            <a:pPr marL="987425" lvl="3" indent="-342900">
              <a:lnSpc>
                <a:spcPct val="145000"/>
              </a:lnSpc>
              <a:spcBef>
                <a:spcPts val="0"/>
              </a:spcBef>
            </a:pPr>
            <a:r>
              <a:rPr lang="zh-CN" altLang="en-US" sz="2200" dirty="0" smtClean="0">
                <a:latin typeface="+mn-ea"/>
              </a:rPr>
              <a:t>如果</a:t>
            </a:r>
            <a:r>
              <a:rPr lang="en-US" altLang="zh-CN" sz="2200" dirty="0" err="1" smtClean="0">
                <a:latin typeface="+mn-ea"/>
              </a:rPr>
              <a:t>num%k</a:t>
            </a:r>
            <a:r>
              <a:rPr lang="en-US" altLang="zh-CN" sz="2200" dirty="0">
                <a:latin typeface="+mn-ea"/>
              </a:rPr>
              <a:t>==0</a:t>
            </a:r>
            <a:r>
              <a:rPr lang="zh-CN" altLang="en-US" sz="2200" dirty="0" smtClean="0">
                <a:latin typeface="+mn-ea"/>
              </a:rPr>
              <a:t>或</a:t>
            </a:r>
            <a:r>
              <a:rPr lang="en-US" altLang="zh-CN" sz="2200" dirty="0" smtClean="0">
                <a:latin typeface="+mn-ea"/>
              </a:rPr>
              <a:t>num%10</a:t>
            </a:r>
            <a:r>
              <a:rPr lang="en-US" altLang="zh-CN" sz="2200" dirty="0">
                <a:latin typeface="+mn-ea"/>
              </a:rPr>
              <a:t>==k</a:t>
            </a:r>
            <a:r>
              <a:rPr lang="zh-CN" altLang="en-US" sz="2200" dirty="0">
                <a:latin typeface="+mn-ea"/>
              </a:rPr>
              <a:t>，则</a:t>
            </a:r>
            <a:r>
              <a:rPr lang="zh-CN" altLang="en-US" sz="2200" dirty="0" smtClean="0">
                <a:latin typeface="+mn-ea"/>
              </a:rPr>
              <a:t>报</a:t>
            </a:r>
            <a:r>
              <a:rPr lang="en-US" altLang="zh-CN" sz="2200" dirty="0" err="1" smtClean="0">
                <a:latin typeface="+mn-ea"/>
              </a:rPr>
              <a:t>num</a:t>
            </a:r>
            <a:r>
              <a:rPr lang="zh-CN" altLang="en-US" sz="2200" dirty="0">
                <a:latin typeface="+mn-ea"/>
              </a:rPr>
              <a:t>数的小朋被淘汰。开始的</a:t>
            </a:r>
            <a:r>
              <a:rPr lang="zh-CN" altLang="en-US" sz="2200" dirty="0" smtClean="0">
                <a:latin typeface="+mn-ea"/>
              </a:rPr>
              <a:t>时候</a:t>
            </a:r>
            <a:r>
              <a:rPr lang="en-US" altLang="zh-CN" sz="2200" dirty="0" err="1" smtClean="0">
                <a:latin typeface="+mn-ea"/>
              </a:rPr>
              <a:t>num</a:t>
            </a:r>
            <a:r>
              <a:rPr lang="en-US" altLang="zh-CN" sz="2200" dirty="0" smtClean="0">
                <a:latin typeface="+mn-ea"/>
              </a:rPr>
              <a:t>=1</a:t>
            </a:r>
            <a:r>
              <a:rPr lang="zh-CN" altLang="en-US" sz="2200" dirty="0">
                <a:latin typeface="+mn-ea"/>
              </a:rPr>
              <a:t>。</a:t>
            </a:r>
            <a:endParaRPr lang="en-US" altLang="zh-CN" sz="2200" dirty="0">
              <a:latin typeface="+mn-ea"/>
            </a:endParaRPr>
          </a:p>
          <a:p>
            <a:pPr marL="617220" lvl="2" indent="-342900">
              <a:lnSpc>
                <a:spcPct val="170000"/>
              </a:lnSpc>
              <a:spcBef>
                <a:spcPts val="0"/>
              </a:spcBef>
            </a:pPr>
            <a:r>
              <a:rPr lang="zh-CN" altLang="en-US" sz="2400" b="1" dirty="0" smtClean="0">
                <a:solidFill>
                  <a:srgbClr val="FF0000"/>
                </a:solidFill>
                <a:latin typeface="+mn-ea"/>
              </a:rPr>
              <a:t>变量</a:t>
            </a:r>
            <a:r>
              <a:rPr lang="en-US" altLang="zh-CN" sz="2400" b="1" dirty="0" err="1" smtClean="0">
                <a:solidFill>
                  <a:srgbClr val="FF0000"/>
                </a:solidFill>
                <a:latin typeface="+mn-ea"/>
              </a:rPr>
              <a:t>loc</a:t>
            </a:r>
            <a:r>
              <a:rPr lang="zh-CN" altLang="en-US" sz="2400" b="1" dirty="0" smtClean="0">
                <a:solidFill>
                  <a:srgbClr val="FF0000"/>
                </a:solidFill>
                <a:latin typeface="+mn-ea"/>
              </a:rPr>
              <a:t>用于扫描数组</a:t>
            </a:r>
            <a:endParaRPr lang="en-US" altLang="zh-CN" sz="2400" b="1" dirty="0" smtClean="0">
              <a:solidFill>
                <a:srgbClr val="FF0000"/>
              </a:solidFill>
              <a:latin typeface="+mn-ea"/>
            </a:endParaRPr>
          </a:p>
          <a:p>
            <a:pPr marL="987425" lvl="3" indent="-342900">
              <a:lnSpc>
                <a:spcPct val="145000"/>
              </a:lnSpc>
              <a:spcBef>
                <a:spcPts val="0"/>
              </a:spcBef>
            </a:pPr>
            <a:r>
              <a:rPr lang="zh-CN" altLang="en-US" sz="2200" dirty="0">
                <a:latin typeface="+mn-ea"/>
              </a:rPr>
              <a:t>找到第一</a:t>
            </a:r>
            <a:r>
              <a:rPr lang="zh-CN" altLang="en-US" sz="2200" dirty="0" smtClean="0">
                <a:latin typeface="+mn-ea"/>
              </a:rPr>
              <a:t>个</a:t>
            </a:r>
            <a:r>
              <a:rPr lang="en-US" altLang="zh-CN" sz="2200" dirty="0">
                <a:latin typeface="+mn-ea"/>
              </a:rPr>
              <a:t>per</a:t>
            </a:r>
            <a:r>
              <a:rPr lang="en-US" altLang="zh-CN" sz="2200" dirty="0" smtClean="0">
                <a:latin typeface="+mn-ea"/>
              </a:rPr>
              <a:t>[</a:t>
            </a:r>
            <a:r>
              <a:rPr lang="en-US" altLang="zh-CN" sz="2200" dirty="0" err="1" smtClean="0">
                <a:latin typeface="+mn-ea"/>
              </a:rPr>
              <a:t>loc</a:t>
            </a:r>
            <a:r>
              <a:rPr lang="en-US" altLang="zh-CN" sz="2200" dirty="0" smtClean="0">
                <a:latin typeface="+mn-ea"/>
              </a:rPr>
              <a:t>]!=false</a:t>
            </a:r>
            <a:r>
              <a:rPr lang="zh-CN" altLang="en-US" sz="2200" dirty="0" smtClean="0">
                <a:latin typeface="+mn-ea"/>
              </a:rPr>
              <a:t>的</a:t>
            </a:r>
            <a:r>
              <a:rPr lang="zh-CN" altLang="en-US" sz="2200" dirty="0">
                <a:latin typeface="+mn-ea"/>
              </a:rPr>
              <a:t>位置，该位置是尚未被淘汰并即将报数的小朋友的位置</a:t>
            </a:r>
            <a:r>
              <a:rPr lang="zh-CN" altLang="en-US" sz="2200" dirty="0" smtClean="0">
                <a:latin typeface="+mn-ea"/>
              </a:rPr>
              <a:t>。</a:t>
            </a:r>
            <a:r>
              <a:rPr lang="en-US" altLang="zh-CN" sz="2200" dirty="0" err="1" smtClean="0">
                <a:latin typeface="+mn-ea"/>
              </a:rPr>
              <a:t>num</a:t>
            </a:r>
            <a:r>
              <a:rPr lang="zh-CN" altLang="en-US" sz="2200" dirty="0">
                <a:latin typeface="+mn-ea"/>
              </a:rPr>
              <a:t>是他要报的数，如果</a:t>
            </a:r>
            <a:r>
              <a:rPr lang="zh-CN" altLang="en-US" sz="2200" dirty="0" smtClean="0">
                <a:latin typeface="+mn-ea"/>
              </a:rPr>
              <a:t>此时</a:t>
            </a:r>
            <a:r>
              <a:rPr lang="en-US" altLang="zh-CN" sz="2200" dirty="0" err="1" smtClean="0">
                <a:latin typeface="+mn-ea"/>
              </a:rPr>
              <a:t>num%k</a:t>
            </a:r>
            <a:r>
              <a:rPr lang="en-US" altLang="zh-CN" sz="2200" dirty="0">
                <a:latin typeface="+mn-ea"/>
              </a:rPr>
              <a:t>==0</a:t>
            </a:r>
            <a:r>
              <a:rPr lang="zh-CN" altLang="en-US" sz="2200" dirty="0" smtClean="0">
                <a:latin typeface="+mn-ea"/>
              </a:rPr>
              <a:t>或</a:t>
            </a:r>
            <a:r>
              <a:rPr lang="en-US" altLang="zh-CN" sz="2200" dirty="0" smtClean="0">
                <a:latin typeface="+mn-ea"/>
              </a:rPr>
              <a:t>num%10</a:t>
            </a:r>
            <a:r>
              <a:rPr lang="en-US" altLang="zh-CN" sz="2200" dirty="0">
                <a:latin typeface="+mn-ea"/>
              </a:rPr>
              <a:t>==k</a:t>
            </a:r>
            <a:r>
              <a:rPr lang="zh-CN" altLang="en-US" sz="2200" dirty="0">
                <a:latin typeface="+mn-ea"/>
              </a:rPr>
              <a:t>，则该位置的小朋被淘汰，</a:t>
            </a:r>
            <a:r>
              <a:rPr lang="zh-CN" altLang="en-US" sz="2200" dirty="0" smtClean="0">
                <a:latin typeface="+mn-ea"/>
              </a:rPr>
              <a:t>置</a:t>
            </a:r>
            <a:r>
              <a:rPr lang="en-US" altLang="zh-CN" sz="2200" dirty="0" smtClean="0">
                <a:latin typeface="+mn-ea"/>
              </a:rPr>
              <a:t>per[</a:t>
            </a:r>
            <a:r>
              <a:rPr lang="en-US" altLang="zh-CN" sz="2200" dirty="0" err="1" smtClean="0">
                <a:latin typeface="+mn-ea"/>
              </a:rPr>
              <a:t>loc</a:t>
            </a:r>
            <a:r>
              <a:rPr lang="en-US" altLang="zh-CN" sz="2200" dirty="0" smtClean="0">
                <a:latin typeface="+mn-ea"/>
              </a:rPr>
              <a:t>]=false</a:t>
            </a:r>
            <a:r>
              <a:rPr lang="zh-CN" altLang="en-US" sz="2200" dirty="0" smtClean="0">
                <a:latin typeface="+mn-ea"/>
              </a:rPr>
              <a:t>。</a:t>
            </a:r>
            <a:r>
              <a:rPr lang="zh-CN" altLang="en-US" sz="2200" dirty="0">
                <a:latin typeface="+mn-ea"/>
              </a:rPr>
              <a:t>在开始时，</a:t>
            </a:r>
            <a:r>
              <a:rPr lang="en-US" altLang="zh-CN" sz="2200" dirty="0" err="1">
                <a:latin typeface="+mn-ea"/>
              </a:rPr>
              <a:t>loc</a:t>
            </a:r>
            <a:r>
              <a:rPr lang="en-US" altLang="zh-CN" sz="2200" dirty="0">
                <a:latin typeface="+mn-ea"/>
              </a:rPr>
              <a:t>=0</a:t>
            </a:r>
            <a:r>
              <a:rPr lang="zh-CN" altLang="en-US" sz="2200" dirty="0">
                <a:latin typeface="+mn-ea"/>
              </a:rPr>
              <a:t>。注：在扫描过程中，一旦</a:t>
            </a:r>
            <a:r>
              <a:rPr lang="en-US" altLang="zh-CN" sz="2200" dirty="0" err="1">
                <a:latin typeface="+mn-ea"/>
              </a:rPr>
              <a:t>loc</a:t>
            </a:r>
            <a:r>
              <a:rPr lang="en-US" altLang="zh-CN" sz="2200" dirty="0">
                <a:latin typeface="+mn-ea"/>
              </a:rPr>
              <a:t>==n</a:t>
            </a:r>
            <a:r>
              <a:rPr lang="zh-CN" altLang="en-US" sz="2200" dirty="0">
                <a:latin typeface="+mn-ea"/>
              </a:rPr>
              <a:t>，则置</a:t>
            </a:r>
            <a:r>
              <a:rPr lang="en-US" altLang="zh-CN" sz="2200" dirty="0" err="1">
                <a:latin typeface="+mn-ea"/>
              </a:rPr>
              <a:t>loc</a:t>
            </a:r>
            <a:r>
              <a:rPr lang="en-US" altLang="zh-CN" sz="2200" dirty="0">
                <a:latin typeface="+mn-ea"/>
              </a:rPr>
              <a:t>=0</a:t>
            </a:r>
            <a:r>
              <a:rPr lang="zh-CN" altLang="en-US" sz="2200" dirty="0">
                <a:latin typeface="+mn-ea"/>
              </a:rPr>
              <a:t>，表示从第一个小朋友循环报数。</a:t>
            </a:r>
            <a:endParaRPr lang="en-US" altLang="zh-CN" sz="2200" dirty="0">
              <a:latin typeface="+mn-ea"/>
            </a:endParaRPr>
          </a:p>
          <a:p>
            <a:pPr marL="617220" lvl="2" indent="-342900">
              <a:lnSpc>
                <a:spcPct val="170000"/>
              </a:lnSpc>
              <a:spcBef>
                <a:spcPts val="0"/>
              </a:spcBef>
            </a:pPr>
            <a:r>
              <a:rPr lang="zh-CN" altLang="en-US" sz="2400" b="1" dirty="0" smtClean="0">
                <a:solidFill>
                  <a:srgbClr val="FF0000"/>
                </a:solidFill>
                <a:latin typeface="+mn-ea"/>
              </a:rPr>
              <a:t>变量</a:t>
            </a:r>
            <a:r>
              <a:rPr lang="en-US" altLang="zh-CN" sz="2400" b="1" dirty="0" err="1">
                <a:solidFill>
                  <a:srgbClr val="FF0000"/>
                </a:solidFill>
                <a:latin typeface="+mn-ea"/>
              </a:rPr>
              <a:t>cnt</a:t>
            </a:r>
            <a:r>
              <a:rPr lang="zh-CN" altLang="en-US" sz="2400" b="1" dirty="0">
                <a:solidFill>
                  <a:srgbClr val="FF0000"/>
                </a:solidFill>
                <a:latin typeface="+mn-ea"/>
              </a:rPr>
              <a:t>记录尚未被淘汰的小朋友</a:t>
            </a:r>
            <a:r>
              <a:rPr lang="zh-CN" altLang="en-US" sz="2400" b="1" dirty="0" smtClean="0">
                <a:solidFill>
                  <a:srgbClr val="FF0000"/>
                </a:solidFill>
                <a:latin typeface="+mn-ea"/>
              </a:rPr>
              <a:t>数量</a:t>
            </a:r>
            <a:endParaRPr lang="en-US" altLang="zh-CN" sz="2400" dirty="0" smtClean="0">
              <a:latin typeface="+mn-ea"/>
            </a:endParaRPr>
          </a:p>
          <a:p>
            <a:pPr marL="987425" lvl="3" indent="-342900">
              <a:lnSpc>
                <a:spcPct val="145000"/>
              </a:lnSpc>
              <a:spcBef>
                <a:spcPts val="0"/>
              </a:spcBef>
            </a:pPr>
            <a:r>
              <a:rPr lang="zh-CN" altLang="en-US" sz="2200" dirty="0">
                <a:latin typeface="+mn-ea"/>
              </a:rPr>
              <a:t>开始的时候</a:t>
            </a:r>
            <a:r>
              <a:rPr lang="en-US" altLang="zh-CN" sz="2200" dirty="0" err="1">
                <a:latin typeface="+mn-ea"/>
              </a:rPr>
              <a:t>cnt</a:t>
            </a:r>
            <a:r>
              <a:rPr lang="en-US" altLang="zh-CN" sz="2200" dirty="0">
                <a:latin typeface="+mn-ea"/>
              </a:rPr>
              <a:t>=n</a:t>
            </a:r>
            <a:r>
              <a:rPr lang="zh-CN" altLang="en-US" sz="2200" dirty="0">
                <a:latin typeface="+mn-ea"/>
              </a:rPr>
              <a:t>。每淘汰一个小朋友，</a:t>
            </a:r>
            <a:r>
              <a:rPr lang="en-US" altLang="zh-CN" sz="2200" dirty="0" err="1">
                <a:latin typeface="+mn-ea"/>
              </a:rPr>
              <a:t>cnt</a:t>
            </a:r>
            <a:r>
              <a:rPr lang="zh-CN" altLang="en-US" sz="2200" dirty="0">
                <a:latin typeface="+mn-ea"/>
              </a:rPr>
              <a:t>减</a:t>
            </a:r>
            <a:r>
              <a:rPr lang="en-US" altLang="zh-CN" sz="2200" dirty="0">
                <a:latin typeface="+mn-ea"/>
              </a:rPr>
              <a:t>1</a:t>
            </a:r>
            <a:r>
              <a:rPr lang="zh-CN" altLang="en-US" sz="2200" dirty="0">
                <a:latin typeface="+mn-ea"/>
              </a:rPr>
              <a:t>，当</a:t>
            </a:r>
            <a:r>
              <a:rPr lang="en-US" altLang="zh-CN" sz="2200" dirty="0" err="1">
                <a:latin typeface="+mn-ea"/>
              </a:rPr>
              <a:t>cnt</a:t>
            </a:r>
            <a:r>
              <a:rPr lang="en-US" altLang="zh-CN" sz="2200" dirty="0">
                <a:latin typeface="+mn-ea"/>
              </a:rPr>
              <a:t>==1</a:t>
            </a:r>
            <a:r>
              <a:rPr lang="zh-CN" altLang="en-US" sz="2200" dirty="0">
                <a:latin typeface="+mn-ea"/>
              </a:rPr>
              <a:t>是循环结束，此时</a:t>
            </a:r>
            <a:r>
              <a:rPr lang="en-US" altLang="zh-CN" sz="2200" dirty="0" err="1">
                <a:latin typeface="+mn-ea"/>
              </a:rPr>
              <a:t>loc</a:t>
            </a:r>
            <a:r>
              <a:rPr lang="zh-CN" altLang="en-US" sz="2200" dirty="0">
                <a:latin typeface="+mn-ea"/>
              </a:rPr>
              <a:t>就是答案。</a:t>
            </a:r>
          </a:p>
        </p:txBody>
      </p:sp>
    </p:spTree>
    <p:extLst>
      <p:ext uri="{BB962C8B-B14F-4D97-AF65-F5344CB8AC3E}">
        <p14:creationId xmlns:p14="http://schemas.microsoft.com/office/powerpoint/2010/main" val="25339794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301752" y="155448"/>
            <a:ext cx="8595360" cy="6373368"/>
          </a:xfrm>
          <a:solidFill>
            <a:schemeClr val="bg1"/>
          </a:solidFill>
        </p:spPr>
        <p:txBody>
          <a:bodyPr>
            <a:noAutofit/>
          </a:bodyPr>
          <a:lstStyle/>
          <a:p>
            <a:pPr marL="0" indent="0">
              <a:spcBef>
                <a:spcPts val="0"/>
              </a:spcBef>
              <a:buNone/>
            </a:pPr>
            <a:r>
              <a:rPr lang="en-US" altLang="zh-CN" dirty="0" err="1">
                <a:latin typeface="+mn-ea"/>
              </a:rPr>
              <a:t>int</a:t>
            </a:r>
            <a:r>
              <a:rPr lang="en-US" altLang="zh-CN" dirty="0">
                <a:latin typeface="+mn-ea"/>
              </a:rPr>
              <a:t> main() {</a:t>
            </a:r>
          </a:p>
          <a:p>
            <a:pPr marL="0" indent="0">
              <a:spcBef>
                <a:spcPts val="0"/>
              </a:spcBef>
              <a:buNone/>
            </a:pPr>
            <a:r>
              <a:rPr lang="en-US" altLang="zh-CN" dirty="0">
                <a:latin typeface="+mn-ea"/>
              </a:rPr>
              <a:t>    bool per[1005];</a:t>
            </a:r>
          </a:p>
          <a:p>
            <a:pPr marL="0" indent="0">
              <a:spcBef>
                <a:spcPts val="0"/>
              </a:spcBef>
              <a:buNone/>
            </a:pPr>
            <a:r>
              <a:rPr lang="en-US" altLang="zh-CN" dirty="0">
                <a:latin typeface="+mn-ea"/>
              </a:rPr>
              <a:t>    </a:t>
            </a:r>
            <a:r>
              <a:rPr lang="en-US" altLang="zh-CN" dirty="0" err="1">
                <a:latin typeface="+mn-ea"/>
              </a:rPr>
              <a:t>int</a:t>
            </a:r>
            <a:r>
              <a:rPr lang="en-US" altLang="zh-CN" dirty="0">
                <a:latin typeface="+mn-ea"/>
              </a:rPr>
              <a:t> n = 0, k = 0;</a:t>
            </a:r>
          </a:p>
          <a:p>
            <a:pPr marL="0" indent="0">
              <a:spcBef>
                <a:spcPts val="0"/>
              </a:spcBef>
              <a:buNone/>
            </a:pPr>
            <a:r>
              <a:rPr lang="en-US" altLang="zh-CN" dirty="0">
                <a:latin typeface="+mn-ea"/>
              </a:rPr>
              <a:t>    for (</a:t>
            </a:r>
            <a:r>
              <a:rPr lang="en-US" altLang="zh-CN" dirty="0" err="1">
                <a:latin typeface="+mn-ea"/>
              </a:rPr>
              <a:t>int</a:t>
            </a:r>
            <a:r>
              <a:rPr lang="en-US" altLang="zh-CN" dirty="0">
                <a:latin typeface="+mn-ea"/>
              </a:rPr>
              <a:t> </a:t>
            </a:r>
            <a:r>
              <a:rPr lang="en-US" altLang="zh-CN" dirty="0" err="1">
                <a:latin typeface="+mn-ea"/>
              </a:rPr>
              <a:t>i</a:t>
            </a:r>
            <a:r>
              <a:rPr lang="en-US" altLang="zh-CN" dirty="0">
                <a:latin typeface="+mn-ea"/>
              </a:rPr>
              <a:t> = 0; </a:t>
            </a:r>
            <a:r>
              <a:rPr lang="en-US" altLang="zh-CN" dirty="0" err="1">
                <a:latin typeface="+mn-ea"/>
              </a:rPr>
              <a:t>i</a:t>
            </a:r>
            <a:r>
              <a:rPr lang="en-US" altLang="zh-CN" dirty="0">
                <a:latin typeface="+mn-ea"/>
              </a:rPr>
              <a:t> &lt; 1005; </a:t>
            </a:r>
            <a:r>
              <a:rPr lang="en-US" altLang="zh-CN" dirty="0" err="1">
                <a:latin typeface="+mn-ea"/>
              </a:rPr>
              <a:t>i</a:t>
            </a:r>
            <a:r>
              <a:rPr lang="en-US" altLang="zh-CN" dirty="0">
                <a:latin typeface="+mn-ea"/>
              </a:rPr>
              <a:t>++) per[</a:t>
            </a:r>
            <a:r>
              <a:rPr lang="en-US" altLang="zh-CN" dirty="0" err="1">
                <a:latin typeface="+mn-ea"/>
              </a:rPr>
              <a:t>i</a:t>
            </a:r>
            <a:r>
              <a:rPr lang="en-US" altLang="zh-CN" dirty="0">
                <a:latin typeface="+mn-ea"/>
              </a:rPr>
              <a:t>] = true;</a:t>
            </a:r>
          </a:p>
          <a:p>
            <a:pPr marL="0" indent="0">
              <a:spcBef>
                <a:spcPts val="0"/>
              </a:spcBef>
              <a:buNone/>
            </a:pPr>
            <a:r>
              <a:rPr lang="en-US" altLang="zh-CN" dirty="0">
                <a:latin typeface="+mn-ea"/>
              </a:rPr>
              <a:t>    </a:t>
            </a:r>
            <a:r>
              <a:rPr lang="en-US" altLang="zh-CN" dirty="0" err="1">
                <a:latin typeface="+mn-ea"/>
              </a:rPr>
              <a:t>cin</a:t>
            </a:r>
            <a:r>
              <a:rPr lang="en-US" altLang="zh-CN" dirty="0">
                <a:latin typeface="+mn-ea"/>
              </a:rPr>
              <a:t> &gt;&gt; n &gt;&gt; k;</a:t>
            </a:r>
          </a:p>
          <a:p>
            <a:pPr marL="0" indent="0">
              <a:spcBef>
                <a:spcPts val="0"/>
              </a:spcBef>
              <a:buNone/>
            </a:pPr>
            <a:r>
              <a:rPr lang="en-US" altLang="zh-CN" dirty="0">
                <a:latin typeface="+mn-ea"/>
              </a:rPr>
              <a:t>    </a:t>
            </a:r>
            <a:r>
              <a:rPr lang="en-US" altLang="zh-CN" dirty="0" err="1">
                <a:latin typeface="+mn-ea"/>
              </a:rPr>
              <a:t>int</a:t>
            </a:r>
            <a:r>
              <a:rPr lang="en-US" altLang="zh-CN" dirty="0">
                <a:latin typeface="+mn-ea"/>
              </a:rPr>
              <a:t> </a:t>
            </a:r>
            <a:r>
              <a:rPr lang="en-US" altLang="zh-CN" dirty="0" err="1" smtClean="0">
                <a:latin typeface="+mn-ea"/>
              </a:rPr>
              <a:t>num</a:t>
            </a:r>
            <a:r>
              <a:rPr lang="en-US" altLang="zh-CN" dirty="0" smtClean="0">
                <a:latin typeface="+mn-ea"/>
              </a:rPr>
              <a:t> </a:t>
            </a:r>
            <a:r>
              <a:rPr lang="en-US" altLang="zh-CN" dirty="0">
                <a:latin typeface="+mn-ea"/>
              </a:rPr>
              <a:t>= 1;</a:t>
            </a:r>
          </a:p>
          <a:p>
            <a:pPr marL="0" indent="0">
              <a:spcBef>
                <a:spcPts val="0"/>
              </a:spcBef>
              <a:buNone/>
            </a:pPr>
            <a:r>
              <a:rPr lang="en-US" altLang="zh-CN" dirty="0">
                <a:latin typeface="+mn-ea"/>
              </a:rPr>
              <a:t>    </a:t>
            </a:r>
            <a:r>
              <a:rPr lang="en-US" altLang="zh-CN" dirty="0" err="1">
                <a:latin typeface="+mn-ea"/>
              </a:rPr>
              <a:t>int</a:t>
            </a:r>
            <a:r>
              <a:rPr lang="en-US" altLang="zh-CN" dirty="0">
                <a:latin typeface="+mn-ea"/>
              </a:rPr>
              <a:t> </a:t>
            </a:r>
            <a:r>
              <a:rPr lang="en-US" altLang="zh-CN" dirty="0" err="1">
                <a:latin typeface="+mn-ea"/>
              </a:rPr>
              <a:t>cnt</a:t>
            </a:r>
            <a:r>
              <a:rPr lang="en-US" altLang="zh-CN" dirty="0">
                <a:latin typeface="+mn-ea"/>
              </a:rPr>
              <a:t> = n</a:t>
            </a:r>
            <a:r>
              <a:rPr lang="en-US" altLang="zh-CN" dirty="0" smtClean="0">
                <a:latin typeface="+mn-ea"/>
              </a:rPr>
              <a:t>;  //</a:t>
            </a:r>
            <a:r>
              <a:rPr lang="zh-CN" altLang="en-US" dirty="0" smtClean="0">
                <a:latin typeface="+mn-ea"/>
              </a:rPr>
              <a:t>记录未淘汰的人数</a:t>
            </a:r>
            <a:endParaRPr lang="en-US" altLang="zh-CN" dirty="0">
              <a:latin typeface="+mn-ea"/>
            </a:endParaRPr>
          </a:p>
          <a:p>
            <a:pPr marL="0" indent="0">
              <a:spcBef>
                <a:spcPts val="0"/>
              </a:spcBef>
              <a:buNone/>
            </a:pPr>
            <a:r>
              <a:rPr lang="en-US" altLang="zh-CN" dirty="0">
                <a:latin typeface="+mn-ea"/>
              </a:rPr>
              <a:t>    </a:t>
            </a:r>
            <a:r>
              <a:rPr lang="en-US" altLang="zh-CN" dirty="0" err="1">
                <a:latin typeface="+mn-ea"/>
              </a:rPr>
              <a:t>int</a:t>
            </a:r>
            <a:r>
              <a:rPr lang="en-US" altLang="zh-CN" dirty="0">
                <a:latin typeface="+mn-ea"/>
              </a:rPr>
              <a:t> </a:t>
            </a:r>
            <a:r>
              <a:rPr lang="en-US" altLang="zh-CN" dirty="0" err="1">
                <a:latin typeface="+mn-ea"/>
              </a:rPr>
              <a:t>loc</a:t>
            </a:r>
            <a:r>
              <a:rPr lang="en-US" altLang="zh-CN" dirty="0">
                <a:latin typeface="+mn-ea"/>
              </a:rPr>
              <a:t> = 0;</a:t>
            </a:r>
          </a:p>
          <a:p>
            <a:pPr marL="0" indent="0">
              <a:spcBef>
                <a:spcPts val="0"/>
              </a:spcBef>
              <a:buNone/>
            </a:pPr>
            <a:r>
              <a:rPr lang="en-US" altLang="zh-CN" dirty="0">
                <a:latin typeface="+mn-ea"/>
              </a:rPr>
              <a:t>    while (true) {</a:t>
            </a:r>
          </a:p>
          <a:p>
            <a:pPr marL="0" indent="0">
              <a:spcBef>
                <a:spcPts val="0"/>
              </a:spcBef>
              <a:buNone/>
            </a:pPr>
            <a:r>
              <a:rPr lang="en-US" altLang="zh-CN" dirty="0">
                <a:latin typeface="+mn-ea"/>
              </a:rPr>
              <a:t>        while (per[</a:t>
            </a:r>
            <a:r>
              <a:rPr lang="en-US" altLang="zh-CN" dirty="0" err="1">
                <a:latin typeface="+mn-ea"/>
              </a:rPr>
              <a:t>loc</a:t>
            </a:r>
            <a:r>
              <a:rPr lang="en-US" altLang="zh-CN" dirty="0">
                <a:latin typeface="+mn-ea"/>
              </a:rPr>
              <a:t>] == false) </a:t>
            </a:r>
            <a:endParaRPr lang="en-US" altLang="zh-CN" dirty="0" smtClean="0">
              <a:latin typeface="+mn-ea"/>
            </a:endParaRPr>
          </a:p>
          <a:p>
            <a:pPr marL="0" indent="0">
              <a:spcBef>
                <a:spcPts val="0"/>
              </a:spcBef>
              <a:buNone/>
            </a:pPr>
            <a:r>
              <a:rPr lang="en-US" altLang="zh-CN" dirty="0">
                <a:latin typeface="+mn-ea"/>
              </a:rPr>
              <a:t> </a:t>
            </a:r>
            <a:r>
              <a:rPr lang="en-US" altLang="zh-CN" dirty="0" smtClean="0">
                <a:latin typeface="+mn-ea"/>
              </a:rPr>
              <a:t>           { </a:t>
            </a:r>
            <a:r>
              <a:rPr lang="en-US" altLang="zh-CN" dirty="0" err="1">
                <a:latin typeface="+mn-ea"/>
              </a:rPr>
              <a:t>loc</a:t>
            </a:r>
            <a:r>
              <a:rPr lang="en-US" altLang="zh-CN" dirty="0" smtClean="0">
                <a:latin typeface="+mn-ea"/>
              </a:rPr>
              <a:t>++;  if </a:t>
            </a:r>
            <a:r>
              <a:rPr lang="en-US" altLang="zh-CN" dirty="0">
                <a:latin typeface="+mn-ea"/>
              </a:rPr>
              <a:t>(</a:t>
            </a:r>
            <a:r>
              <a:rPr lang="en-US" altLang="zh-CN" dirty="0" err="1">
                <a:latin typeface="+mn-ea"/>
              </a:rPr>
              <a:t>loc</a:t>
            </a:r>
            <a:r>
              <a:rPr lang="en-US" altLang="zh-CN" dirty="0">
                <a:latin typeface="+mn-ea"/>
              </a:rPr>
              <a:t> &gt;= n) </a:t>
            </a:r>
            <a:r>
              <a:rPr lang="en-US" altLang="zh-CN" b="1" dirty="0" err="1">
                <a:solidFill>
                  <a:srgbClr val="FF0000"/>
                </a:solidFill>
                <a:latin typeface="+mn-ea"/>
              </a:rPr>
              <a:t>loc</a:t>
            </a:r>
            <a:r>
              <a:rPr lang="en-US" altLang="zh-CN" b="1" dirty="0">
                <a:solidFill>
                  <a:srgbClr val="FF0000"/>
                </a:solidFill>
                <a:latin typeface="+mn-ea"/>
              </a:rPr>
              <a:t> = 0</a:t>
            </a:r>
            <a:r>
              <a:rPr lang="en-US" altLang="zh-CN" b="1" dirty="0" smtClean="0">
                <a:solidFill>
                  <a:srgbClr val="FF0000"/>
                </a:solidFill>
                <a:latin typeface="+mn-ea"/>
              </a:rPr>
              <a:t>; </a:t>
            </a:r>
            <a:r>
              <a:rPr lang="en-US" altLang="zh-CN" dirty="0" smtClean="0">
                <a:latin typeface="+mn-ea"/>
              </a:rPr>
              <a:t>}  //</a:t>
            </a:r>
            <a:r>
              <a:rPr lang="zh-CN" altLang="en-US" dirty="0" smtClean="0">
                <a:latin typeface="+mn-ea"/>
              </a:rPr>
              <a:t>找第一个未被淘汰的人</a:t>
            </a:r>
            <a:endParaRPr lang="en-US" altLang="zh-CN" dirty="0">
              <a:latin typeface="+mn-ea"/>
            </a:endParaRPr>
          </a:p>
          <a:p>
            <a:pPr marL="0" indent="0">
              <a:spcBef>
                <a:spcPts val="0"/>
              </a:spcBef>
              <a:buNone/>
            </a:pPr>
            <a:r>
              <a:rPr lang="en-US" altLang="zh-CN" dirty="0">
                <a:latin typeface="+mn-ea"/>
              </a:rPr>
              <a:t>        if </a:t>
            </a:r>
            <a:r>
              <a:rPr lang="en-US" altLang="zh-CN" dirty="0" smtClean="0">
                <a:latin typeface="+mn-ea"/>
              </a:rPr>
              <a:t>(</a:t>
            </a:r>
            <a:r>
              <a:rPr lang="en-US" altLang="zh-CN" dirty="0" err="1">
                <a:latin typeface="+mn-ea"/>
              </a:rPr>
              <a:t>nu</a:t>
            </a:r>
            <a:r>
              <a:rPr lang="en-US" altLang="zh-CN" dirty="0" err="1" smtClean="0">
                <a:latin typeface="+mn-ea"/>
              </a:rPr>
              <a:t>m</a:t>
            </a:r>
            <a:r>
              <a:rPr lang="en-US" altLang="zh-CN" dirty="0" smtClean="0">
                <a:latin typeface="+mn-ea"/>
              </a:rPr>
              <a:t> </a:t>
            </a:r>
            <a:r>
              <a:rPr lang="en-US" altLang="zh-CN" dirty="0">
                <a:latin typeface="+mn-ea"/>
              </a:rPr>
              <a:t>% k == 0 || </a:t>
            </a:r>
            <a:r>
              <a:rPr lang="en-US" altLang="zh-CN" dirty="0" err="1">
                <a:latin typeface="+mn-ea"/>
              </a:rPr>
              <a:t>nu</a:t>
            </a:r>
            <a:r>
              <a:rPr lang="en-US" altLang="zh-CN" dirty="0" err="1" smtClean="0">
                <a:latin typeface="+mn-ea"/>
              </a:rPr>
              <a:t>m</a:t>
            </a:r>
            <a:r>
              <a:rPr lang="en-US" altLang="zh-CN" dirty="0" smtClean="0">
                <a:latin typeface="+mn-ea"/>
              </a:rPr>
              <a:t> </a:t>
            </a:r>
            <a:r>
              <a:rPr lang="en-US" altLang="zh-CN" dirty="0">
                <a:latin typeface="+mn-ea"/>
              </a:rPr>
              <a:t>% 10 == k) {</a:t>
            </a:r>
          </a:p>
          <a:p>
            <a:pPr marL="0" indent="0">
              <a:spcBef>
                <a:spcPts val="0"/>
              </a:spcBef>
              <a:buNone/>
            </a:pPr>
            <a:r>
              <a:rPr lang="en-US" altLang="zh-CN" b="1" dirty="0" smtClean="0">
                <a:solidFill>
                  <a:srgbClr val="FF0000"/>
                </a:solidFill>
                <a:latin typeface="+mn-ea"/>
              </a:rPr>
              <a:t>             per[</a:t>
            </a:r>
            <a:r>
              <a:rPr lang="en-US" altLang="zh-CN" b="1" dirty="0" err="1" smtClean="0">
                <a:solidFill>
                  <a:srgbClr val="FF0000"/>
                </a:solidFill>
                <a:latin typeface="+mn-ea"/>
              </a:rPr>
              <a:t>loc</a:t>
            </a:r>
            <a:r>
              <a:rPr lang="en-US" altLang="zh-CN" b="1" dirty="0">
                <a:solidFill>
                  <a:srgbClr val="FF0000"/>
                </a:solidFill>
                <a:latin typeface="+mn-ea"/>
              </a:rPr>
              <a:t>] = false</a:t>
            </a:r>
            <a:r>
              <a:rPr lang="en-US" altLang="zh-CN" b="1" dirty="0" smtClean="0">
                <a:solidFill>
                  <a:srgbClr val="FF0000"/>
                </a:solidFill>
                <a:latin typeface="+mn-ea"/>
              </a:rPr>
              <a:t>;</a:t>
            </a:r>
            <a:r>
              <a:rPr lang="en-US" altLang="zh-CN" b="1" dirty="0">
                <a:solidFill>
                  <a:srgbClr val="FF0000"/>
                </a:solidFill>
                <a:latin typeface="+mn-ea"/>
              </a:rPr>
              <a:t> </a:t>
            </a:r>
            <a:r>
              <a:rPr lang="en-US" altLang="zh-CN" b="1" dirty="0" smtClean="0">
                <a:solidFill>
                  <a:srgbClr val="FF0000"/>
                </a:solidFill>
                <a:latin typeface="+mn-ea"/>
              </a:rPr>
              <a:t>   </a:t>
            </a:r>
            <a:r>
              <a:rPr lang="en-US" altLang="zh-CN" dirty="0" smtClean="0">
                <a:latin typeface="+mn-ea"/>
              </a:rPr>
              <a:t>// </a:t>
            </a:r>
            <a:r>
              <a:rPr lang="en-US" altLang="zh-CN" dirty="0">
                <a:latin typeface="+mn-ea"/>
              </a:rPr>
              <a:t>per[</a:t>
            </a:r>
            <a:r>
              <a:rPr lang="en-US" altLang="zh-CN" dirty="0" err="1">
                <a:latin typeface="+mn-ea"/>
              </a:rPr>
              <a:t>loc</a:t>
            </a:r>
            <a:r>
              <a:rPr lang="en-US" altLang="zh-CN" dirty="0">
                <a:latin typeface="+mn-ea"/>
              </a:rPr>
              <a:t>]</a:t>
            </a:r>
            <a:r>
              <a:rPr lang="zh-CN" altLang="en-US" dirty="0" smtClean="0">
                <a:latin typeface="+mn-ea"/>
              </a:rPr>
              <a:t>被淘汰</a:t>
            </a:r>
            <a:endParaRPr lang="en-US" altLang="zh-CN" dirty="0">
              <a:latin typeface="+mn-ea"/>
            </a:endParaRPr>
          </a:p>
          <a:p>
            <a:pPr marL="0" indent="0">
              <a:spcBef>
                <a:spcPts val="0"/>
              </a:spcBef>
              <a:buNone/>
            </a:pPr>
            <a:r>
              <a:rPr lang="en-US" altLang="zh-CN" dirty="0">
                <a:latin typeface="+mn-ea"/>
              </a:rPr>
              <a:t> </a:t>
            </a:r>
            <a:r>
              <a:rPr lang="en-US" altLang="zh-CN" dirty="0" smtClean="0">
                <a:latin typeface="+mn-ea"/>
              </a:rPr>
              <a:t>            </a:t>
            </a:r>
            <a:r>
              <a:rPr lang="en-US" altLang="zh-CN" b="1" dirty="0" err="1" smtClean="0">
                <a:solidFill>
                  <a:srgbClr val="FF0000"/>
                </a:solidFill>
                <a:latin typeface="+mn-ea"/>
              </a:rPr>
              <a:t>cnt</a:t>
            </a:r>
            <a:r>
              <a:rPr lang="en-US" altLang="zh-CN" b="1" dirty="0" smtClean="0">
                <a:solidFill>
                  <a:srgbClr val="FF0000"/>
                </a:solidFill>
                <a:latin typeface="+mn-ea"/>
              </a:rPr>
              <a:t>--;</a:t>
            </a:r>
            <a:r>
              <a:rPr lang="en-US" altLang="zh-CN" dirty="0">
                <a:latin typeface="+mn-ea"/>
              </a:rPr>
              <a:t> </a:t>
            </a:r>
            <a:r>
              <a:rPr lang="en-US" altLang="zh-CN" dirty="0" smtClean="0">
                <a:latin typeface="+mn-ea"/>
              </a:rPr>
              <a:t>               // </a:t>
            </a:r>
            <a:r>
              <a:rPr lang="zh-CN" altLang="en-US" dirty="0" smtClean="0">
                <a:latin typeface="+mn-ea"/>
              </a:rPr>
              <a:t>剩余的人数减一</a:t>
            </a:r>
            <a:endParaRPr lang="en-US" altLang="zh-CN" b="1" dirty="0" smtClean="0">
              <a:solidFill>
                <a:srgbClr val="FF0000"/>
              </a:solidFill>
              <a:latin typeface="+mn-ea"/>
            </a:endParaRPr>
          </a:p>
          <a:p>
            <a:pPr marL="0" indent="0">
              <a:spcBef>
                <a:spcPts val="0"/>
              </a:spcBef>
              <a:buNone/>
            </a:pPr>
            <a:r>
              <a:rPr lang="en-US" altLang="zh-CN" dirty="0" smtClean="0">
                <a:latin typeface="+mn-ea"/>
              </a:rPr>
              <a:t>        </a:t>
            </a:r>
            <a:r>
              <a:rPr lang="en-US" altLang="zh-CN" dirty="0">
                <a:latin typeface="+mn-ea"/>
              </a:rPr>
              <a:t>}</a:t>
            </a:r>
          </a:p>
          <a:p>
            <a:pPr marL="0" indent="0">
              <a:spcBef>
                <a:spcPts val="0"/>
              </a:spcBef>
              <a:buNone/>
            </a:pPr>
            <a:r>
              <a:rPr lang="en-US" altLang="zh-CN" dirty="0">
                <a:latin typeface="+mn-ea"/>
              </a:rPr>
              <a:t>        </a:t>
            </a:r>
            <a:r>
              <a:rPr lang="en-US" altLang="zh-CN" b="1" dirty="0" err="1">
                <a:solidFill>
                  <a:srgbClr val="FF0000"/>
                </a:solidFill>
                <a:latin typeface="+mn-ea"/>
              </a:rPr>
              <a:t>nu</a:t>
            </a:r>
            <a:r>
              <a:rPr lang="en-US" altLang="zh-CN" b="1" dirty="0" err="1" smtClean="0">
                <a:solidFill>
                  <a:srgbClr val="FF0000"/>
                </a:solidFill>
                <a:latin typeface="+mn-ea"/>
              </a:rPr>
              <a:t>m</a:t>
            </a:r>
            <a:r>
              <a:rPr lang="en-US" altLang="zh-CN" b="1" dirty="0" smtClean="0">
                <a:solidFill>
                  <a:srgbClr val="FF0000"/>
                </a:solidFill>
                <a:latin typeface="+mn-ea"/>
              </a:rPr>
              <a:t>++;  </a:t>
            </a:r>
            <a:r>
              <a:rPr lang="en-US" altLang="zh-CN" b="1" dirty="0" err="1" smtClean="0">
                <a:solidFill>
                  <a:srgbClr val="FF0000"/>
                </a:solidFill>
                <a:latin typeface="+mn-ea"/>
              </a:rPr>
              <a:t>loc</a:t>
            </a:r>
            <a:r>
              <a:rPr lang="en-US" altLang="zh-CN" b="1" dirty="0">
                <a:solidFill>
                  <a:srgbClr val="FF0000"/>
                </a:solidFill>
                <a:latin typeface="+mn-ea"/>
              </a:rPr>
              <a:t>++;</a:t>
            </a:r>
          </a:p>
          <a:p>
            <a:pPr marL="0" indent="0">
              <a:spcBef>
                <a:spcPts val="0"/>
              </a:spcBef>
              <a:buNone/>
            </a:pPr>
            <a:r>
              <a:rPr lang="en-US" altLang="zh-CN" dirty="0">
                <a:latin typeface="+mn-ea"/>
              </a:rPr>
              <a:t>        if (</a:t>
            </a:r>
            <a:r>
              <a:rPr lang="en-US" altLang="zh-CN" dirty="0" err="1">
                <a:latin typeface="+mn-ea"/>
              </a:rPr>
              <a:t>loc</a:t>
            </a:r>
            <a:r>
              <a:rPr lang="en-US" altLang="zh-CN" dirty="0">
                <a:latin typeface="+mn-ea"/>
              </a:rPr>
              <a:t> &gt;= n</a:t>
            </a:r>
            <a:r>
              <a:rPr lang="en-US" altLang="zh-CN" dirty="0" smtClean="0">
                <a:latin typeface="+mn-ea"/>
              </a:rPr>
              <a:t>)  </a:t>
            </a:r>
            <a:r>
              <a:rPr lang="en-US" altLang="zh-CN" dirty="0" err="1" smtClean="0">
                <a:latin typeface="+mn-ea"/>
              </a:rPr>
              <a:t>loc</a:t>
            </a:r>
            <a:r>
              <a:rPr lang="en-US" altLang="zh-CN" dirty="0" smtClean="0">
                <a:latin typeface="+mn-ea"/>
              </a:rPr>
              <a:t> </a:t>
            </a:r>
            <a:r>
              <a:rPr lang="en-US" altLang="zh-CN" dirty="0">
                <a:latin typeface="+mn-ea"/>
              </a:rPr>
              <a:t>= 0;</a:t>
            </a:r>
          </a:p>
          <a:p>
            <a:pPr marL="0" indent="0">
              <a:spcBef>
                <a:spcPts val="0"/>
              </a:spcBef>
              <a:buNone/>
            </a:pPr>
            <a:r>
              <a:rPr lang="en-US" altLang="zh-CN" dirty="0">
                <a:latin typeface="+mn-ea"/>
              </a:rPr>
              <a:t>        if (</a:t>
            </a:r>
            <a:r>
              <a:rPr lang="en-US" altLang="zh-CN" b="1" dirty="0" err="1">
                <a:solidFill>
                  <a:srgbClr val="FF0000"/>
                </a:solidFill>
                <a:latin typeface="+mn-ea"/>
              </a:rPr>
              <a:t>cnt</a:t>
            </a:r>
            <a:r>
              <a:rPr lang="en-US" altLang="zh-CN" b="1" dirty="0">
                <a:solidFill>
                  <a:srgbClr val="FF0000"/>
                </a:solidFill>
                <a:latin typeface="+mn-ea"/>
              </a:rPr>
              <a:t> == 1</a:t>
            </a:r>
            <a:r>
              <a:rPr lang="en-US" altLang="zh-CN" dirty="0" smtClean="0">
                <a:latin typeface="+mn-ea"/>
              </a:rPr>
              <a:t>)  </a:t>
            </a:r>
            <a:r>
              <a:rPr lang="en-US" altLang="zh-CN" dirty="0">
                <a:latin typeface="+mn-ea"/>
              </a:rPr>
              <a:t>break;</a:t>
            </a:r>
          </a:p>
          <a:p>
            <a:pPr marL="0" indent="0">
              <a:spcBef>
                <a:spcPts val="0"/>
              </a:spcBef>
              <a:buNone/>
            </a:pPr>
            <a:r>
              <a:rPr lang="en-US" altLang="zh-CN" dirty="0">
                <a:latin typeface="+mn-ea"/>
              </a:rPr>
              <a:t>    }</a:t>
            </a:r>
          </a:p>
          <a:p>
            <a:pPr marL="0" indent="0">
              <a:spcBef>
                <a:spcPts val="0"/>
              </a:spcBef>
              <a:buNone/>
            </a:pPr>
            <a:r>
              <a:rPr lang="en-US" altLang="zh-CN" dirty="0">
                <a:latin typeface="+mn-ea"/>
              </a:rPr>
              <a:t>    for (</a:t>
            </a:r>
            <a:r>
              <a:rPr lang="en-US" altLang="zh-CN" dirty="0" err="1">
                <a:latin typeface="+mn-ea"/>
              </a:rPr>
              <a:t>int</a:t>
            </a:r>
            <a:r>
              <a:rPr lang="en-US" altLang="zh-CN" dirty="0">
                <a:latin typeface="+mn-ea"/>
              </a:rPr>
              <a:t> </a:t>
            </a:r>
            <a:r>
              <a:rPr lang="en-US" altLang="zh-CN" dirty="0" err="1">
                <a:latin typeface="+mn-ea"/>
              </a:rPr>
              <a:t>i</a:t>
            </a:r>
            <a:r>
              <a:rPr lang="en-US" altLang="zh-CN" dirty="0">
                <a:latin typeface="+mn-ea"/>
              </a:rPr>
              <a:t> = 0; </a:t>
            </a:r>
            <a:r>
              <a:rPr lang="en-US" altLang="zh-CN" dirty="0" err="1">
                <a:latin typeface="+mn-ea"/>
              </a:rPr>
              <a:t>i</a:t>
            </a:r>
            <a:r>
              <a:rPr lang="en-US" altLang="zh-CN" dirty="0">
                <a:latin typeface="+mn-ea"/>
              </a:rPr>
              <a:t> &lt; n; </a:t>
            </a:r>
            <a:r>
              <a:rPr lang="en-US" altLang="zh-CN" dirty="0" err="1">
                <a:latin typeface="+mn-ea"/>
              </a:rPr>
              <a:t>i</a:t>
            </a:r>
            <a:r>
              <a:rPr lang="en-US" altLang="zh-CN" dirty="0">
                <a:latin typeface="+mn-ea"/>
              </a:rPr>
              <a:t>++) {</a:t>
            </a:r>
          </a:p>
          <a:p>
            <a:pPr marL="0" indent="0">
              <a:spcBef>
                <a:spcPts val="0"/>
              </a:spcBef>
              <a:buNone/>
            </a:pPr>
            <a:r>
              <a:rPr lang="en-US" altLang="zh-CN" dirty="0">
                <a:latin typeface="+mn-ea"/>
              </a:rPr>
              <a:t>        if (per[</a:t>
            </a:r>
            <a:r>
              <a:rPr lang="en-US" altLang="zh-CN" dirty="0" err="1">
                <a:latin typeface="+mn-ea"/>
              </a:rPr>
              <a:t>i</a:t>
            </a:r>
            <a:r>
              <a:rPr lang="en-US" altLang="zh-CN" dirty="0">
                <a:latin typeface="+mn-ea"/>
              </a:rPr>
              <a:t>] == true</a:t>
            </a:r>
            <a:r>
              <a:rPr lang="en-US" altLang="zh-CN" dirty="0" smtClean="0">
                <a:latin typeface="+mn-ea"/>
              </a:rPr>
              <a:t>) </a:t>
            </a:r>
            <a:r>
              <a:rPr lang="en-US" altLang="zh-CN" dirty="0" err="1" smtClean="0">
                <a:latin typeface="+mn-ea"/>
              </a:rPr>
              <a:t>cout</a:t>
            </a:r>
            <a:r>
              <a:rPr lang="en-US" altLang="zh-CN" dirty="0" smtClean="0">
                <a:latin typeface="+mn-ea"/>
              </a:rPr>
              <a:t> </a:t>
            </a:r>
            <a:r>
              <a:rPr lang="en-US" altLang="zh-CN" dirty="0">
                <a:latin typeface="+mn-ea"/>
              </a:rPr>
              <a:t>&lt;&lt; </a:t>
            </a:r>
            <a:r>
              <a:rPr lang="en-US" altLang="zh-CN" dirty="0" err="1">
                <a:latin typeface="+mn-ea"/>
              </a:rPr>
              <a:t>i</a:t>
            </a:r>
            <a:r>
              <a:rPr lang="en-US" altLang="zh-CN" dirty="0">
                <a:latin typeface="+mn-ea"/>
              </a:rPr>
              <a:t> + 1 &lt;&lt; </a:t>
            </a:r>
            <a:r>
              <a:rPr lang="en-US" altLang="zh-CN" dirty="0" err="1">
                <a:latin typeface="+mn-ea"/>
              </a:rPr>
              <a:t>endl</a:t>
            </a:r>
            <a:r>
              <a:rPr lang="en-US" altLang="zh-CN" dirty="0">
                <a:latin typeface="+mn-ea"/>
              </a:rPr>
              <a:t>;</a:t>
            </a:r>
          </a:p>
          <a:p>
            <a:pPr marL="0" indent="0">
              <a:spcBef>
                <a:spcPts val="0"/>
              </a:spcBef>
              <a:buNone/>
            </a:pPr>
            <a:r>
              <a:rPr lang="en-US" altLang="zh-CN" dirty="0">
                <a:latin typeface="+mn-ea"/>
              </a:rPr>
              <a:t>    </a:t>
            </a:r>
            <a:r>
              <a:rPr lang="en-US" altLang="zh-CN" dirty="0" smtClean="0">
                <a:latin typeface="+mn-ea"/>
              </a:rPr>
              <a:t>}</a:t>
            </a:r>
            <a:endParaRPr lang="en-US" altLang="zh-CN" dirty="0">
              <a:latin typeface="+mn-ea"/>
            </a:endParaRPr>
          </a:p>
          <a:p>
            <a:pPr marL="0" indent="0">
              <a:spcBef>
                <a:spcPts val="0"/>
              </a:spcBef>
              <a:buNone/>
            </a:pPr>
            <a:r>
              <a:rPr lang="en-US" altLang="zh-CN" dirty="0">
                <a:latin typeface="+mn-ea"/>
              </a:rPr>
              <a:t>    return 0;</a:t>
            </a:r>
          </a:p>
          <a:p>
            <a:pPr marL="0" indent="0">
              <a:spcBef>
                <a:spcPts val="0"/>
              </a:spcBef>
              <a:buNone/>
            </a:pPr>
            <a:r>
              <a:rPr lang="en-US" altLang="zh-CN" dirty="0">
                <a:latin typeface="+mn-ea"/>
              </a:rPr>
              <a:t>}</a:t>
            </a:r>
            <a:endParaRPr lang="zh-CN" altLang="en-US" dirty="0">
              <a:latin typeface="+mn-ea"/>
            </a:endParaRPr>
          </a:p>
        </p:txBody>
      </p:sp>
      <p:sp>
        <p:nvSpPr>
          <p:cNvPr id="4" name="文本框 3"/>
          <p:cNvSpPr txBox="1"/>
          <p:nvPr/>
        </p:nvSpPr>
        <p:spPr>
          <a:xfrm>
            <a:off x="5340096" y="2194560"/>
            <a:ext cx="2645276" cy="369332"/>
          </a:xfrm>
          <a:prstGeom prst="rect">
            <a:avLst/>
          </a:prstGeom>
          <a:solidFill>
            <a:srgbClr val="FFFF00"/>
          </a:solidFill>
        </p:spPr>
        <p:txBody>
          <a:bodyPr wrap="none" rtlCol="0">
            <a:spAutoFit/>
          </a:bodyPr>
          <a:lstStyle/>
          <a:p>
            <a:r>
              <a:rPr lang="zh-CN" altLang="en-US" dirty="0" smtClean="0"/>
              <a:t>重置</a:t>
            </a:r>
            <a:r>
              <a:rPr lang="en-US" altLang="zh-CN" dirty="0" err="1" smtClean="0"/>
              <a:t>loc</a:t>
            </a:r>
            <a:r>
              <a:rPr lang="en-US" altLang="zh-CN" dirty="0" smtClean="0"/>
              <a:t>=0</a:t>
            </a:r>
            <a:r>
              <a:rPr lang="zh-CN" altLang="en-US" dirty="0" smtClean="0"/>
              <a:t>，以循环报数</a:t>
            </a:r>
            <a:endParaRPr lang="zh-CN" altLang="en-US" dirty="0"/>
          </a:p>
        </p:txBody>
      </p:sp>
      <p:cxnSp>
        <p:nvCxnSpPr>
          <p:cNvPr id="6" name="直接箭头连接符 5"/>
          <p:cNvCxnSpPr/>
          <p:nvPr/>
        </p:nvCxnSpPr>
        <p:spPr>
          <a:xfrm flipH="1">
            <a:off x="4965192" y="2404872"/>
            <a:ext cx="356616" cy="5577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709160" y="4535424"/>
            <a:ext cx="2645276" cy="369332"/>
          </a:xfrm>
          <a:prstGeom prst="rect">
            <a:avLst/>
          </a:prstGeom>
          <a:solidFill>
            <a:srgbClr val="FFFF00"/>
          </a:solidFill>
        </p:spPr>
        <p:txBody>
          <a:bodyPr wrap="none" rtlCol="0">
            <a:spAutoFit/>
          </a:bodyPr>
          <a:lstStyle/>
          <a:p>
            <a:r>
              <a:rPr lang="zh-CN" altLang="en-US" dirty="0" smtClean="0"/>
              <a:t>重置</a:t>
            </a:r>
            <a:r>
              <a:rPr lang="en-US" altLang="zh-CN" dirty="0" err="1" smtClean="0"/>
              <a:t>loc</a:t>
            </a:r>
            <a:r>
              <a:rPr lang="en-US" altLang="zh-CN" dirty="0" smtClean="0"/>
              <a:t>=0</a:t>
            </a:r>
            <a:r>
              <a:rPr lang="zh-CN" altLang="en-US" dirty="0" smtClean="0"/>
              <a:t>，以循环报数</a:t>
            </a:r>
            <a:endParaRPr lang="zh-CN" altLang="en-US" dirty="0"/>
          </a:p>
        </p:txBody>
      </p:sp>
      <p:cxnSp>
        <p:nvCxnSpPr>
          <p:cNvPr id="8" name="直接箭头连接符 7"/>
          <p:cNvCxnSpPr/>
          <p:nvPr/>
        </p:nvCxnSpPr>
        <p:spPr>
          <a:xfrm flipH="1">
            <a:off x="3968496" y="4745736"/>
            <a:ext cx="72237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2607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a:xfrm>
            <a:off x="192024" y="192024"/>
            <a:ext cx="8951976" cy="6355080"/>
          </a:xfrm>
          <a:solidFill>
            <a:schemeClr val="bg1"/>
          </a:solidFill>
        </p:spPr>
        <p:txBody>
          <a:bodyPr>
            <a:normAutofit fontScale="85000" lnSpcReduction="10000"/>
          </a:bodyPr>
          <a:lstStyle/>
          <a:p>
            <a:pPr marL="0" indent="0">
              <a:buNone/>
            </a:pPr>
            <a:r>
              <a:rPr lang="zh-CN" altLang="en-US" sz="2400" dirty="0" smtClean="0">
                <a:latin typeface="微软雅黑" panose="020B0503020204020204" pitchFamily="34" charset="-122"/>
                <a:ea typeface="微软雅黑" panose="020B0503020204020204" pitchFamily="34" charset="-122"/>
              </a:rPr>
              <a:t>思路</a:t>
            </a:r>
            <a:r>
              <a:rPr lang="zh-CN" altLang="en-US" sz="2600" dirty="0" smtClean="0">
                <a:latin typeface="微软雅黑" panose="020B0503020204020204" pitchFamily="34" charset="-122"/>
                <a:ea typeface="微软雅黑" panose="020B0503020204020204" pitchFamily="34" charset="-122"/>
              </a:rPr>
              <a:t>二</a:t>
            </a:r>
            <a:r>
              <a:rPr lang="zh-CN" altLang="en-US" sz="2600" dirty="0" smtClean="0">
                <a:latin typeface="+mn-ea"/>
              </a:rPr>
              <a:t>：</a:t>
            </a:r>
            <a:endParaRPr lang="en-US" altLang="zh-CN" sz="2600" dirty="0">
              <a:latin typeface="+mn-ea"/>
            </a:endParaRPr>
          </a:p>
          <a:p>
            <a:pPr marL="617220" lvl="2" indent="-342900">
              <a:lnSpc>
                <a:spcPct val="170000"/>
              </a:lnSpc>
              <a:spcBef>
                <a:spcPts val="0"/>
              </a:spcBef>
            </a:pPr>
            <a:r>
              <a:rPr lang="zh-CN" altLang="en-US" sz="2400" b="1" dirty="0" smtClean="0">
                <a:solidFill>
                  <a:srgbClr val="FF0000"/>
                </a:solidFill>
                <a:latin typeface="+mn-ea"/>
              </a:rPr>
              <a:t>数组</a:t>
            </a:r>
            <a:r>
              <a:rPr lang="en-US" altLang="zh-CN" sz="2400" b="1" dirty="0" smtClean="0">
                <a:solidFill>
                  <a:srgbClr val="FF0000"/>
                </a:solidFill>
                <a:latin typeface="+mn-ea"/>
              </a:rPr>
              <a:t>per[N]</a:t>
            </a:r>
            <a:r>
              <a:rPr lang="zh-CN" altLang="en-US" sz="2400" b="1" dirty="0" smtClean="0">
                <a:solidFill>
                  <a:srgbClr val="FF0000"/>
                </a:solidFill>
                <a:latin typeface="+mn-ea"/>
              </a:rPr>
              <a:t>中只保留未被淘汰的元素</a:t>
            </a:r>
            <a:r>
              <a:rPr lang="zh-CN" altLang="en-US" sz="2400" dirty="0" smtClean="0">
                <a:latin typeface="+mn-ea"/>
              </a:rPr>
              <a:t>。</a:t>
            </a:r>
            <a:endParaRPr lang="en-US" altLang="zh-CN" sz="2400" dirty="0">
              <a:latin typeface="+mn-ea"/>
            </a:endParaRPr>
          </a:p>
          <a:p>
            <a:pPr marL="987425" lvl="3" indent="-342900">
              <a:lnSpc>
                <a:spcPct val="145000"/>
              </a:lnSpc>
              <a:spcBef>
                <a:spcPts val="0"/>
              </a:spcBef>
            </a:pPr>
            <a:r>
              <a:rPr lang="zh-CN" altLang="en-US" sz="2200" dirty="0" smtClean="0">
                <a:latin typeface="+mn-ea"/>
              </a:rPr>
              <a:t>读入</a:t>
            </a:r>
            <a:r>
              <a:rPr lang="zh-CN" altLang="en-US" sz="2200" dirty="0">
                <a:latin typeface="+mn-ea"/>
              </a:rPr>
              <a:t>数据</a:t>
            </a:r>
            <a:r>
              <a:rPr lang="zh-CN" altLang="en-US" sz="2200" dirty="0" smtClean="0">
                <a:latin typeface="+mn-ea"/>
              </a:rPr>
              <a:t>规模</a:t>
            </a:r>
            <a:r>
              <a:rPr lang="en-US" altLang="zh-CN" sz="2200" dirty="0" smtClean="0">
                <a:latin typeface="+mn-ea"/>
              </a:rPr>
              <a:t>N</a:t>
            </a:r>
            <a:r>
              <a:rPr lang="zh-CN" altLang="en-US" sz="2200" dirty="0" smtClean="0">
                <a:latin typeface="+mn-ea"/>
              </a:rPr>
              <a:t>，</a:t>
            </a:r>
            <a:r>
              <a:rPr lang="en-US" altLang="zh-CN" sz="2200" dirty="0" smtClean="0">
                <a:latin typeface="+mn-ea"/>
              </a:rPr>
              <a:t>per</a:t>
            </a:r>
            <a:r>
              <a:rPr lang="zh-CN" altLang="en-US" sz="2200" dirty="0" smtClean="0">
                <a:latin typeface="+mn-ea"/>
              </a:rPr>
              <a:t>中</a:t>
            </a:r>
            <a:r>
              <a:rPr lang="zh-CN" altLang="en-US" sz="2200" dirty="0">
                <a:latin typeface="+mn-ea"/>
              </a:rPr>
              <a:t>的</a:t>
            </a:r>
            <a:r>
              <a:rPr lang="zh-CN" altLang="en-US" sz="2200" dirty="0" smtClean="0">
                <a:latin typeface="+mn-ea"/>
              </a:rPr>
              <a:t>前</a:t>
            </a:r>
            <a:r>
              <a:rPr lang="en-US" altLang="zh-CN" sz="2200" dirty="0" smtClean="0">
                <a:latin typeface="+mn-ea"/>
              </a:rPr>
              <a:t>N</a:t>
            </a:r>
            <a:r>
              <a:rPr lang="zh-CN" altLang="en-US" sz="2200" dirty="0" smtClean="0">
                <a:latin typeface="+mn-ea"/>
              </a:rPr>
              <a:t>个元素置为小朋友的编号。</a:t>
            </a:r>
            <a:endParaRPr lang="en-US" altLang="zh-CN" sz="2200" dirty="0" smtClean="0">
              <a:latin typeface="+mn-ea"/>
            </a:endParaRPr>
          </a:p>
          <a:p>
            <a:pPr marL="987425" lvl="3" indent="-342900">
              <a:lnSpc>
                <a:spcPct val="145000"/>
              </a:lnSpc>
              <a:spcBef>
                <a:spcPts val="0"/>
              </a:spcBef>
            </a:pPr>
            <a:r>
              <a:rPr lang="zh-CN" altLang="en-US" sz="2200" dirty="0" smtClean="0">
                <a:latin typeface="+mn-ea"/>
              </a:rPr>
              <a:t>变量</a:t>
            </a:r>
            <a:r>
              <a:rPr lang="en-US" altLang="zh-CN" sz="2200" dirty="0" smtClean="0">
                <a:latin typeface="+mn-ea"/>
              </a:rPr>
              <a:t>n</a:t>
            </a:r>
            <a:r>
              <a:rPr lang="zh-CN" altLang="en-US" sz="2200" dirty="0" smtClean="0">
                <a:latin typeface="+mn-ea"/>
              </a:rPr>
              <a:t>记录</a:t>
            </a:r>
            <a:r>
              <a:rPr lang="en-US" altLang="zh-CN" sz="2200" dirty="0" smtClean="0">
                <a:latin typeface="+mn-ea"/>
              </a:rPr>
              <a:t>per</a:t>
            </a:r>
            <a:r>
              <a:rPr lang="zh-CN" altLang="en-US" sz="2200" dirty="0" smtClean="0">
                <a:latin typeface="+mn-ea"/>
              </a:rPr>
              <a:t>里面未被淘汰的元素数，开始的时候</a:t>
            </a:r>
            <a:r>
              <a:rPr lang="en-US" altLang="zh-CN" sz="2200" dirty="0" smtClean="0">
                <a:latin typeface="+mn-ea"/>
              </a:rPr>
              <a:t>n=N</a:t>
            </a:r>
            <a:r>
              <a:rPr lang="zh-CN" altLang="en-US" sz="2200" dirty="0" smtClean="0">
                <a:latin typeface="+mn-ea"/>
              </a:rPr>
              <a:t>。</a:t>
            </a:r>
            <a:endParaRPr lang="en-US" altLang="zh-CN" sz="2200" dirty="0">
              <a:latin typeface="+mn-ea"/>
            </a:endParaRPr>
          </a:p>
          <a:p>
            <a:pPr marL="617220" lvl="2" indent="-342900">
              <a:lnSpc>
                <a:spcPct val="170000"/>
              </a:lnSpc>
              <a:spcBef>
                <a:spcPts val="0"/>
              </a:spcBef>
            </a:pPr>
            <a:r>
              <a:rPr lang="zh-CN" altLang="en-US" sz="2400" b="1" dirty="0" smtClean="0">
                <a:solidFill>
                  <a:srgbClr val="FF0000"/>
                </a:solidFill>
                <a:latin typeface="+mn-ea"/>
              </a:rPr>
              <a:t>变量</a:t>
            </a:r>
            <a:r>
              <a:rPr lang="en-US" altLang="zh-CN" sz="2400" b="1" dirty="0" err="1" smtClean="0">
                <a:solidFill>
                  <a:srgbClr val="FF0000"/>
                </a:solidFill>
                <a:latin typeface="+mn-ea"/>
              </a:rPr>
              <a:t>num</a:t>
            </a:r>
            <a:r>
              <a:rPr lang="zh-CN" altLang="en-US" sz="2400" b="1" dirty="0">
                <a:solidFill>
                  <a:srgbClr val="FF0000"/>
                </a:solidFill>
                <a:latin typeface="+mn-ea"/>
              </a:rPr>
              <a:t>记录当前要报的</a:t>
            </a:r>
            <a:r>
              <a:rPr lang="zh-CN" altLang="en-US" sz="2400" b="1" dirty="0" smtClean="0">
                <a:solidFill>
                  <a:srgbClr val="FF0000"/>
                </a:solidFill>
                <a:latin typeface="+mn-ea"/>
              </a:rPr>
              <a:t>数</a:t>
            </a:r>
            <a:endParaRPr lang="en-US" altLang="zh-CN" sz="2400" dirty="0" smtClean="0">
              <a:latin typeface="+mn-ea"/>
            </a:endParaRPr>
          </a:p>
          <a:p>
            <a:pPr marL="987425" lvl="3" indent="-342900">
              <a:lnSpc>
                <a:spcPct val="145000"/>
              </a:lnSpc>
              <a:spcBef>
                <a:spcPts val="0"/>
              </a:spcBef>
            </a:pPr>
            <a:r>
              <a:rPr lang="zh-CN" altLang="en-US" sz="2200" dirty="0" smtClean="0">
                <a:latin typeface="+mn-ea"/>
              </a:rPr>
              <a:t>如果</a:t>
            </a:r>
            <a:r>
              <a:rPr lang="en-US" altLang="zh-CN" sz="2200" dirty="0" err="1" smtClean="0">
                <a:latin typeface="+mn-ea"/>
              </a:rPr>
              <a:t>num%k</a:t>
            </a:r>
            <a:r>
              <a:rPr lang="en-US" altLang="zh-CN" sz="2200" dirty="0">
                <a:latin typeface="+mn-ea"/>
              </a:rPr>
              <a:t>==0</a:t>
            </a:r>
            <a:r>
              <a:rPr lang="zh-CN" altLang="en-US" sz="2200" dirty="0" smtClean="0">
                <a:latin typeface="+mn-ea"/>
              </a:rPr>
              <a:t>或</a:t>
            </a:r>
            <a:r>
              <a:rPr lang="en-US" altLang="zh-CN" sz="2200" dirty="0" smtClean="0">
                <a:latin typeface="+mn-ea"/>
              </a:rPr>
              <a:t>num%10</a:t>
            </a:r>
            <a:r>
              <a:rPr lang="en-US" altLang="zh-CN" sz="2200" dirty="0">
                <a:latin typeface="+mn-ea"/>
              </a:rPr>
              <a:t>==k</a:t>
            </a:r>
            <a:r>
              <a:rPr lang="zh-CN" altLang="en-US" sz="2200" dirty="0">
                <a:latin typeface="+mn-ea"/>
              </a:rPr>
              <a:t>，则</a:t>
            </a:r>
            <a:r>
              <a:rPr lang="zh-CN" altLang="en-US" sz="2200" dirty="0" smtClean="0">
                <a:latin typeface="+mn-ea"/>
              </a:rPr>
              <a:t>报</a:t>
            </a:r>
            <a:r>
              <a:rPr lang="en-US" altLang="zh-CN" sz="2200" dirty="0" err="1" smtClean="0">
                <a:latin typeface="+mn-ea"/>
              </a:rPr>
              <a:t>num</a:t>
            </a:r>
            <a:r>
              <a:rPr lang="zh-CN" altLang="en-US" sz="2200" dirty="0">
                <a:latin typeface="+mn-ea"/>
              </a:rPr>
              <a:t>数的小朋被淘汰。开始的</a:t>
            </a:r>
            <a:r>
              <a:rPr lang="zh-CN" altLang="en-US" sz="2200" dirty="0" smtClean="0">
                <a:latin typeface="+mn-ea"/>
              </a:rPr>
              <a:t>时候</a:t>
            </a:r>
            <a:r>
              <a:rPr lang="en-US" altLang="zh-CN" sz="2200" dirty="0" err="1" smtClean="0">
                <a:latin typeface="+mn-ea"/>
              </a:rPr>
              <a:t>num</a:t>
            </a:r>
            <a:r>
              <a:rPr lang="en-US" altLang="zh-CN" sz="2200" dirty="0" smtClean="0">
                <a:latin typeface="+mn-ea"/>
              </a:rPr>
              <a:t>=1</a:t>
            </a:r>
            <a:r>
              <a:rPr lang="zh-CN" altLang="en-US" sz="2200" dirty="0">
                <a:latin typeface="+mn-ea"/>
              </a:rPr>
              <a:t>。</a:t>
            </a:r>
            <a:endParaRPr lang="en-US" altLang="zh-CN" sz="2200" dirty="0">
              <a:latin typeface="+mn-ea"/>
            </a:endParaRPr>
          </a:p>
          <a:p>
            <a:pPr marL="617220" lvl="2" indent="-342900">
              <a:lnSpc>
                <a:spcPct val="170000"/>
              </a:lnSpc>
              <a:spcBef>
                <a:spcPts val="0"/>
              </a:spcBef>
            </a:pPr>
            <a:r>
              <a:rPr lang="zh-CN" altLang="en-US" sz="2400" b="1" dirty="0" smtClean="0">
                <a:solidFill>
                  <a:srgbClr val="FF0000"/>
                </a:solidFill>
                <a:latin typeface="+mn-ea"/>
              </a:rPr>
              <a:t>按趟扫描</a:t>
            </a:r>
            <a:r>
              <a:rPr lang="en-US" altLang="zh-CN" sz="2400" b="1" dirty="0" smtClean="0">
                <a:solidFill>
                  <a:srgbClr val="FF0000"/>
                </a:solidFill>
                <a:latin typeface="+mn-ea"/>
              </a:rPr>
              <a:t>per</a:t>
            </a:r>
            <a:r>
              <a:rPr lang="zh-CN" altLang="en-US" sz="2400" b="1" dirty="0" smtClean="0">
                <a:solidFill>
                  <a:srgbClr val="FF0000"/>
                </a:solidFill>
                <a:latin typeface="+mn-ea"/>
              </a:rPr>
              <a:t>里面的元素</a:t>
            </a:r>
            <a:endParaRPr lang="en-US" altLang="zh-CN" sz="2400" b="1" dirty="0" smtClean="0">
              <a:solidFill>
                <a:srgbClr val="FF0000"/>
              </a:solidFill>
              <a:latin typeface="+mn-ea"/>
            </a:endParaRPr>
          </a:p>
          <a:p>
            <a:pPr marL="987425" lvl="3" indent="-342900">
              <a:lnSpc>
                <a:spcPct val="145000"/>
              </a:lnSpc>
              <a:spcBef>
                <a:spcPts val="0"/>
              </a:spcBef>
            </a:pPr>
            <a:r>
              <a:rPr lang="zh-CN" altLang="en-US" sz="2200" dirty="0" smtClean="0">
                <a:latin typeface="+mn-ea"/>
              </a:rPr>
              <a:t>下标变量</a:t>
            </a:r>
            <a:r>
              <a:rPr lang="en-US" altLang="zh-CN" sz="2200" dirty="0" err="1" smtClean="0">
                <a:latin typeface="+mn-ea"/>
              </a:rPr>
              <a:t>idx</a:t>
            </a:r>
            <a:r>
              <a:rPr lang="zh-CN" altLang="en-US" sz="2200" dirty="0" smtClean="0">
                <a:latin typeface="+mn-ea"/>
              </a:rPr>
              <a:t>从</a:t>
            </a:r>
            <a:r>
              <a:rPr lang="en-US" altLang="zh-CN" sz="2200" dirty="0" smtClean="0">
                <a:latin typeface="+mn-ea"/>
              </a:rPr>
              <a:t>0</a:t>
            </a:r>
            <a:r>
              <a:rPr lang="zh-CN" altLang="en-US" sz="2200" dirty="0" smtClean="0">
                <a:latin typeface="+mn-ea"/>
              </a:rPr>
              <a:t>开始扫描数组</a:t>
            </a:r>
            <a:r>
              <a:rPr lang="en-US" altLang="zh-CN" sz="2200" dirty="0" smtClean="0">
                <a:latin typeface="+mn-ea"/>
              </a:rPr>
              <a:t>per</a:t>
            </a:r>
            <a:r>
              <a:rPr lang="zh-CN" altLang="en-US" sz="2200" dirty="0" smtClean="0">
                <a:latin typeface="+mn-ea"/>
              </a:rPr>
              <a:t>，并从</a:t>
            </a:r>
            <a:r>
              <a:rPr lang="en-US" altLang="zh-CN" sz="2200" dirty="0" err="1" smtClean="0">
                <a:latin typeface="+mn-ea"/>
              </a:rPr>
              <a:t>num</a:t>
            </a:r>
            <a:r>
              <a:rPr lang="zh-CN" altLang="en-US" sz="2200" dirty="0" smtClean="0">
                <a:latin typeface="+mn-ea"/>
              </a:rPr>
              <a:t>当前值开始计数。若</a:t>
            </a:r>
            <a:r>
              <a:rPr lang="en-US" altLang="zh-CN" sz="2200" dirty="0" err="1" smtClean="0">
                <a:latin typeface="+mn-ea"/>
              </a:rPr>
              <a:t>num%k</a:t>
            </a:r>
            <a:r>
              <a:rPr lang="en-US" altLang="zh-CN" sz="2200" dirty="0">
                <a:latin typeface="+mn-ea"/>
              </a:rPr>
              <a:t>==0</a:t>
            </a:r>
            <a:r>
              <a:rPr lang="zh-CN" altLang="en-US" sz="2200" dirty="0" smtClean="0">
                <a:latin typeface="+mn-ea"/>
              </a:rPr>
              <a:t>或</a:t>
            </a:r>
            <a:r>
              <a:rPr lang="en-US" altLang="zh-CN" sz="2200" dirty="0">
                <a:latin typeface="+mn-ea"/>
              </a:rPr>
              <a:t>nu</a:t>
            </a:r>
            <a:r>
              <a:rPr lang="en-US" altLang="zh-CN" sz="2200" dirty="0" smtClean="0">
                <a:latin typeface="+mn-ea"/>
              </a:rPr>
              <a:t>m%10</a:t>
            </a:r>
            <a:r>
              <a:rPr lang="en-US" altLang="zh-CN" sz="2200" dirty="0">
                <a:latin typeface="+mn-ea"/>
              </a:rPr>
              <a:t>==k</a:t>
            </a:r>
            <a:r>
              <a:rPr lang="zh-CN" altLang="en-US" sz="2200" dirty="0">
                <a:latin typeface="+mn-ea"/>
              </a:rPr>
              <a:t>，</a:t>
            </a:r>
            <a:r>
              <a:rPr lang="zh-CN" altLang="en-US" sz="2200" dirty="0" smtClean="0">
                <a:latin typeface="+mn-ea"/>
              </a:rPr>
              <a:t>则元素</a:t>
            </a:r>
            <a:r>
              <a:rPr lang="en-US" altLang="zh-CN" sz="2200" dirty="0" smtClean="0">
                <a:latin typeface="+mn-ea"/>
              </a:rPr>
              <a:t>per[</a:t>
            </a:r>
            <a:r>
              <a:rPr lang="en-US" altLang="zh-CN" sz="2200" dirty="0" err="1" smtClean="0">
                <a:latin typeface="+mn-ea"/>
              </a:rPr>
              <a:t>idx</a:t>
            </a:r>
            <a:r>
              <a:rPr lang="en-US" altLang="zh-CN" sz="2200" dirty="0" smtClean="0">
                <a:latin typeface="+mn-ea"/>
              </a:rPr>
              <a:t>]</a:t>
            </a:r>
            <a:r>
              <a:rPr lang="zh-CN" altLang="en-US" sz="2200" dirty="0" smtClean="0">
                <a:latin typeface="+mn-ea"/>
              </a:rPr>
              <a:t>应被淘汰。</a:t>
            </a:r>
            <a:endParaRPr lang="en-US" altLang="zh-CN" sz="2200" dirty="0" smtClean="0">
              <a:latin typeface="+mn-ea"/>
            </a:endParaRPr>
          </a:p>
          <a:p>
            <a:pPr marL="987425" lvl="3" indent="-342900">
              <a:lnSpc>
                <a:spcPct val="145000"/>
              </a:lnSpc>
              <a:spcBef>
                <a:spcPts val="0"/>
              </a:spcBef>
            </a:pPr>
            <a:r>
              <a:rPr lang="zh-CN" altLang="en-US" sz="2200" dirty="0" smtClean="0">
                <a:latin typeface="+mn-ea"/>
              </a:rPr>
              <a:t>变量</a:t>
            </a:r>
            <a:r>
              <a:rPr lang="en-US" altLang="zh-CN" sz="2200" dirty="0" smtClean="0">
                <a:latin typeface="+mn-ea"/>
              </a:rPr>
              <a:t>d</a:t>
            </a:r>
            <a:r>
              <a:rPr lang="zh-CN" altLang="en-US" sz="2200" dirty="0" smtClean="0">
                <a:latin typeface="+mn-ea"/>
              </a:rPr>
              <a:t>记录本趟扫描中被淘汰的元素数，每有一个元素被淘汰，</a:t>
            </a:r>
            <a:r>
              <a:rPr lang="en-US" altLang="zh-CN" sz="2200" dirty="0" smtClean="0">
                <a:latin typeface="+mn-ea"/>
              </a:rPr>
              <a:t>d++</a:t>
            </a:r>
            <a:r>
              <a:rPr lang="zh-CN" altLang="en-US" sz="2200" dirty="0" smtClean="0">
                <a:latin typeface="+mn-ea"/>
              </a:rPr>
              <a:t>。</a:t>
            </a:r>
            <a:r>
              <a:rPr lang="zh-CN" altLang="en-US" sz="2200" dirty="0">
                <a:latin typeface="+mn-ea"/>
              </a:rPr>
              <a:t>每</a:t>
            </a:r>
            <a:r>
              <a:rPr lang="zh-CN" altLang="en-US" sz="2200" dirty="0" smtClean="0">
                <a:latin typeface="+mn-ea"/>
              </a:rPr>
              <a:t>趟扫描前置</a:t>
            </a:r>
            <a:r>
              <a:rPr lang="en-US" altLang="zh-CN" sz="2200" dirty="0" smtClean="0">
                <a:latin typeface="+mn-ea"/>
              </a:rPr>
              <a:t>d=0</a:t>
            </a:r>
            <a:r>
              <a:rPr lang="zh-CN" altLang="en-US" sz="2200" dirty="0" smtClean="0">
                <a:latin typeface="+mn-ea"/>
              </a:rPr>
              <a:t>。</a:t>
            </a:r>
            <a:endParaRPr lang="en-US" altLang="zh-CN" sz="2200" dirty="0" smtClean="0">
              <a:latin typeface="+mn-ea"/>
            </a:endParaRPr>
          </a:p>
          <a:p>
            <a:pPr marL="987425" lvl="3" indent="-342900">
              <a:lnSpc>
                <a:spcPct val="145000"/>
              </a:lnSpc>
              <a:spcBef>
                <a:spcPts val="0"/>
              </a:spcBef>
            </a:pPr>
            <a:r>
              <a:rPr lang="zh-CN" altLang="en-US" sz="2200" dirty="0" smtClean="0">
                <a:latin typeface="+mn-ea"/>
              </a:rPr>
              <a:t>本方法将被淘汰的元素</a:t>
            </a:r>
            <a:r>
              <a:rPr lang="en-US" altLang="zh-CN" sz="2200" dirty="0">
                <a:latin typeface="+mn-ea"/>
              </a:rPr>
              <a:t>per[</a:t>
            </a:r>
            <a:r>
              <a:rPr lang="en-US" altLang="zh-CN" sz="2200" dirty="0" err="1">
                <a:latin typeface="+mn-ea"/>
              </a:rPr>
              <a:t>idx</a:t>
            </a:r>
            <a:r>
              <a:rPr lang="en-US" altLang="zh-CN" sz="2200" dirty="0" smtClean="0">
                <a:latin typeface="+mn-ea"/>
              </a:rPr>
              <a:t>]</a:t>
            </a:r>
            <a:r>
              <a:rPr lang="zh-CN" altLang="en-US" sz="2200" dirty="0" smtClean="0">
                <a:latin typeface="+mn-ea"/>
              </a:rPr>
              <a:t>立即清除出队列，而凡未被淘汰的元素，前移，挪至</a:t>
            </a:r>
            <a:r>
              <a:rPr lang="en-US" altLang="zh-CN" sz="2200" dirty="0" smtClean="0">
                <a:latin typeface="+mn-ea"/>
              </a:rPr>
              <a:t>per[</a:t>
            </a:r>
            <a:r>
              <a:rPr lang="en-US" altLang="zh-CN" sz="2200" dirty="0" err="1" smtClean="0">
                <a:latin typeface="+mn-ea"/>
              </a:rPr>
              <a:t>idx</a:t>
            </a:r>
            <a:r>
              <a:rPr lang="en-US" altLang="zh-CN" sz="2200" dirty="0" smtClean="0">
                <a:latin typeface="+mn-ea"/>
              </a:rPr>
              <a:t>-d]</a:t>
            </a:r>
            <a:r>
              <a:rPr lang="zh-CN" altLang="en-US" sz="2200" dirty="0" smtClean="0">
                <a:latin typeface="+mn-ea"/>
              </a:rPr>
              <a:t>处。</a:t>
            </a:r>
            <a:endParaRPr lang="en-US" altLang="zh-CN" sz="2200" dirty="0" smtClean="0">
              <a:latin typeface="+mn-ea"/>
            </a:endParaRPr>
          </a:p>
          <a:p>
            <a:pPr marL="987425" lvl="3" indent="-342900">
              <a:lnSpc>
                <a:spcPct val="145000"/>
              </a:lnSpc>
              <a:spcBef>
                <a:spcPts val="0"/>
              </a:spcBef>
            </a:pPr>
            <a:r>
              <a:rPr lang="zh-CN" altLang="en-US" sz="2200" dirty="0">
                <a:latin typeface="+mn-ea"/>
              </a:rPr>
              <a:t>一</a:t>
            </a:r>
            <a:r>
              <a:rPr lang="zh-CN" altLang="en-US" sz="2200" dirty="0" smtClean="0">
                <a:latin typeface="+mn-ea"/>
              </a:rPr>
              <a:t>趟扫描结束后，</a:t>
            </a:r>
            <a:r>
              <a:rPr lang="en-US" altLang="zh-CN" sz="2200" dirty="0" smtClean="0">
                <a:latin typeface="+mn-ea"/>
              </a:rPr>
              <a:t>n-=d</a:t>
            </a:r>
            <a:r>
              <a:rPr lang="zh-CN" altLang="en-US" sz="2200" dirty="0" smtClean="0">
                <a:latin typeface="+mn-ea"/>
              </a:rPr>
              <a:t>，则数组中</a:t>
            </a:r>
            <a:r>
              <a:rPr lang="en-US" altLang="zh-CN" sz="2200" dirty="0" smtClean="0">
                <a:latin typeface="+mn-ea"/>
              </a:rPr>
              <a:t>per[0~n-1]</a:t>
            </a:r>
            <a:r>
              <a:rPr lang="zh-CN" altLang="en-US" sz="2200" dirty="0" smtClean="0">
                <a:latin typeface="+mn-ea"/>
              </a:rPr>
              <a:t>是所有未被淘汰的元素，然后开始下一轮扫描。直到</a:t>
            </a:r>
            <a:r>
              <a:rPr lang="en-US" altLang="zh-CN" sz="2200" dirty="0" smtClean="0">
                <a:latin typeface="+mn-ea"/>
              </a:rPr>
              <a:t>n=1</a:t>
            </a:r>
            <a:r>
              <a:rPr lang="zh-CN" altLang="en-US" sz="2200" dirty="0" smtClean="0">
                <a:latin typeface="+mn-ea"/>
              </a:rPr>
              <a:t>为止，</a:t>
            </a:r>
            <a:r>
              <a:rPr lang="en-US" altLang="zh-CN" sz="2200" dirty="0" smtClean="0">
                <a:latin typeface="+mn-ea"/>
              </a:rPr>
              <a:t>per[0]</a:t>
            </a:r>
            <a:r>
              <a:rPr lang="zh-CN" altLang="en-US" sz="2200" dirty="0" smtClean="0">
                <a:latin typeface="+mn-ea"/>
              </a:rPr>
              <a:t>的值就是该小朋友的编号。</a:t>
            </a:r>
            <a:endParaRPr lang="zh-CN" altLang="en-US" sz="2200" dirty="0">
              <a:latin typeface="+mn-ea"/>
            </a:endParaRPr>
          </a:p>
        </p:txBody>
      </p:sp>
    </p:spTree>
    <p:extLst>
      <p:ext uri="{BB962C8B-B14F-4D97-AF65-F5344CB8AC3E}">
        <p14:creationId xmlns:p14="http://schemas.microsoft.com/office/powerpoint/2010/main" val="30238122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02336" y="173736"/>
            <a:ext cx="8650224" cy="5200849"/>
          </a:xfrm>
          <a:solidFill>
            <a:schemeClr val="bg1"/>
          </a:solidFill>
        </p:spPr>
        <p:txBody>
          <a:bodyPr>
            <a:noAutofit/>
          </a:bodyPr>
          <a:lstStyle/>
          <a:p>
            <a:pPr marL="0" indent="0">
              <a:lnSpc>
                <a:spcPct val="125000"/>
              </a:lnSpc>
              <a:spcBef>
                <a:spcPts val="0"/>
              </a:spcBef>
              <a:buNone/>
            </a:pPr>
            <a:r>
              <a:rPr lang="en-US" altLang="zh-CN" sz="2000" dirty="0" err="1">
                <a:latin typeface="+mn-ea"/>
              </a:rPr>
              <a:t>int</a:t>
            </a:r>
            <a:r>
              <a:rPr lang="en-US" altLang="zh-CN" sz="2000" dirty="0">
                <a:latin typeface="+mn-ea"/>
              </a:rPr>
              <a:t> main(){</a:t>
            </a:r>
          </a:p>
          <a:p>
            <a:pPr marL="0" indent="0">
              <a:lnSpc>
                <a:spcPct val="125000"/>
              </a:lnSpc>
              <a:spcBef>
                <a:spcPts val="0"/>
              </a:spcBef>
              <a:buNone/>
            </a:pPr>
            <a:r>
              <a:rPr lang="en-US" altLang="zh-CN" sz="2000" dirty="0">
                <a:latin typeface="+mn-ea"/>
              </a:rPr>
              <a:t>	</a:t>
            </a:r>
            <a:r>
              <a:rPr lang="en-US" altLang="zh-CN" sz="2000" dirty="0" err="1">
                <a:latin typeface="+mn-ea"/>
              </a:rPr>
              <a:t>int</a:t>
            </a:r>
            <a:r>
              <a:rPr lang="en-US" altLang="zh-CN" sz="2000" dirty="0">
                <a:latin typeface="+mn-ea"/>
              </a:rPr>
              <a:t> </a:t>
            </a:r>
            <a:r>
              <a:rPr lang="en-US" altLang="zh-CN" sz="2000" dirty="0" err="1" smtClean="0">
                <a:latin typeface="+mn-ea"/>
              </a:rPr>
              <a:t>num</a:t>
            </a:r>
            <a:r>
              <a:rPr lang="en-US" altLang="zh-CN" sz="2000" dirty="0" smtClean="0">
                <a:latin typeface="+mn-ea"/>
              </a:rPr>
              <a:t>=1,n,k,d=0,a[1000</a:t>
            </a:r>
            <a:r>
              <a:rPr lang="en-US" altLang="zh-CN" sz="2000" dirty="0">
                <a:latin typeface="+mn-ea"/>
              </a:rPr>
              <a:t>];  </a:t>
            </a:r>
            <a:r>
              <a:rPr lang="en-US" altLang="zh-CN" sz="2000" dirty="0" smtClean="0">
                <a:latin typeface="+mn-ea"/>
              </a:rPr>
              <a:t>       //</a:t>
            </a:r>
            <a:r>
              <a:rPr lang="en-US" altLang="zh-CN" dirty="0" smtClean="0">
                <a:latin typeface="+mn-ea"/>
              </a:rPr>
              <a:t>d</a:t>
            </a:r>
            <a:r>
              <a:rPr lang="zh-CN" altLang="en-US" dirty="0" smtClean="0">
                <a:latin typeface="+mn-ea"/>
              </a:rPr>
              <a:t>为</a:t>
            </a:r>
            <a:r>
              <a:rPr lang="zh-CN" altLang="en-US" dirty="0">
                <a:latin typeface="+mn-ea"/>
              </a:rPr>
              <a:t>每轮淘汰小朋友人数 </a:t>
            </a:r>
          </a:p>
          <a:p>
            <a:pPr marL="0" indent="0">
              <a:lnSpc>
                <a:spcPct val="125000"/>
              </a:lnSpc>
              <a:spcBef>
                <a:spcPts val="0"/>
              </a:spcBef>
              <a:buNone/>
            </a:pPr>
            <a:r>
              <a:rPr lang="zh-CN" altLang="en-US" sz="2000" dirty="0">
                <a:latin typeface="+mn-ea"/>
              </a:rPr>
              <a:t>	</a:t>
            </a:r>
            <a:r>
              <a:rPr lang="en-US" altLang="zh-CN" sz="2000" dirty="0" err="1">
                <a:latin typeface="+mn-ea"/>
              </a:rPr>
              <a:t>scanf</a:t>
            </a:r>
            <a:r>
              <a:rPr lang="en-US" altLang="zh-CN" sz="2000" dirty="0">
                <a:latin typeface="+mn-ea"/>
              </a:rPr>
              <a:t>("%</a:t>
            </a:r>
            <a:r>
              <a:rPr lang="en-US" altLang="zh-CN" sz="2000" dirty="0" err="1">
                <a:latin typeface="+mn-ea"/>
              </a:rPr>
              <a:t>d%d</a:t>
            </a:r>
            <a:r>
              <a:rPr lang="en-US" altLang="zh-CN" sz="2000" dirty="0">
                <a:latin typeface="+mn-ea"/>
              </a:rPr>
              <a:t>",&amp;</a:t>
            </a:r>
            <a:r>
              <a:rPr lang="en-US" altLang="zh-CN" sz="2000" dirty="0" err="1">
                <a:latin typeface="+mn-ea"/>
              </a:rPr>
              <a:t>n,&amp;k</a:t>
            </a:r>
            <a:r>
              <a:rPr lang="en-US" altLang="zh-CN" sz="2000" dirty="0">
                <a:latin typeface="+mn-ea"/>
              </a:rPr>
              <a:t>);</a:t>
            </a:r>
          </a:p>
          <a:p>
            <a:pPr marL="0" indent="0">
              <a:lnSpc>
                <a:spcPct val="125000"/>
              </a:lnSpc>
              <a:spcBef>
                <a:spcPts val="0"/>
              </a:spcBef>
              <a:buNone/>
            </a:pPr>
            <a:r>
              <a:rPr lang="en-US" altLang="zh-CN" sz="2000" dirty="0">
                <a:latin typeface="+mn-ea"/>
              </a:rPr>
              <a:t>	for(</a:t>
            </a:r>
            <a:r>
              <a:rPr lang="en-US" altLang="zh-CN" sz="2000" dirty="0" err="1">
                <a:latin typeface="+mn-ea"/>
              </a:rPr>
              <a:t>int</a:t>
            </a:r>
            <a:r>
              <a:rPr lang="en-US" altLang="zh-CN" sz="2000" dirty="0">
                <a:latin typeface="+mn-ea"/>
              </a:rPr>
              <a:t> </a:t>
            </a:r>
            <a:r>
              <a:rPr lang="en-US" altLang="zh-CN" sz="2000" dirty="0" err="1">
                <a:latin typeface="+mn-ea"/>
              </a:rPr>
              <a:t>i</a:t>
            </a:r>
            <a:r>
              <a:rPr lang="en-US" altLang="zh-CN" sz="2000" dirty="0">
                <a:latin typeface="+mn-ea"/>
              </a:rPr>
              <a:t>=0;i&lt;</a:t>
            </a:r>
            <a:r>
              <a:rPr lang="en-US" altLang="zh-CN" sz="2000" dirty="0" err="1">
                <a:latin typeface="+mn-ea"/>
              </a:rPr>
              <a:t>n;i</a:t>
            </a:r>
            <a:r>
              <a:rPr lang="en-US" altLang="zh-CN" sz="2000" dirty="0" smtClean="0">
                <a:latin typeface="+mn-ea"/>
              </a:rPr>
              <a:t>++)    </a:t>
            </a:r>
            <a:r>
              <a:rPr lang="en-US" altLang="zh-CN" sz="2000" b="1" dirty="0">
                <a:solidFill>
                  <a:srgbClr val="FF0000"/>
                </a:solidFill>
                <a:latin typeface="+mn-ea"/>
              </a:rPr>
              <a:t>a[</a:t>
            </a:r>
            <a:r>
              <a:rPr lang="en-US" altLang="zh-CN" sz="2000" b="1" dirty="0" err="1">
                <a:solidFill>
                  <a:srgbClr val="FF0000"/>
                </a:solidFill>
                <a:latin typeface="+mn-ea"/>
              </a:rPr>
              <a:t>i</a:t>
            </a:r>
            <a:r>
              <a:rPr lang="en-US" altLang="zh-CN" sz="2000" b="1" dirty="0">
                <a:solidFill>
                  <a:srgbClr val="FF0000"/>
                </a:solidFill>
                <a:latin typeface="+mn-ea"/>
              </a:rPr>
              <a:t>]=i+1;  </a:t>
            </a:r>
            <a:r>
              <a:rPr lang="en-US" altLang="zh-CN" sz="2000" dirty="0" smtClean="0">
                <a:latin typeface="+mn-ea"/>
              </a:rPr>
              <a:t>//</a:t>
            </a:r>
            <a:r>
              <a:rPr lang="zh-CN" altLang="en-US" dirty="0">
                <a:latin typeface="+mn-ea"/>
              </a:rPr>
              <a:t>初始化数组，给所有小朋友</a:t>
            </a:r>
            <a:r>
              <a:rPr lang="zh-CN" altLang="en-US" dirty="0" smtClean="0">
                <a:latin typeface="+mn-ea"/>
              </a:rPr>
              <a:t>编号</a:t>
            </a:r>
            <a:endParaRPr lang="zh-CN" altLang="en-US" dirty="0">
              <a:latin typeface="+mn-ea"/>
            </a:endParaRPr>
          </a:p>
          <a:p>
            <a:pPr marL="0" indent="0">
              <a:lnSpc>
                <a:spcPct val="125000"/>
              </a:lnSpc>
              <a:spcBef>
                <a:spcPts val="0"/>
              </a:spcBef>
              <a:buNone/>
            </a:pPr>
            <a:r>
              <a:rPr lang="zh-CN" altLang="en-US" sz="2000" dirty="0">
                <a:latin typeface="+mn-ea"/>
              </a:rPr>
              <a:t>	</a:t>
            </a:r>
            <a:r>
              <a:rPr lang="en-US" altLang="zh-CN" sz="2000" dirty="0">
                <a:latin typeface="+mn-ea"/>
              </a:rPr>
              <a:t>while(</a:t>
            </a:r>
            <a:r>
              <a:rPr lang="en-US" altLang="zh-CN" sz="2000" b="1" dirty="0">
                <a:solidFill>
                  <a:srgbClr val="FF0000"/>
                </a:solidFill>
                <a:latin typeface="+mn-ea"/>
              </a:rPr>
              <a:t>n!=1</a:t>
            </a:r>
            <a:r>
              <a:rPr lang="en-US" altLang="zh-CN" sz="2000" dirty="0">
                <a:latin typeface="+mn-ea"/>
              </a:rPr>
              <a:t>){   </a:t>
            </a:r>
            <a:r>
              <a:rPr lang="en-US" altLang="zh-CN" dirty="0" smtClean="0">
                <a:latin typeface="+mn-ea"/>
              </a:rPr>
              <a:t>//</a:t>
            </a:r>
            <a:r>
              <a:rPr lang="zh-CN" altLang="en-US" dirty="0">
                <a:latin typeface="+mn-ea"/>
              </a:rPr>
              <a:t>一直循环直到剩余一人 </a:t>
            </a:r>
          </a:p>
          <a:p>
            <a:pPr marL="0" indent="0">
              <a:lnSpc>
                <a:spcPct val="125000"/>
              </a:lnSpc>
              <a:spcBef>
                <a:spcPts val="0"/>
              </a:spcBef>
              <a:buNone/>
            </a:pPr>
            <a:r>
              <a:rPr lang="zh-CN" altLang="en-US" sz="2000" dirty="0">
                <a:latin typeface="+mn-ea"/>
              </a:rPr>
              <a:t>		</a:t>
            </a:r>
            <a:r>
              <a:rPr lang="en-US" altLang="zh-CN" sz="2000" dirty="0">
                <a:latin typeface="+mn-ea"/>
              </a:rPr>
              <a:t>for(</a:t>
            </a:r>
            <a:r>
              <a:rPr lang="en-US" altLang="zh-CN" sz="2000" dirty="0" err="1">
                <a:latin typeface="+mn-ea"/>
              </a:rPr>
              <a:t>int</a:t>
            </a:r>
            <a:r>
              <a:rPr lang="en-US" altLang="zh-CN" sz="2000" dirty="0">
                <a:latin typeface="+mn-ea"/>
              </a:rPr>
              <a:t> </a:t>
            </a:r>
            <a:r>
              <a:rPr lang="en-US" altLang="zh-CN" sz="2000" dirty="0" err="1" smtClean="0">
                <a:latin typeface="+mn-ea"/>
              </a:rPr>
              <a:t>idx</a:t>
            </a:r>
            <a:r>
              <a:rPr lang="en-US" altLang="zh-CN" sz="2000" dirty="0" smtClean="0">
                <a:latin typeface="+mn-ea"/>
              </a:rPr>
              <a:t>=0;idx&lt;</a:t>
            </a:r>
            <a:r>
              <a:rPr lang="en-US" altLang="zh-CN" sz="2000" dirty="0" err="1" smtClean="0">
                <a:latin typeface="+mn-ea"/>
              </a:rPr>
              <a:t>n;idx</a:t>
            </a:r>
            <a:r>
              <a:rPr lang="en-US" altLang="zh-CN" sz="2000" dirty="0">
                <a:latin typeface="+mn-ea"/>
              </a:rPr>
              <a:t>++){   </a:t>
            </a:r>
            <a:r>
              <a:rPr lang="en-US" altLang="zh-CN" dirty="0">
                <a:latin typeface="+mn-ea"/>
              </a:rPr>
              <a:t>//</a:t>
            </a:r>
            <a:r>
              <a:rPr lang="en-US" altLang="zh-CN" dirty="0" err="1" smtClean="0">
                <a:latin typeface="+mn-ea"/>
              </a:rPr>
              <a:t>idx</a:t>
            </a:r>
            <a:r>
              <a:rPr lang="zh-CN" altLang="en-US" dirty="0">
                <a:latin typeface="+mn-ea"/>
              </a:rPr>
              <a:t>为数组下标 	</a:t>
            </a:r>
            <a:r>
              <a:rPr lang="zh-CN" altLang="en-US" sz="2000" dirty="0">
                <a:latin typeface="+mn-ea"/>
              </a:rPr>
              <a:t>		</a:t>
            </a:r>
          </a:p>
          <a:p>
            <a:pPr marL="0" indent="0">
              <a:lnSpc>
                <a:spcPct val="125000"/>
              </a:lnSpc>
              <a:spcBef>
                <a:spcPts val="0"/>
              </a:spcBef>
              <a:buNone/>
            </a:pPr>
            <a:r>
              <a:rPr lang="zh-CN" altLang="en-US" sz="2000" dirty="0">
                <a:latin typeface="+mn-ea"/>
              </a:rPr>
              <a:t>			</a:t>
            </a:r>
            <a:r>
              <a:rPr lang="en-US" altLang="zh-CN" sz="2000" dirty="0">
                <a:latin typeface="+mn-ea"/>
              </a:rPr>
              <a:t>if(</a:t>
            </a:r>
            <a:r>
              <a:rPr lang="en-US" altLang="zh-CN" sz="2000" dirty="0" err="1">
                <a:latin typeface="+mn-ea"/>
              </a:rPr>
              <a:t>num%k</a:t>
            </a:r>
            <a:r>
              <a:rPr lang="en-US" altLang="zh-CN" sz="2000" dirty="0">
                <a:latin typeface="+mn-ea"/>
              </a:rPr>
              <a:t>==0||num%10==k</a:t>
            </a:r>
            <a:r>
              <a:rPr lang="en-US" altLang="zh-CN" sz="2000" dirty="0" smtClean="0">
                <a:latin typeface="+mn-ea"/>
              </a:rPr>
              <a:t>)</a:t>
            </a:r>
            <a:endParaRPr lang="en-US" altLang="zh-CN" sz="2000" dirty="0">
              <a:latin typeface="+mn-ea"/>
            </a:endParaRPr>
          </a:p>
          <a:p>
            <a:pPr marL="0" indent="0">
              <a:lnSpc>
                <a:spcPct val="125000"/>
              </a:lnSpc>
              <a:spcBef>
                <a:spcPts val="0"/>
              </a:spcBef>
              <a:buNone/>
            </a:pPr>
            <a:r>
              <a:rPr lang="en-US" altLang="zh-CN" sz="2000" dirty="0">
                <a:latin typeface="+mn-ea"/>
              </a:rPr>
              <a:t>				</a:t>
            </a:r>
            <a:r>
              <a:rPr lang="en-US" altLang="zh-CN" sz="2000" b="1" dirty="0" smtClean="0">
                <a:solidFill>
                  <a:srgbClr val="FF0000"/>
                </a:solidFill>
                <a:latin typeface="+mn-ea"/>
              </a:rPr>
              <a:t>d++;                   </a:t>
            </a:r>
            <a:r>
              <a:rPr lang="en-US" altLang="zh-CN" dirty="0">
                <a:latin typeface="+mn-ea"/>
              </a:rPr>
              <a:t>//</a:t>
            </a:r>
            <a:r>
              <a:rPr lang="zh-CN" altLang="en-US" dirty="0">
                <a:latin typeface="+mn-ea"/>
              </a:rPr>
              <a:t>符合淘汰条件，</a:t>
            </a:r>
            <a:r>
              <a:rPr lang="zh-CN" altLang="en-US" b="1" dirty="0">
                <a:solidFill>
                  <a:srgbClr val="FF0000"/>
                </a:solidFill>
                <a:latin typeface="+mn-ea"/>
              </a:rPr>
              <a:t>淘汰人数加一 </a:t>
            </a:r>
          </a:p>
          <a:p>
            <a:pPr marL="0" indent="0">
              <a:lnSpc>
                <a:spcPct val="125000"/>
              </a:lnSpc>
              <a:spcBef>
                <a:spcPts val="0"/>
              </a:spcBef>
              <a:buNone/>
            </a:pPr>
            <a:r>
              <a:rPr lang="en-US" altLang="zh-CN" sz="2000" dirty="0">
                <a:latin typeface="+mn-ea"/>
              </a:rPr>
              <a:t>			else </a:t>
            </a:r>
            <a:r>
              <a:rPr lang="en-US" altLang="zh-CN" sz="2000" b="1" dirty="0" smtClean="0">
                <a:solidFill>
                  <a:srgbClr val="FF0000"/>
                </a:solidFill>
                <a:latin typeface="+mn-ea"/>
              </a:rPr>
              <a:t>a[</a:t>
            </a:r>
            <a:r>
              <a:rPr lang="en-US" altLang="zh-CN" sz="2000" b="1" dirty="0" err="1" smtClean="0">
                <a:solidFill>
                  <a:srgbClr val="FF0000"/>
                </a:solidFill>
                <a:latin typeface="+mn-ea"/>
              </a:rPr>
              <a:t>idx</a:t>
            </a:r>
            <a:r>
              <a:rPr lang="en-US" altLang="zh-CN" sz="2000" b="1" dirty="0" smtClean="0">
                <a:solidFill>
                  <a:srgbClr val="FF0000"/>
                </a:solidFill>
                <a:latin typeface="+mn-ea"/>
              </a:rPr>
              <a:t>-d]=a[</a:t>
            </a:r>
            <a:r>
              <a:rPr lang="en-US" altLang="zh-CN" sz="2000" b="1" dirty="0" err="1" smtClean="0">
                <a:solidFill>
                  <a:srgbClr val="FF0000"/>
                </a:solidFill>
                <a:latin typeface="+mn-ea"/>
              </a:rPr>
              <a:t>idx</a:t>
            </a:r>
            <a:r>
              <a:rPr lang="en-US" altLang="zh-CN" sz="2000" b="1" dirty="0">
                <a:solidFill>
                  <a:srgbClr val="FF0000"/>
                </a:solidFill>
                <a:latin typeface="+mn-ea"/>
              </a:rPr>
              <a:t>]; </a:t>
            </a:r>
            <a:r>
              <a:rPr lang="en-US" altLang="zh-CN" sz="2000" b="1" dirty="0" smtClean="0">
                <a:solidFill>
                  <a:srgbClr val="FF0000"/>
                </a:solidFill>
                <a:latin typeface="+mn-ea"/>
              </a:rPr>
              <a:t>    </a:t>
            </a:r>
            <a:r>
              <a:rPr lang="en-US" altLang="zh-CN" sz="1600" dirty="0">
                <a:latin typeface="+mn-ea"/>
              </a:rPr>
              <a:t>//</a:t>
            </a:r>
            <a:r>
              <a:rPr lang="zh-CN" altLang="en-US" sz="1600" dirty="0">
                <a:latin typeface="+mn-ea"/>
              </a:rPr>
              <a:t>如果轮到他未被</a:t>
            </a:r>
            <a:r>
              <a:rPr lang="zh-CN" altLang="en-US" sz="1600" dirty="0" smtClean="0">
                <a:latin typeface="+mn-ea"/>
              </a:rPr>
              <a:t>淘汰则</a:t>
            </a:r>
            <a:r>
              <a:rPr lang="zh-CN" altLang="en-US" sz="1600" dirty="0">
                <a:latin typeface="+mn-ea"/>
              </a:rPr>
              <a:t>将他</a:t>
            </a:r>
            <a:r>
              <a:rPr lang="zh-CN" altLang="en-US" sz="1600" b="1" dirty="0">
                <a:solidFill>
                  <a:srgbClr val="FF0000"/>
                </a:solidFill>
                <a:latin typeface="+mn-ea"/>
              </a:rPr>
              <a:t>前</a:t>
            </a:r>
            <a:r>
              <a:rPr lang="zh-CN" altLang="en-US" sz="1600" b="1" dirty="0" smtClean="0">
                <a:solidFill>
                  <a:srgbClr val="FF0000"/>
                </a:solidFill>
                <a:latin typeface="+mn-ea"/>
              </a:rPr>
              <a:t>移</a:t>
            </a:r>
            <a:r>
              <a:rPr lang="en-US" altLang="zh-CN" sz="1600" b="1" dirty="0" smtClean="0">
                <a:solidFill>
                  <a:srgbClr val="FF0000"/>
                </a:solidFill>
                <a:latin typeface="+mn-ea"/>
              </a:rPr>
              <a:t>d</a:t>
            </a:r>
            <a:r>
              <a:rPr lang="zh-CN" altLang="en-US" sz="1600" b="1" dirty="0" smtClean="0">
                <a:solidFill>
                  <a:srgbClr val="FF0000"/>
                </a:solidFill>
                <a:latin typeface="+mn-ea"/>
              </a:rPr>
              <a:t>位 </a:t>
            </a:r>
            <a:endParaRPr lang="zh-CN" altLang="en-US" sz="1600" b="1" dirty="0">
              <a:solidFill>
                <a:srgbClr val="FF0000"/>
              </a:solidFill>
              <a:latin typeface="+mn-ea"/>
            </a:endParaRPr>
          </a:p>
          <a:p>
            <a:pPr marL="0" indent="0">
              <a:lnSpc>
                <a:spcPct val="125000"/>
              </a:lnSpc>
              <a:spcBef>
                <a:spcPts val="0"/>
              </a:spcBef>
              <a:buNone/>
            </a:pPr>
            <a:r>
              <a:rPr lang="zh-CN" altLang="en-US" sz="2000" dirty="0">
                <a:latin typeface="+mn-ea"/>
              </a:rPr>
              <a:t>		</a:t>
            </a:r>
            <a:r>
              <a:rPr lang="zh-CN" altLang="en-US" sz="2000" dirty="0" smtClean="0">
                <a:latin typeface="+mn-ea"/>
              </a:rPr>
              <a:t>    </a:t>
            </a:r>
            <a:r>
              <a:rPr lang="en-US" altLang="zh-CN" sz="2000" b="1" dirty="0" err="1" smtClean="0">
                <a:solidFill>
                  <a:srgbClr val="FF0000"/>
                </a:solidFill>
                <a:latin typeface="+mn-ea"/>
              </a:rPr>
              <a:t>num</a:t>
            </a:r>
            <a:r>
              <a:rPr lang="en-US" altLang="zh-CN" sz="2000" b="1" dirty="0">
                <a:solidFill>
                  <a:srgbClr val="FF0000"/>
                </a:solidFill>
                <a:latin typeface="+mn-ea"/>
              </a:rPr>
              <a:t>++;</a:t>
            </a:r>
          </a:p>
          <a:p>
            <a:pPr marL="0" indent="0">
              <a:lnSpc>
                <a:spcPct val="125000"/>
              </a:lnSpc>
              <a:spcBef>
                <a:spcPts val="0"/>
              </a:spcBef>
              <a:buNone/>
            </a:pPr>
            <a:r>
              <a:rPr lang="en-US" altLang="zh-CN" sz="2000" dirty="0">
                <a:latin typeface="+mn-ea"/>
              </a:rPr>
              <a:t>		}		</a:t>
            </a:r>
          </a:p>
          <a:p>
            <a:pPr marL="0" indent="0">
              <a:lnSpc>
                <a:spcPct val="125000"/>
              </a:lnSpc>
              <a:spcBef>
                <a:spcPts val="0"/>
              </a:spcBef>
              <a:buNone/>
            </a:pPr>
            <a:r>
              <a:rPr lang="en-US" altLang="zh-CN" sz="2000" dirty="0">
                <a:latin typeface="+mn-ea"/>
              </a:rPr>
              <a:t>		</a:t>
            </a:r>
            <a:r>
              <a:rPr lang="en-US" altLang="zh-CN" sz="2000" b="1" dirty="0" smtClean="0">
                <a:solidFill>
                  <a:srgbClr val="FF0000"/>
                </a:solidFill>
                <a:latin typeface="+mn-ea"/>
              </a:rPr>
              <a:t>n=n-d; </a:t>
            </a:r>
            <a:r>
              <a:rPr lang="en-US" altLang="zh-CN" b="1" dirty="0">
                <a:solidFill>
                  <a:srgbClr val="FF0000"/>
                </a:solidFill>
                <a:latin typeface="+mn-ea"/>
              </a:rPr>
              <a:t>//</a:t>
            </a:r>
            <a:r>
              <a:rPr lang="zh-CN" altLang="en-US" b="1" dirty="0">
                <a:solidFill>
                  <a:srgbClr val="FF0000"/>
                </a:solidFill>
                <a:latin typeface="+mn-ea"/>
              </a:rPr>
              <a:t>本轮淘汰完剩余人数 </a:t>
            </a:r>
          </a:p>
          <a:p>
            <a:pPr marL="0" indent="0">
              <a:lnSpc>
                <a:spcPct val="125000"/>
              </a:lnSpc>
              <a:spcBef>
                <a:spcPts val="0"/>
              </a:spcBef>
              <a:buNone/>
            </a:pPr>
            <a:r>
              <a:rPr lang="zh-CN" altLang="en-US" sz="2000" dirty="0">
                <a:latin typeface="+mn-ea"/>
              </a:rPr>
              <a:t>		</a:t>
            </a:r>
            <a:r>
              <a:rPr lang="en-US" altLang="zh-CN" sz="2000" dirty="0" smtClean="0">
                <a:latin typeface="+mn-ea"/>
              </a:rPr>
              <a:t>d=0</a:t>
            </a:r>
            <a:r>
              <a:rPr lang="en-US" altLang="zh-CN" sz="2000" dirty="0">
                <a:latin typeface="+mn-ea"/>
              </a:rPr>
              <a:t>;   </a:t>
            </a:r>
            <a:r>
              <a:rPr lang="en-US" altLang="zh-CN" dirty="0">
                <a:latin typeface="+mn-ea"/>
              </a:rPr>
              <a:t>//</a:t>
            </a:r>
            <a:r>
              <a:rPr lang="zh-CN" altLang="en-US" dirty="0">
                <a:latin typeface="+mn-ea"/>
              </a:rPr>
              <a:t>将淘汰人数清零 </a:t>
            </a:r>
          </a:p>
          <a:p>
            <a:pPr marL="0" indent="0">
              <a:lnSpc>
                <a:spcPct val="125000"/>
              </a:lnSpc>
              <a:spcBef>
                <a:spcPts val="0"/>
              </a:spcBef>
              <a:buNone/>
            </a:pPr>
            <a:r>
              <a:rPr lang="zh-CN" altLang="en-US" sz="2000" dirty="0">
                <a:latin typeface="+mn-ea"/>
              </a:rPr>
              <a:t>	</a:t>
            </a:r>
            <a:r>
              <a:rPr lang="en-US" altLang="zh-CN" sz="2000" dirty="0" smtClean="0">
                <a:latin typeface="+mn-ea"/>
              </a:rPr>
              <a:t>}</a:t>
            </a:r>
            <a:endParaRPr lang="en-US" altLang="zh-CN" sz="2000" dirty="0">
              <a:latin typeface="+mn-ea"/>
            </a:endParaRPr>
          </a:p>
          <a:p>
            <a:pPr marL="0" indent="0">
              <a:lnSpc>
                <a:spcPct val="125000"/>
              </a:lnSpc>
              <a:spcBef>
                <a:spcPts val="0"/>
              </a:spcBef>
              <a:buNone/>
            </a:pPr>
            <a:r>
              <a:rPr lang="en-US" altLang="zh-CN" sz="2000" dirty="0">
                <a:latin typeface="+mn-ea"/>
              </a:rPr>
              <a:t>	</a:t>
            </a:r>
            <a:r>
              <a:rPr lang="en-US" altLang="zh-CN" sz="2000" dirty="0" err="1">
                <a:latin typeface="+mn-ea"/>
              </a:rPr>
              <a:t>printf</a:t>
            </a:r>
            <a:r>
              <a:rPr lang="en-US" altLang="zh-CN" sz="2000" dirty="0">
                <a:latin typeface="+mn-ea"/>
              </a:rPr>
              <a:t>("%</a:t>
            </a:r>
            <a:r>
              <a:rPr lang="en-US" altLang="zh-CN" sz="2000" dirty="0" err="1">
                <a:latin typeface="+mn-ea"/>
              </a:rPr>
              <a:t>d",</a:t>
            </a:r>
            <a:r>
              <a:rPr lang="en-US" altLang="zh-CN" sz="2000" b="1" dirty="0" err="1">
                <a:solidFill>
                  <a:srgbClr val="FF0000"/>
                </a:solidFill>
                <a:latin typeface="+mn-ea"/>
              </a:rPr>
              <a:t>a</a:t>
            </a:r>
            <a:r>
              <a:rPr lang="en-US" altLang="zh-CN" sz="2000" b="1" dirty="0">
                <a:solidFill>
                  <a:srgbClr val="FF0000"/>
                </a:solidFill>
                <a:latin typeface="+mn-ea"/>
              </a:rPr>
              <a:t>[0]</a:t>
            </a:r>
            <a:r>
              <a:rPr lang="en-US" altLang="zh-CN" sz="2000" dirty="0">
                <a:latin typeface="+mn-ea"/>
              </a:rPr>
              <a:t>);  </a:t>
            </a:r>
            <a:r>
              <a:rPr lang="en-US" altLang="zh-CN" sz="1600" dirty="0">
                <a:latin typeface="+mn-ea"/>
              </a:rPr>
              <a:t>//</a:t>
            </a:r>
            <a:r>
              <a:rPr lang="zh-CN" altLang="en-US" sz="1600" dirty="0">
                <a:latin typeface="+mn-ea"/>
              </a:rPr>
              <a:t>最后数组里只剩下一个元素</a:t>
            </a:r>
            <a:r>
              <a:rPr lang="en-US" altLang="zh-CN" sz="1600" dirty="0">
                <a:latin typeface="+mn-ea"/>
              </a:rPr>
              <a:t>a[0]</a:t>
            </a:r>
            <a:r>
              <a:rPr lang="zh-CN" altLang="en-US" sz="1600" dirty="0">
                <a:latin typeface="+mn-ea"/>
              </a:rPr>
              <a:t>，即获胜小朋友编号 </a:t>
            </a:r>
          </a:p>
          <a:p>
            <a:pPr marL="0" indent="0">
              <a:lnSpc>
                <a:spcPct val="125000"/>
              </a:lnSpc>
              <a:spcBef>
                <a:spcPts val="0"/>
              </a:spcBef>
              <a:buNone/>
            </a:pPr>
            <a:r>
              <a:rPr lang="zh-CN" altLang="en-US" sz="2000" dirty="0">
                <a:latin typeface="+mn-ea"/>
              </a:rPr>
              <a:t>	</a:t>
            </a:r>
            <a:r>
              <a:rPr lang="en-US" altLang="zh-CN" sz="2000" dirty="0">
                <a:latin typeface="+mn-ea"/>
              </a:rPr>
              <a:t>return 0; </a:t>
            </a:r>
          </a:p>
          <a:p>
            <a:pPr marL="0" indent="0">
              <a:lnSpc>
                <a:spcPct val="125000"/>
              </a:lnSpc>
              <a:spcBef>
                <a:spcPts val="0"/>
              </a:spcBef>
              <a:buNone/>
            </a:pPr>
            <a:r>
              <a:rPr lang="en-US" altLang="zh-CN" sz="2000" dirty="0">
                <a:latin typeface="+mn-ea"/>
              </a:rPr>
              <a:t>}</a:t>
            </a:r>
            <a:endParaRPr lang="zh-CN" altLang="en-US" sz="2000" dirty="0">
              <a:latin typeface="+mn-ea"/>
            </a:endParaRPr>
          </a:p>
        </p:txBody>
      </p:sp>
    </p:spTree>
    <p:extLst>
      <p:ext uri="{BB962C8B-B14F-4D97-AF65-F5344CB8AC3E}">
        <p14:creationId xmlns:p14="http://schemas.microsoft.com/office/powerpoint/2010/main" val="16764238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a:xfrm>
            <a:off x="192024" y="100584"/>
            <a:ext cx="8951976" cy="6757416"/>
          </a:xfrm>
          <a:solidFill>
            <a:schemeClr val="bg1"/>
          </a:solidFill>
        </p:spPr>
        <p:txBody>
          <a:bodyPr>
            <a:normAutofit fontScale="55000" lnSpcReduction="20000"/>
          </a:bodyPr>
          <a:lstStyle/>
          <a:p>
            <a:pPr marL="0" indent="0">
              <a:buNone/>
            </a:pPr>
            <a:r>
              <a:rPr lang="zh-CN" altLang="en-US" sz="3800" dirty="0" smtClean="0">
                <a:latin typeface="微软雅黑" panose="020B0503020204020204" pitchFamily="34" charset="-122"/>
                <a:ea typeface="微软雅黑" panose="020B0503020204020204" pitchFamily="34" charset="-122"/>
              </a:rPr>
              <a:t>思路三</a:t>
            </a:r>
            <a:r>
              <a:rPr lang="zh-CN" altLang="en-US" sz="3800" dirty="0" smtClean="0">
                <a:latin typeface="+mn-ea"/>
              </a:rPr>
              <a:t>：</a:t>
            </a:r>
            <a:endParaRPr lang="en-US" altLang="zh-CN" sz="3800" dirty="0">
              <a:latin typeface="+mn-ea"/>
            </a:endParaRPr>
          </a:p>
          <a:p>
            <a:pPr marL="617220" lvl="2" indent="-342900">
              <a:lnSpc>
                <a:spcPct val="170000"/>
              </a:lnSpc>
              <a:spcBef>
                <a:spcPts val="0"/>
              </a:spcBef>
            </a:pPr>
            <a:r>
              <a:rPr lang="zh-CN" altLang="en-US" sz="3800" dirty="0" smtClean="0">
                <a:solidFill>
                  <a:schemeClr val="tx1"/>
                </a:solidFill>
                <a:latin typeface="+mn-ea"/>
              </a:rPr>
              <a:t>思路与二一样</a:t>
            </a:r>
            <a:endParaRPr lang="en-US" altLang="zh-CN" sz="3800" dirty="0" smtClean="0">
              <a:solidFill>
                <a:schemeClr val="tx1"/>
              </a:solidFill>
              <a:latin typeface="+mn-ea"/>
            </a:endParaRPr>
          </a:p>
          <a:p>
            <a:pPr marL="617220" lvl="2" indent="-342900">
              <a:lnSpc>
                <a:spcPct val="170000"/>
              </a:lnSpc>
              <a:spcBef>
                <a:spcPts val="0"/>
              </a:spcBef>
            </a:pPr>
            <a:r>
              <a:rPr lang="zh-CN" altLang="en-US" sz="3800" b="1" dirty="0" smtClean="0">
                <a:solidFill>
                  <a:srgbClr val="FF0000"/>
                </a:solidFill>
                <a:latin typeface="+mn-ea"/>
              </a:rPr>
              <a:t>实现上用</a:t>
            </a:r>
            <a:r>
              <a:rPr lang="en-US" altLang="zh-CN" sz="3800" b="1" dirty="0" smtClean="0">
                <a:solidFill>
                  <a:srgbClr val="FF0000"/>
                </a:solidFill>
                <a:latin typeface="+mn-ea"/>
              </a:rPr>
              <a:t>queue</a:t>
            </a:r>
            <a:r>
              <a:rPr lang="zh-CN" altLang="en-US" sz="3800" b="1" dirty="0" smtClean="0">
                <a:solidFill>
                  <a:srgbClr val="FF0000"/>
                </a:solidFill>
                <a:latin typeface="+mn-ea"/>
              </a:rPr>
              <a:t>容器实现</a:t>
            </a:r>
            <a:endParaRPr lang="en-US" altLang="zh-CN" sz="3800" b="1" dirty="0" smtClean="0">
              <a:solidFill>
                <a:srgbClr val="FF0000"/>
              </a:solidFill>
              <a:latin typeface="+mn-ea"/>
            </a:endParaRPr>
          </a:p>
          <a:p>
            <a:pPr marL="274320" lvl="2" indent="0">
              <a:lnSpc>
                <a:spcPct val="145000"/>
              </a:lnSpc>
              <a:spcBef>
                <a:spcPts val="1200"/>
              </a:spcBef>
              <a:buNone/>
            </a:pPr>
            <a:r>
              <a:rPr lang="en-US" altLang="zh-CN" sz="3300" dirty="0" err="1">
                <a:latin typeface="+mn-ea"/>
              </a:rPr>
              <a:t>int</a:t>
            </a:r>
            <a:r>
              <a:rPr lang="en-US" altLang="zh-CN" sz="3300" dirty="0">
                <a:latin typeface="+mn-ea"/>
              </a:rPr>
              <a:t> main(){</a:t>
            </a:r>
          </a:p>
          <a:p>
            <a:pPr marL="274320" lvl="2" indent="0">
              <a:lnSpc>
                <a:spcPct val="145000"/>
              </a:lnSpc>
              <a:spcBef>
                <a:spcPts val="0"/>
              </a:spcBef>
              <a:buNone/>
            </a:pPr>
            <a:r>
              <a:rPr lang="en-US" altLang="zh-CN" sz="3300" dirty="0">
                <a:latin typeface="+mn-ea"/>
              </a:rPr>
              <a:t>	</a:t>
            </a:r>
            <a:r>
              <a:rPr lang="en-US" altLang="zh-CN" sz="3300" dirty="0" err="1">
                <a:latin typeface="+mn-ea"/>
              </a:rPr>
              <a:t>int</a:t>
            </a:r>
            <a:r>
              <a:rPr lang="en-US" altLang="zh-CN" sz="3300" dirty="0">
                <a:latin typeface="+mn-ea"/>
              </a:rPr>
              <a:t> </a:t>
            </a:r>
            <a:r>
              <a:rPr lang="en-US" altLang="zh-CN" sz="3300" dirty="0" err="1">
                <a:latin typeface="+mn-ea"/>
              </a:rPr>
              <a:t>num</a:t>
            </a:r>
            <a:r>
              <a:rPr lang="en-US" altLang="zh-CN" sz="3300" dirty="0">
                <a:latin typeface="+mn-ea"/>
              </a:rPr>
              <a:t>=1,n,k,w;        //w</a:t>
            </a:r>
            <a:r>
              <a:rPr lang="zh-CN" altLang="en-US" sz="3300" dirty="0">
                <a:latin typeface="+mn-ea"/>
              </a:rPr>
              <a:t>为最后获胜小朋友编号 </a:t>
            </a:r>
          </a:p>
          <a:p>
            <a:pPr marL="274320" lvl="2" indent="0">
              <a:lnSpc>
                <a:spcPct val="145000"/>
              </a:lnSpc>
              <a:spcBef>
                <a:spcPts val="0"/>
              </a:spcBef>
              <a:buNone/>
            </a:pPr>
            <a:r>
              <a:rPr lang="zh-CN" altLang="en-US" sz="3300" dirty="0">
                <a:latin typeface="+mn-ea"/>
              </a:rPr>
              <a:t>	</a:t>
            </a:r>
            <a:r>
              <a:rPr lang="en-US" altLang="zh-CN" sz="3300" b="1" dirty="0">
                <a:solidFill>
                  <a:srgbClr val="FF0000"/>
                </a:solidFill>
                <a:latin typeface="+mn-ea"/>
              </a:rPr>
              <a:t>queue&lt;</a:t>
            </a:r>
            <a:r>
              <a:rPr lang="en-US" altLang="zh-CN" sz="3300" b="1" dirty="0" err="1">
                <a:solidFill>
                  <a:srgbClr val="FF0000"/>
                </a:solidFill>
                <a:latin typeface="+mn-ea"/>
              </a:rPr>
              <a:t>int</a:t>
            </a:r>
            <a:r>
              <a:rPr lang="en-US" altLang="zh-CN" sz="3300" b="1" dirty="0">
                <a:solidFill>
                  <a:srgbClr val="FF0000"/>
                </a:solidFill>
                <a:latin typeface="+mn-ea"/>
              </a:rPr>
              <a:t>&gt; c;           </a:t>
            </a:r>
            <a:r>
              <a:rPr lang="en-US" altLang="zh-CN" sz="3300" dirty="0">
                <a:latin typeface="+mn-ea"/>
              </a:rPr>
              <a:t>//c</a:t>
            </a:r>
            <a:r>
              <a:rPr lang="zh-CN" altLang="en-US" sz="3300" dirty="0">
                <a:latin typeface="+mn-ea"/>
              </a:rPr>
              <a:t>为</a:t>
            </a:r>
            <a:r>
              <a:rPr lang="en-US" altLang="zh-CN" sz="3300" dirty="0">
                <a:latin typeface="+mn-ea"/>
              </a:rPr>
              <a:t>children</a:t>
            </a:r>
            <a:r>
              <a:rPr lang="zh-CN" altLang="en-US" sz="3300" dirty="0">
                <a:latin typeface="+mn-ea"/>
              </a:rPr>
              <a:t>队列 </a:t>
            </a:r>
          </a:p>
          <a:p>
            <a:pPr marL="274320" lvl="2" indent="0">
              <a:lnSpc>
                <a:spcPct val="145000"/>
              </a:lnSpc>
              <a:spcBef>
                <a:spcPts val="0"/>
              </a:spcBef>
              <a:buNone/>
            </a:pPr>
            <a:r>
              <a:rPr lang="zh-CN" altLang="en-US" sz="3300" dirty="0">
                <a:latin typeface="+mn-ea"/>
              </a:rPr>
              <a:t>	</a:t>
            </a:r>
            <a:r>
              <a:rPr lang="en-US" altLang="zh-CN" sz="3300" dirty="0" err="1">
                <a:latin typeface="+mn-ea"/>
              </a:rPr>
              <a:t>scanf</a:t>
            </a:r>
            <a:r>
              <a:rPr lang="en-US" altLang="zh-CN" sz="3300" dirty="0">
                <a:latin typeface="+mn-ea"/>
              </a:rPr>
              <a:t>("%</a:t>
            </a:r>
            <a:r>
              <a:rPr lang="en-US" altLang="zh-CN" sz="3300" dirty="0" err="1">
                <a:latin typeface="+mn-ea"/>
              </a:rPr>
              <a:t>d%d</a:t>
            </a:r>
            <a:r>
              <a:rPr lang="en-US" altLang="zh-CN" sz="3300" dirty="0">
                <a:latin typeface="+mn-ea"/>
              </a:rPr>
              <a:t>",&amp;</a:t>
            </a:r>
            <a:r>
              <a:rPr lang="en-US" altLang="zh-CN" sz="3300" dirty="0" err="1">
                <a:latin typeface="+mn-ea"/>
              </a:rPr>
              <a:t>n,&amp;k</a:t>
            </a:r>
            <a:r>
              <a:rPr lang="en-US" altLang="zh-CN" sz="3300" dirty="0">
                <a:latin typeface="+mn-ea"/>
              </a:rPr>
              <a:t>);</a:t>
            </a:r>
          </a:p>
          <a:p>
            <a:pPr marL="274320" lvl="2" indent="0">
              <a:lnSpc>
                <a:spcPct val="145000"/>
              </a:lnSpc>
              <a:spcBef>
                <a:spcPts val="0"/>
              </a:spcBef>
              <a:buNone/>
            </a:pPr>
            <a:r>
              <a:rPr lang="en-US" altLang="zh-CN" sz="3300" dirty="0">
                <a:latin typeface="+mn-ea"/>
              </a:rPr>
              <a:t>	for(</a:t>
            </a:r>
            <a:r>
              <a:rPr lang="en-US" altLang="zh-CN" sz="3300" dirty="0" err="1">
                <a:latin typeface="+mn-ea"/>
              </a:rPr>
              <a:t>int</a:t>
            </a:r>
            <a:r>
              <a:rPr lang="en-US" altLang="zh-CN" sz="3300" dirty="0">
                <a:latin typeface="+mn-ea"/>
              </a:rPr>
              <a:t> </a:t>
            </a:r>
            <a:r>
              <a:rPr lang="en-US" altLang="zh-CN" sz="3300" dirty="0" err="1">
                <a:latin typeface="+mn-ea"/>
              </a:rPr>
              <a:t>i</a:t>
            </a:r>
            <a:r>
              <a:rPr lang="en-US" altLang="zh-CN" sz="3300" dirty="0">
                <a:latin typeface="+mn-ea"/>
              </a:rPr>
              <a:t>=1;i&lt;=</a:t>
            </a:r>
            <a:r>
              <a:rPr lang="en-US" altLang="zh-CN" sz="3300" dirty="0" err="1">
                <a:latin typeface="+mn-ea"/>
              </a:rPr>
              <a:t>n;i</a:t>
            </a:r>
            <a:r>
              <a:rPr lang="en-US" altLang="zh-CN" sz="3300" dirty="0" smtClean="0">
                <a:latin typeface="+mn-ea"/>
              </a:rPr>
              <a:t>++)  </a:t>
            </a:r>
            <a:r>
              <a:rPr lang="en-US" altLang="zh-CN" sz="3300" b="1" dirty="0" err="1" smtClean="0">
                <a:solidFill>
                  <a:srgbClr val="FF0000"/>
                </a:solidFill>
                <a:latin typeface="+mn-ea"/>
              </a:rPr>
              <a:t>c.push</a:t>
            </a:r>
            <a:r>
              <a:rPr lang="en-US" altLang="zh-CN" sz="3300" b="1" dirty="0" smtClean="0">
                <a:solidFill>
                  <a:srgbClr val="FF0000"/>
                </a:solidFill>
                <a:latin typeface="+mn-ea"/>
              </a:rPr>
              <a:t>(</a:t>
            </a:r>
            <a:r>
              <a:rPr lang="en-US" altLang="zh-CN" sz="3300" b="1" dirty="0" err="1" smtClean="0">
                <a:solidFill>
                  <a:srgbClr val="FF0000"/>
                </a:solidFill>
                <a:latin typeface="+mn-ea"/>
              </a:rPr>
              <a:t>i</a:t>
            </a:r>
            <a:r>
              <a:rPr lang="en-US" altLang="zh-CN" sz="3300" b="1" dirty="0">
                <a:solidFill>
                  <a:srgbClr val="FF0000"/>
                </a:solidFill>
                <a:latin typeface="+mn-ea"/>
              </a:rPr>
              <a:t>)</a:t>
            </a:r>
            <a:r>
              <a:rPr lang="en-US" altLang="zh-CN" sz="3300" dirty="0">
                <a:latin typeface="+mn-ea"/>
              </a:rPr>
              <a:t>;  </a:t>
            </a:r>
            <a:r>
              <a:rPr lang="en-US" altLang="zh-CN" sz="3300" dirty="0" smtClean="0">
                <a:latin typeface="+mn-ea"/>
              </a:rPr>
              <a:t> </a:t>
            </a:r>
            <a:r>
              <a:rPr lang="en-US" altLang="zh-CN" sz="3300" dirty="0">
                <a:latin typeface="+mn-ea"/>
              </a:rPr>
              <a:t>//</a:t>
            </a:r>
            <a:r>
              <a:rPr lang="zh-CN" altLang="en-US" sz="3300" dirty="0">
                <a:latin typeface="+mn-ea"/>
              </a:rPr>
              <a:t>初始化队列，给所有小朋友编号 	</a:t>
            </a:r>
          </a:p>
          <a:p>
            <a:pPr marL="274320" lvl="2" indent="0">
              <a:lnSpc>
                <a:spcPct val="145000"/>
              </a:lnSpc>
              <a:spcBef>
                <a:spcPts val="0"/>
              </a:spcBef>
              <a:buNone/>
            </a:pPr>
            <a:r>
              <a:rPr lang="zh-CN" altLang="en-US" sz="3300" dirty="0">
                <a:latin typeface="+mn-ea"/>
              </a:rPr>
              <a:t>	</a:t>
            </a:r>
            <a:r>
              <a:rPr lang="en-US" altLang="zh-CN" sz="3300" dirty="0">
                <a:latin typeface="+mn-ea"/>
              </a:rPr>
              <a:t>while(!</a:t>
            </a:r>
            <a:r>
              <a:rPr lang="en-US" altLang="zh-CN" sz="3300" dirty="0" err="1">
                <a:latin typeface="+mn-ea"/>
              </a:rPr>
              <a:t>c.empty</a:t>
            </a:r>
            <a:r>
              <a:rPr lang="en-US" altLang="zh-CN" sz="3300" dirty="0">
                <a:latin typeface="+mn-ea"/>
              </a:rPr>
              <a:t>()){      //</a:t>
            </a:r>
            <a:r>
              <a:rPr lang="zh-CN" altLang="en-US" sz="3300" dirty="0">
                <a:latin typeface="+mn-ea"/>
              </a:rPr>
              <a:t>一直循环直到最后一个小朋友也出队 </a:t>
            </a:r>
          </a:p>
          <a:p>
            <a:pPr marL="274320" lvl="2" indent="0">
              <a:lnSpc>
                <a:spcPct val="145000"/>
              </a:lnSpc>
              <a:spcBef>
                <a:spcPts val="0"/>
              </a:spcBef>
              <a:buNone/>
            </a:pPr>
            <a:r>
              <a:rPr lang="zh-CN" altLang="en-US" sz="3300" dirty="0">
                <a:latin typeface="+mn-ea"/>
              </a:rPr>
              <a:t>		</a:t>
            </a:r>
            <a:r>
              <a:rPr lang="en-US" altLang="zh-CN" sz="3300" b="1" dirty="0">
                <a:solidFill>
                  <a:srgbClr val="FF0000"/>
                </a:solidFill>
                <a:latin typeface="+mn-ea"/>
              </a:rPr>
              <a:t>w=</a:t>
            </a:r>
            <a:r>
              <a:rPr lang="en-US" altLang="zh-CN" sz="3300" b="1" dirty="0" err="1">
                <a:solidFill>
                  <a:srgbClr val="FF0000"/>
                </a:solidFill>
                <a:latin typeface="+mn-ea"/>
              </a:rPr>
              <a:t>c.front</a:t>
            </a:r>
            <a:r>
              <a:rPr lang="en-US" altLang="zh-CN" sz="3300" b="1" dirty="0" smtClean="0">
                <a:solidFill>
                  <a:srgbClr val="FF0000"/>
                </a:solidFill>
                <a:latin typeface="+mn-ea"/>
              </a:rPr>
              <a:t>();  </a:t>
            </a:r>
            <a:r>
              <a:rPr lang="en-US" altLang="zh-CN" sz="3300" dirty="0" smtClean="0">
                <a:latin typeface="+mn-ea"/>
              </a:rPr>
              <a:t>      </a:t>
            </a:r>
            <a:r>
              <a:rPr lang="en-US" altLang="zh-CN" sz="3300" dirty="0">
                <a:latin typeface="+mn-ea"/>
              </a:rPr>
              <a:t>//</a:t>
            </a:r>
            <a:r>
              <a:rPr lang="zh-CN" altLang="en-US" sz="3300" dirty="0">
                <a:latin typeface="+mn-ea"/>
              </a:rPr>
              <a:t>得到当前小朋友编号 </a:t>
            </a:r>
          </a:p>
          <a:p>
            <a:pPr marL="274320" lvl="2" indent="0">
              <a:lnSpc>
                <a:spcPct val="145000"/>
              </a:lnSpc>
              <a:spcBef>
                <a:spcPts val="0"/>
              </a:spcBef>
              <a:buNone/>
            </a:pPr>
            <a:r>
              <a:rPr lang="zh-CN" altLang="en-US" sz="3300" dirty="0">
                <a:latin typeface="+mn-ea"/>
              </a:rPr>
              <a:t>		</a:t>
            </a:r>
            <a:r>
              <a:rPr lang="en-US" altLang="zh-CN" sz="3300" b="1" dirty="0" err="1" smtClean="0">
                <a:solidFill>
                  <a:srgbClr val="FF0000"/>
                </a:solidFill>
                <a:latin typeface="+mn-ea"/>
              </a:rPr>
              <a:t>c.pop</a:t>
            </a:r>
            <a:r>
              <a:rPr lang="en-US" altLang="zh-CN" sz="3300" b="1" dirty="0" smtClean="0">
                <a:solidFill>
                  <a:srgbClr val="FF0000"/>
                </a:solidFill>
                <a:latin typeface="+mn-ea"/>
              </a:rPr>
              <a:t>();            </a:t>
            </a:r>
            <a:r>
              <a:rPr lang="en-US" altLang="zh-CN" sz="3300" dirty="0" smtClean="0">
                <a:latin typeface="+mn-ea"/>
              </a:rPr>
              <a:t>//</a:t>
            </a:r>
            <a:r>
              <a:rPr lang="zh-CN" altLang="en-US" sz="3300" dirty="0">
                <a:latin typeface="+mn-ea"/>
              </a:rPr>
              <a:t>将这个小朋友移出队列 </a:t>
            </a:r>
          </a:p>
          <a:p>
            <a:pPr marL="274320" lvl="2" indent="0">
              <a:lnSpc>
                <a:spcPct val="145000"/>
              </a:lnSpc>
              <a:spcBef>
                <a:spcPts val="0"/>
              </a:spcBef>
              <a:buNone/>
            </a:pPr>
            <a:r>
              <a:rPr lang="zh-CN" altLang="en-US" sz="3300" dirty="0">
                <a:latin typeface="+mn-ea"/>
              </a:rPr>
              <a:t>		</a:t>
            </a:r>
            <a:r>
              <a:rPr lang="en-US" altLang="zh-CN" sz="3300" dirty="0">
                <a:latin typeface="+mn-ea"/>
              </a:rPr>
              <a:t>if(</a:t>
            </a:r>
            <a:r>
              <a:rPr lang="en-US" altLang="zh-CN" sz="3300" dirty="0" err="1">
                <a:latin typeface="+mn-ea"/>
              </a:rPr>
              <a:t>num%k</a:t>
            </a:r>
            <a:r>
              <a:rPr lang="en-US" altLang="zh-CN" sz="3300" dirty="0">
                <a:latin typeface="+mn-ea"/>
              </a:rPr>
              <a:t>==0||num%10==k);    //</a:t>
            </a:r>
            <a:r>
              <a:rPr lang="zh-CN" altLang="en-US" sz="3300" dirty="0">
                <a:latin typeface="+mn-ea"/>
              </a:rPr>
              <a:t>若符合淘汰条件，啥都不做 </a:t>
            </a:r>
          </a:p>
          <a:p>
            <a:pPr marL="274320" lvl="2" indent="0">
              <a:lnSpc>
                <a:spcPct val="145000"/>
              </a:lnSpc>
              <a:spcBef>
                <a:spcPts val="0"/>
              </a:spcBef>
              <a:buNone/>
            </a:pPr>
            <a:r>
              <a:rPr lang="zh-CN" altLang="en-US" sz="3300" dirty="0">
                <a:latin typeface="+mn-ea"/>
              </a:rPr>
              <a:t>		</a:t>
            </a:r>
            <a:r>
              <a:rPr lang="en-US" altLang="zh-CN" sz="3300" dirty="0">
                <a:latin typeface="+mn-ea"/>
              </a:rPr>
              <a:t>else  </a:t>
            </a:r>
            <a:r>
              <a:rPr lang="en-US" altLang="zh-CN" sz="3300" b="1" dirty="0" err="1">
                <a:solidFill>
                  <a:srgbClr val="FF0000"/>
                </a:solidFill>
                <a:latin typeface="+mn-ea"/>
              </a:rPr>
              <a:t>c.push</a:t>
            </a:r>
            <a:r>
              <a:rPr lang="en-US" altLang="zh-CN" sz="3300" b="1" dirty="0">
                <a:solidFill>
                  <a:srgbClr val="FF0000"/>
                </a:solidFill>
                <a:latin typeface="+mn-ea"/>
              </a:rPr>
              <a:t>(w);            </a:t>
            </a:r>
            <a:r>
              <a:rPr lang="en-US" altLang="zh-CN" sz="3300" dirty="0">
                <a:latin typeface="+mn-ea"/>
              </a:rPr>
              <a:t>//</a:t>
            </a:r>
            <a:r>
              <a:rPr lang="zh-CN" altLang="en-US" sz="3300" dirty="0">
                <a:latin typeface="+mn-ea"/>
              </a:rPr>
              <a:t>本轮不被淘汰</a:t>
            </a:r>
            <a:r>
              <a:rPr lang="en-US" altLang="zh-CN" sz="3300" dirty="0">
                <a:latin typeface="+mn-ea"/>
              </a:rPr>
              <a:t>,</a:t>
            </a:r>
            <a:r>
              <a:rPr lang="zh-CN" altLang="en-US" sz="3300" dirty="0">
                <a:latin typeface="+mn-ea"/>
              </a:rPr>
              <a:t>则把他加到队</a:t>
            </a:r>
            <a:r>
              <a:rPr lang="zh-CN" altLang="en-US" sz="3300" dirty="0" smtClean="0">
                <a:latin typeface="+mn-ea"/>
              </a:rPr>
              <a:t>尾</a:t>
            </a:r>
            <a:endParaRPr lang="zh-CN" altLang="en-US" sz="3300" dirty="0">
              <a:latin typeface="+mn-ea"/>
            </a:endParaRPr>
          </a:p>
          <a:p>
            <a:pPr marL="274320" lvl="2" indent="0">
              <a:lnSpc>
                <a:spcPct val="145000"/>
              </a:lnSpc>
              <a:spcBef>
                <a:spcPts val="0"/>
              </a:spcBef>
              <a:buNone/>
            </a:pPr>
            <a:r>
              <a:rPr lang="zh-CN" altLang="en-US" sz="3300" dirty="0">
                <a:latin typeface="+mn-ea"/>
              </a:rPr>
              <a:t>		</a:t>
            </a:r>
            <a:r>
              <a:rPr lang="en-US" altLang="zh-CN" sz="3300" dirty="0" err="1">
                <a:latin typeface="+mn-ea"/>
              </a:rPr>
              <a:t>num</a:t>
            </a:r>
            <a:r>
              <a:rPr lang="en-US" altLang="zh-CN" sz="3300" dirty="0">
                <a:latin typeface="+mn-ea"/>
              </a:rPr>
              <a:t>++;</a:t>
            </a:r>
          </a:p>
          <a:p>
            <a:pPr marL="274320" lvl="2" indent="0">
              <a:lnSpc>
                <a:spcPct val="145000"/>
              </a:lnSpc>
              <a:spcBef>
                <a:spcPts val="0"/>
              </a:spcBef>
              <a:buNone/>
            </a:pPr>
            <a:r>
              <a:rPr lang="en-US" altLang="zh-CN" sz="3300" dirty="0">
                <a:latin typeface="+mn-ea"/>
              </a:rPr>
              <a:t>	</a:t>
            </a:r>
            <a:r>
              <a:rPr lang="en-US" altLang="zh-CN" sz="3300" dirty="0" smtClean="0">
                <a:latin typeface="+mn-ea"/>
              </a:rPr>
              <a:t>}</a:t>
            </a:r>
            <a:r>
              <a:rPr lang="en-US" altLang="zh-CN" sz="3300" dirty="0">
                <a:latin typeface="+mn-ea"/>
              </a:rPr>
              <a:t>	</a:t>
            </a:r>
          </a:p>
          <a:p>
            <a:pPr marL="274320" lvl="2" indent="0">
              <a:lnSpc>
                <a:spcPct val="145000"/>
              </a:lnSpc>
              <a:spcBef>
                <a:spcPts val="0"/>
              </a:spcBef>
              <a:buNone/>
            </a:pPr>
            <a:r>
              <a:rPr lang="en-US" altLang="zh-CN" sz="3300" dirty="0">
                <a:latin typeface="+mn-ea"/>
              </a:rPr>
              <a:t>	</a:t>
            </a:r>
            <a:r>
              <a:rPr lang="en-US" altLang="zh-CN" sz="3300" dirty="0" err="1">
                <a:latin typeface="+mn-ea"/>
              </a:rPr>
              <a:t>printf</a:t>
            </a:r>
            <a:r>
              <a:rPr lang="en-US" altLang="zh-CN" sz="3300" dirty="0">
                <a:latin typeface="+mn-ea"/>
              </a:rPr>
              <a:t>("%</a:t>
            </a:r>
            <a:r>
              <a:rPr lang="en-US" altLang="zh-CN" sz="3300" dirty="0" err="1">
                <a:latin typeface="+mn-ea"/>
              </a:rPr>
              <a:t>d",w</a:t>
            </a:r>
            <a:r>
              <a:rPr lang="en-US" altLang="zh-CN" sz="3300" dirty="0">
                <a:latin typeface="+mn-ea"/>
              </a:rPr>
              <a:t>);         //</a:t>
            </a:r>
            <a:r>
              <a:rPr lang="zh-CN" altLang="en-US" sz="3300" dirty="0">
                <a:latin typeface="+mn-ea"/>
              </a:rPr>
              <a:t>最后记录的</a:t>
            </a:r>
            <a:r>
              <a:rPr lang="en-US" altLang="zh-CN" sz="3300" dirty="0">
                <a:latin typeface="+mn-ea"/>
              </a:rPr>
              <a:t>w</a:t>
            </a:r>
            <a:r>
              <a:rPr lang="zh-CN" altLang="en-US" sz="3300" dirty="0">
                <a:latin typeface="+mn-ea"/>
              </a:rPr>
              <a:t>即获胜小朋友编号 </a:t>
            </a:r>
          </a:p>
          <a:p>
            <a:pPr marL="274320" lvl="2" indent="0">
              <a:lnSpc>
                <a:spcPct val="145000"/>
              </a:lnSpc>
              <a:spcBef>
                <a:spcPts val="0"/>
              </a:spcBef>
              <a:buNone/>
            </a:pPr>
            <a:r>
              <a:rPr lang="zh-CN" altLang="en-US" sz="3300" dirty="0">
                <a:latin typeface="+mn-ea"/>
              </a:rPr>
              <a:t>	</a:t>
            </a:r>
            <a:r>
              <a:rPr lang="en-US" altLang="zh-CN" sz="3300" dirty="0">
                <a:latin typeface="+mn-ea"/>
              </a:rPr>
              <a:t>return 0; </a:t>
            </a:r>
          </a:p>
          <a:p>
            <a:pPr marL="274320" lvl="2" indent="0">
              <a:lnSpc>
                <a:spcPct val="145000"/>
              </a:lnSpc>
              <a:spcBef>
                <a:spcPts val="0"/>
              </a:spcBef>
              <a:buNone/>
            </a:pPr>
            <a:r>
              <a:rPr lang="en-US" altLang="zh-CN" sz="3300" dirty="0">
                <a:latin typeface="+mn-ea"/>
              </a:rPr>
              <a:t>}</a:t>
            </a:r>
            <a:endParaRPr lang="zh-CN" altLang="en-US" sz="3300" dirty="0">
              <a:latin typeface="+mn-ea"/>
            </a:endParaRPr>
          </a:p>
        </p:txBody>
      </p:sp>
    </p:spTree>
    <p:extLst>
      <p:ext uri="{BB962C8B-B14F-4D97-AF65-F5344CB8AC3E}">
        <p14:creationId xmlns:p14="http://schemas.microsoft.com/office/powerpoint/2010/main" val="39693513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nvPr>
        </p:nvSpPr>
        <p:spPr>
          <a:xfrm>
            <a:off x="164592" y="155448"/>
            <a:ext cx="8787384" cy="6264215"/>
          </a:xfrm>
          <a:prstGeom prst="rect">
            <a:avLst/>
          </a:prstGeom>
          <a:solidFill>
            <a:schemeClr val="bg1"/>
          </a:solidFill>
        </p:spPr>
        <p:txBody>
          <a:bodyPr wrap="square">
            <a:spAutoFit/>
          </a:bodyPr>
          <a:lstStyle/>
          <a:p>
            <a:pPr marL="0" indent="0" algn="just">
              <a:lnSpc>
                <a:spcPct val="135000"/>
              </a:lnSpc>
              <a:spcBef>
                <a:spcPts val="0"/>
              </a:spcBef>
              <a:spcAft>
                <a:spcPts val="0"/>
              </a:spcAft>
              <a:buNone/>
            </a:pPr>
            <a:r>
              <a:rPr lang="en-US" altLang="zh-CN" sz="2000" kern="100" dirty="0" smtClean="0">
                <a:latin typeface="+mn-ea"/>
                <a:cs typeface="Times New Roman" panose="02020603050405020304" pitchFamily="18" charset="0"/>
              </a:rPr>
              <a:t>201709-2</a:t>
            </a:r>
            <a:r>
              <a:rPr lang="zh-CN" altLang="en-US" sz="2000" kern="100" dirty="0">
                <a:latin typeface="+mn-ea"/>
                <a:cs typeface="Times New Roman" panose="02020603050405020304" pitchFamily="18" charset="0"/>
              </a:rPr>
              <a:t>：公共钥匙盒 </a:t>
            </a:r>
            <a:endParaRPr lang="en-US" altLang="zh-CN" sz="2000" kern="100" dirty="0" smtClean="0">
              <a:latin typeface="+mn-ea"/>
              <a:cs typeface="Times New Roman" panose="02020603050405020304" pitchFamily="18" charset="0"/>
            </a:endParaRPr>
          </a:p>
          <a:p>
            <a:pPr marL="0" indent="0" algn="just">
              <a:lnSpc>
                <a:spcPct val="135000"/>
              </a:lnSpc>
              <a:spcBef>
                <a:spcPts val="0"/>
              </a:spcBef>
              <a:spcAft>
                <a:spcPts val="0"/>
              </a:spcAft>
              <a:buNone/>
            </a:pP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问题描述</a:t>
            </a:r>
            <a:r>
              <a:rPr lang="zh-CN" altLang="en-US" sz="2000" kern="100" dirty="0" smtClean="0">
                <a:latin typeface="+mn-ea"/>
                <a:cs typeface="Times New Roman" panose="02020603050405020304" pitchFamily="18" charset="0"/>
              </a:rPr>
              <a:t>：</a:t>
            </a:r>
            <a:endParaRPr lang="en-US" altLang="zh-CN" sz="2000" kern="100" dirty="0" smtClean="0">
              <a:latin typeface="+mn-ea"/>
              <a:cs typeface="Times New Roman" panose="02020603050405020304" pitchFamily="18" charset="0"/>
            </a:endParaRPr>
          </a:p>
          <a:p>
            <a:pPr marL="0" indent="0" algn="just">
              <a:lnSpc>
                <a:spcPct val="135000"/>
              </a:lnSpc>
              <a:spcBef>
                <a:spcPts val="0"/>
              </a:spcBef>
              <a:spcAft>
                <a:spcPts val="0"/>
              </a:spcAft>
              <a:buNone/>
            </a:pPr>
            <a:r>
              <a:rPr lang="zh-CN" altLang="en-US" sz="2000" kern="100" dirty="0" smtClean="0">
                <a:latin typeface="+mn-ea"/>
                <a:cs typeface="Times New Roman" panose="02020603050405020304" pitchFamily="18" charset="0"/>
              </a:rPr>
              <a:t>    有</a:t>
            </a:r>
            <a:r>
              <a:rPr lang="zh-CN" altLang="en-US" sz="2000" kern="100" dirty="0">
                <a:latin typeface="+mn-ea"/>
                <a:cs typeface="Times New Roman" panose="02020603050405020304" pitchFamily="18" charset="0"/>
              </a:rPr>
              <a:t>一个学校的老师共用</a:t>
            </a:r>
            <a:r>
              <a:rPr lang="en-US" altLang="zh-CN" sz="2000" kern="100" dirty="0">
                <a:solidFill>
                  <a:srgbClr val="FF0000"/>
                </a:solidFill>
                <a:latin typeface="+mn-ea"/>
                <a:cs typeface="Times New Roman" panose="02020603050405020304" pitchFamily="18" charset="0"/>
              </a:rPr>
              <a:t>N</a:t>
            </a:r>
            <a:r>
              <a:rPr lang="zh-CN" altLang="en-US" sz="2000" kern="100" dirty="0">
                <a:solidFill>
                  <a:srgbClr val="FF0000"/>
                </a:solidFill>
                <a:latin typeface="+mn-ea"/>
                <a:cs typeface="Times New Roman" panose="02020603050405020304" pitchFamily="18" charset="0"/>
              </a:rPr>
              <a:t>个教室</a:t>
            </a:r>
            <a:r>
              <a:rPr lang="zh-CN" altLang="en-US" sz="2000" kern="100" dirty="0">
                <a:latin typeface="+mn-ea"/>
                <a:cs typeface="Times New Roman" panose="02020603050405020304" pitchFamily="18" charset="0"/>
              </a:rPr>
              <a:t>，按照规定，所有的钥匙都必须放在公共钥匙盒里，老师不能带钥匙回家。每次老师上课前，都从公共钥匙盒里找到自己上课的教室的钥匙去开门，上完课后，再将钥匙放回到钥匙盒中</a:t>
            </a:r>
            <a:r>
              <a:rPr lang="zh-CN" altLang="en-US" sz="2000" kern="100" dirty="0" smtClean="0">
                <a:latin typeface="+mn-ea"/>
                <a:cs typeface="Times New Roman" panose="02020603050405020304" pitchFamily="18" charset="0"/>
              </a:rPr>
              <a:t>。</a:t>
            </a:r>
            <a:endParaRPr lang="en-US" altLang="zh-CN" sz="2000" kern="100" dirty="0" smtClean="0">
              <a:latin typeface="+mn-ea"/>
              <a:cs typeface="Times New Roman" panose="02020603050405020304" pitchFamily="18" charset="0"/>
            </a:endParaRPr>
          </a:p>
          <a:p>
            <a:pPr marL="0" indent="0" algn="just">
              <a:lnSpc>
                <a:spcPct val="135000"/>
              </a:lnSpc>
              <a:spcBef>
                <a:spcPts val="0"/>
              </a:spcBef>
              <a:spcAft>
                <a:spcPts val="0"/>
              </a:spcAft>
              <a:buNone/>
            </a:pPr>
            <a:r>
              <a:rPr lang="zh-CN" altLang="en-US" sz="2000" kern="100" dirty="0" smtClean="0">
                <a:latin typeface="+mn-ea"/>
                <a:cs typeface="Times New Roman" panose="02020603050405020304" pitchFamily="18" charset="0"/>
              </a:rPr>
              <a:t> </a:t>
            </a:r>
            <a:r>
              <a:rPr lang="zh-CN" altLang="en-US" sz="2000" kern="100" dirty="0">
                <a:latin typeface="+mn-ea"/>
                <a:cs typeface="Times New Roman" panose="02020603050405020304" pitchFamily="18" charset="0"/>
              </a:rPr>
              <a:t>　　钥匙盒一共有</a:t>
            </a:r>
            <a:r>
              <a:rPr lang="en-US" altLang="zh-CN" sz="2000" kern="100" dirty="0">
                <a:solidFill>
                  <a:srgbClr val="FF0000"/>
                </a:solidFill>
                <a:latin typeface="+mn-ea"/>
                <a:cs typeface="Times New Roman" panose="02020603050405020304" pitchFamily="18" charset="0"/>
              </a:rPr>
              <a:t>N</a:t>
            </a:r>
            <a:r>
              <a:rPr lang="zh-CN" altLang="en-US" sz="2000" kern="100" dirty="0">
                <a:solidFill>
                  <a:srgbClr val="FF0000"/>
                </a:solidFill>
                <a:latin typeface="+mn-ea"/>
                <a:cs typeface="Times New Roman" panose="02020603050405020304" pitchFamily="18" charset="0"/>
              </a:rPr>
              <a:t>个挂钩</a:t>
            </a:r>
            <a:r>
              <a:rPr lang="zh-CN" altLang="en-US" sz="2000" kern="100" dirty="0">
                <a:latin typeface="+mn-ea"/>
                <a:cs typeface="Times New Roman" panose="02020603050405020304" pitchFamily="18" charset="0"/>
              </a:rPr>
              <a:t>，从左到右排成一排，用来挂</a:t>
            </a:r>
            <a:r>
              <a:rPr lang="en-US" altLang="zh-CN" sz="2000" kern="100" dirty="0">
                <a:latin typeface="+mn-ea"/>
                <a:cs typeface="Times New Roman" panose="02020603050405020304" pitchFamily="18" charset="0"/>
              </a:rPr>
              <a:t>N</a:t>
            </a:r>
            <a:r>
              <a:rPr lang="zh-CN" altLang="en-US" sz="2000" kern="100" dirty="0">
                <a:latin typeface="+mn-ea"/>
                <a:cs typeface="Times New Roman" panose="02020603050405020304" pitchFamily="18" charset="0"/>
              </a:rPr>
              <a:t>个教室的钥匙。一串钥匙没有固定的悬挂位置，但</a:t>
            </a:r>
            <a:r>
              <a:rPr lang="zh-CN" altLang="en-US" sz="2000" kern="100" dirty="0">
                <a:solidFill>
                  <a:srgbClr val="FF0000"/>
                </a:solidFill>
                <a:latin typeface="+mn-ea"/>
                <a:cs typeface="Times New Roman" panose="02020603050405020304" pitchFamily="18" charset="0"/>
              </a:rPr>
              <a:t>钥匙上有标识，所以老师们不会弄混钥匙</a:t>
            </a:r>
            <a:r>
              <a:rPr lang="zh-CN" altLang="en-US" sz="2000" kern="100" dirty="0" smtClean="0">
                <a:latin typeface="+mn-ea"/>
                <a:cs typeface="Times New Roman" panose="02020603050405020304" pitchFamily="18" charset="0"/>
              </a:rPr>
              <a:t>。</a:t>
            </a:r>
            <a:endParaRPr lang="en-US" altLang="zh-CN" sz="2000" kern="100" dirty="0" smtClean="0">
              <a:latin typeface="+mn-ea"/>
              <a:cs typeface="Times New Roman" panose="02020603050405020304" pitchFamily="18" charset="0"/>
            </a:endParaRPr>
          </a:p>
          <a:p>
            <a:pPr marL="0" indent="0" algn="just">
              <a:lnSpc>
                <a:spcPct val="135000"/>
              </a:lnSpc>
              <a:spcBef>
                <a:spcPts val="0"/>
              </a:spcBef>
              <a:spcAft>
                <a:spcPts val="0"/>
              </a:spcAft>
              <a:buNone/>
            </a:pPr>
            <a:r>
              <a:rPr lang="zh-CN" altLang="en-US" sz="2000" kern="100" dirty="0" smtClean="0">
                <a:latin typeface="+mn-ea"/>
                <a:cs typeface="Times New Roman" panose="02020603050405020304" pitchFamily="18" charset="0"/>
              </a:rPr>
              <a:t> </a:t>
            </a:r>
            <a:r>
              <a:rPr lang="zh-CN" altLang="en-US" sz="2000" kern="100" dirty="0">
                <a:latin typeface="+mn-ea"/>
                <a:cs typeface="Times New Roman" panose="02020603050405020304" pitchFamily="18" charset="0"/>
              </a:rPr>
              <a:t>　　每次取钥匙的时候，老师们都会找到自己所需要的钥匙将其取走，而不会移动其他钥匙。</a:t>
            </a:r>
            <a:r>
              <a:rPr lang="zh-CN" altLang="en-US" sz="2000" kern="100" dirty="0">
                <a:solidFill>
                  <a:srgbClr val="FF0000"/>
                </a:solidFill>
                <a:latin typeface="+mn-ea"/>
                <a:cs typeface="Times New Roman" panose="02020603050405020304" pitchFamily="18" charset="0"/>
              </a:rPr>
              <a:t>每次还钥匙的时候，还钥匙的老师会找到最左边的空的挂钩，将钥匙挂在这个挂钩上。如果有多位老师还钥匙，则他们按钥匙编号从小到大的顺序还。如果同一时刻既有老师还钥匙又有老师取钥匙，则老师们会先将钥匙全还回去再取出</a:t>
            </a:r>
            <a:r>
              <a:rPr lang="zh-CN" altLang="en-US" sz="2000" kern="100" dirty="0" smtClean="0">
                <a:solidFill>
                  <a:srgbClr val="FF0000"/>
                </a:solidFill>
                <a:latin typeface="+mn-ea"/>
                <a:cs typeface="Times New Roman" panose="02020603050405020304" pitchFamily="18" charset="0"/>
              </a:rPr>
              <a:t>。</a:t>
            </a:r>
            <a:endParaRPr lang="en-US" altLang="zh-CN" sz="2000" kern="100" dirty="0" smtClean="0">
              <a:solidFill>
                <a:srgbClr val="FF0000"/>
              </a:solidFill>
              <a:latin typeface="+mn-ea"/>
              <a:cs typeface="Times New Roman" panose="02020603050405020304" pitchFamily="18" charset="0"/>
            </a:endParaRPr>
          </a:p>
          <a:p>
            <a:pPr marL="0" indent="0" algn="just">
              <a:lnSpc>
                <a:spcPct val="135000"/>
              </a:lnSpc>
              <a:spcBef>
                <a:spcPts val="0"/>
              </a:spcBef>
              <a:spcAft>
                <a:spcPts val="0"/>
              </a:spcAft>
              <a:buNone/>
            </a:pPr>
            <a:r>
              <a:rPr lang="zh-CN" altLang="en-US" sz="2000" kern="100" dirty="0" smtClean="0">
                <a:latin typeface="+mn-ea"/>
                <a:cs typeface="Times New Roman" panose="02020603050405020304" pitchFamily="18" charset="0"/>
              </a:rPr>
              <a:t> </a:t>
            </a:r>
            <a:r>
              <a:rPr lang="zh-CN" altLang="en-US" sz="2000" kern="100" dirty="0">
                <a:latin typeface="+mn-ea"/>
                <a:cs typeface="Times New Roman" panose="02020603050405020304" pitchFamily="18" charset="0"/>
              </a:rPr>
              <a:t>　　今天开始的时候钥匙是按编号从小到大的顺序放在钥匙盒里的。有</a:t>
            </a:r>
            <a:r>
              <a:rPr lang="en-US" altLang="zh-CN" sz="2000" kern="100" dirty="0">
                <a:latin typeface="+mn-ea"/>
                <a:cs typeface="Times New Roman" panose="02020603050405020304" pitchFamily="18" charset="0"/>
              </a:rPr>
              <a:t>K</a:t>
            </a:r>
            <a:r>
              <a:rPr lang="zh-CN" altLang="en-US" sz="2000" kern="100" dirty="0">
                <a:latin typeface="+mn-ea"/>
                <a:cs typeface="Times New Roman" panose="02020603050405020304" pitchFamily="18" charset="0"/>
              </a:rPr>
              <a:t>位老师要上课，给出每位老师所需要的钥匙、开始上课的时间和上课的时长，假设下课时间就是还钥匙时间，</a:t>
            </a:r>
            <a:r>
              <a:rPr lang="zh-CN" altLang="en-US" sz="2000" b="1" kern="100" dirty="0">
                <a:solidFill>
                  <a:srgbClr val="FF0000"/>
                </a:solidFill>
                <a:latin typeface="+mn-ea"/>
                <a:cs typeface="Times New Roman" panose="02020603050405020304" pitchFamily="18" charset="0"/>
              </a:rPr>
              <a:t>请问最终钥匙盒里面钥匙的顺序是怎样的</a:t>
            </a:r>
            <a:r>
              <a:rPr lang="zh-CN" altLang="en-US" sz="2000" b="1" kern="100" dirty="0" smtClean="0">
                <a:solidFill>
                  <a:srgbClr val="FF0000"/>
                </a:solidFill>
                <a:latin typeface="+mn-ea"/>
                <a:cs typeface="Times New Roman" panose="02020603050405020304" pitchFamily="18" charset="0"/>
              </a:rPr>
              <a:t>？</a:t>
            </a:r>
            <a:endParaRPr lang="zh-CN" altLang="en-US" sz="2000" b="1" kern="100" dirty="0">
              <a:solidFill>
                <a:srgbClr val="FF0000"/>
              </a:solidFill>
              <a:latin typeface="+mn-ea"/>
              <a:cs typeface="Times New Roman" panose="02020603050405020304" pitchFamily="18" charset="0"/>
            </a:endParaRPr>
          </a:p>
        </p:txBody>
      </p:sp>
    </p:spTree>
    <p:extLst>
      <p:ext uri="{BB962C8B-B14F-4D97-AF65-F5344CB8AC3E}">
        <p14:creationId xmlns:p14="http://schemas.microsoft.com/office/powerpoint/2010/main" val="11037169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3"/>
          <p:cNvSpPr>
            <a:spLocks noGrp="1"/>
          </p:cNvSpPr>
          <p:nvPr>
            <p:ph sz="quarter" idx="13"/>
          </p:nvPr>
        </p:nvSpPr>
        <p:spPr>
          <a:xfrm>
            <a:off x="283464" y="356616"/>
            <a:ext cx="8549640" cy="3708708"/>
          </a:xfrm>
          <a:prstGeom prst="rect">
            <a:avLst/>
          </a:prstGeom>
          <a:solidFill>
            <a:schemeClr val="bg1"/>
          </a:solidFill>
        </p:spPr>
        <p:txBody>
          <a:bodyPr wrap="square">
            <a:spAutoFit/>
          </a:bodyPr>
          <a:lstStyle/>
          <a:p>
            <a:pPr marL="0" indent="0" algn="just">
              <a:lnSpc>
                <a:spcPct val="125000"/>
              </a:lnSpc>
              <a:spcAft>
                <a:spcPts val="0"/>
              </a:spcAft>
              <a:buNone/>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解题思路</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spcAft>
                <a:spcPts val="0"/>
              </a:spcAft>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分析：</a:t>
            </a:r>
            <a:endParaRPr lang="en-US" altLang="zh-CN" sz="24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1" algn="just">
              <a:lnSpc>
                <a:spcPct val="125000"/>
              </a:lnSpc>
            </a:pPr>
            <a:r>
              <a:rPr lang="en-US" altLang="zh-CN" sz="2000" kern="100" dirty="0" smtClean="0">
                <a:latin typeface="+mn-ea"/>
                <a:cs typeface="Times New Roman" panose="02020603050405020304" pitchFamily="18" charset="0"/>
              </a:rPr>
              <a:t>N</a:t>
            </a:r>
            <a:r>
              <a:rPr lang="zh-CN" altLang="en-US" sz="2000" kern="100" dirty="0" smtClean="0">
                <a:latin typeface="+mn-ea"/>
                <a:cs typeface="Times New Roman" panose="02020603050405020304" pitchFamily="18" charset="0"/>
              </a:rPr>
              <a:t>把钥匙从左往右挂在</a:t>
            </a:r>
            <a:r>
              <a:rPr lang="en-US" altLang="zh-CN" sz="2000" kern="100" dirty="0" smtClean="0">
                <a:latin typeface="+mn-ea"/>
                <a:cs typeface="Times New Roman" panose="02020603050405020304" pitchFamily="18" charset="0"/>
              </a:rPr>
              <a:t>N</a:t>
            </a:r>
            <a:r>
              <a:rPr lang="zh-CN" altLang="en-US" sz="2000" kern="100" dirty="0" smtClean="0">
                <a:latin typeface="+mn-ea"/>
                <a:cs typeface="Times New Roman" panose="02020603050405020304" pitchFamily="18" charset="0"/>
              </a:rPr>
              <a:t>个挂钩上。</a:t>
            </a:r>
            <a:endParaRPr lang="en-US" altLang="zh-CN" sz="2000" kern="100" dirty="0" smtClean="0">
              <a:latin typeface="+mn-ea"/>
              <a:cs typeface="Times New Roman" panose="02020603050405020304" pitchFamily="18" charset="0"/>
            </a:endParaRPr>
          </a:p>
          <a:p>
            <a:pPr lvl="1" algn="just">
              <a:lnSpc>
                <a:spcPct val="125000"/>
              </a:lnSpc>
            </a:pPr>
            <a:r>
              <a:rPr lang="zh-CN" altLang="en-US" sz="2000" kern="100" dirty="0" smtClean="0">
                <a:latin typeface="+mn-ea"/>
                <a:cs typeface="Times New Roman" panose="02020603050405020304" pitchFamily="18" charset="0"/>
              </a:rPr>
              <a:t>根据编号取钥匙，取走后钥匙所在的挂钩为空，可以挂其它钥匙</a:t>
            </a:r>
            <a:r>
              <a:rPr lang="zh-CN" altLang="en-US" sz="2000" kern="100" dirty="0">
                <a:latin typeface="+mn-ea"/>
                <a:cs typeface="Times New Roman" panose="02020603050405020304" pitchFamily="18" charset="0"/>
              </a:rPr>
              <a:t>。</a:t>
            </a:r>
            <a:endParaRPr lang="en-US" altLang="zh-CN" sz="2000" kern="100" dirty="0" smtClean="0">
              <a:latin typeface="+mn-ea"/>
              <a:cs typeface="Times New Roman" panose="02020603050405020304" pitchFamily="18" charset="0"/>
            </a:endParaRPr>
          </a:p>
          <a:p>
            <a:pPr lvl="1" algn="just">
              <a:lnSpc>
                <a:spcPct val="125000"/>
              </a:lnSpc>
            </a:pPr>
            <a:r>
              <a:rPr lang="zh-CN" altLang="en-US" sz="2000" kern="100" dirty="0" smtClean="0">
                <a:latin typeface="+mn-ea"/>
                <a:cs typeface="Times New Roman" panose="02020603050405020304" pitchFamily="18" charset="0"/>
              </a:rPr>
              <a:t>还钥匙时把钥匙挂在最左边的挂钩上，而非</a:t>
            </a:r>
            <a:r>
              <a:rPr lang="en-US" altLang="zh-CN" sz="2000" kern="100" dirty="0" smtClean="0">
                <a:latin typeface="+mn-ea"/>
                <a:cs typeface="Times New Roman" panose="02020603050405020304" pitchFamily="18" charset="0"/>
              </a:rPr>
              <a:t>"</a:t>
            </a:r>
            <a:r>
              <a:rPr lang="zh-CN" altLang="en-US" sz="2000" kern="100" dirty="0" smtClean="0">
                <a:latin typeface="+mn-ea"/>
                <a:cs typeface="Times New Roman" panose="02020603050405020304" pitchFamily="18" charset="0"/>
              </a:rPr>
              <a:t>对号入座</a:t>
            </a:r>
            <a:r>
              <a:rPr lang="en-US" altLang="zh-CN" sz="2000" kern="100" dirty="0" smtClean="0">
                <a:latin typeface="+mn-ea"/>
                <a:cs typeface="Times New Roman" panose="02020603050405020304" pitchFamily="18" charset="0"/>
              </a:rPr>
              <a:t>"</a:t>
            </a:r>
            <a:r>
              <a:rPr lang="zh-CN" altLang="en-US" sz="2000" kern="100" dirty="0" smtClean="0">
                <a:latin typeface="+mn-ea"/>
                <a:cs typeface="Times New Roman" panose="02020603050405020304" pitchFamily="18" charset="0"/>
              </a:rPr>
              <a:t>。</a:t>
            </a:r>
            <a:endParaRPr lang="en-US" altLang="zh-CN" sz="2000" kern="100" dirty="0" smtClean="0">
              <a:latin typeface="+mn-ea"/>
              <a:cs typeface="Times New Roman" panose="02020603050405020304" pitchFamily="18" charset="0"/>
            </a:endParaRPr>
          </a:p>
          <a:p>
            <a:pPr lvl="1" algn="just">
              <a:lnSpc>
                <a:spcPct val="125000"/>
              </a:lnSpc>
            </a:pPr>
            <a:r>
              <a:rPr lang="zh-CN" altLang="en-US" sz="2000" kern="100" dirty="0" smtClean="0">
                <a:latin typeface="+mn-ea"/>
                <a:cs typeface="Times New Roman" panose="02020603050405020304" pitchFamily="18" charset="0"/>
              </a:rPr>
              <a:t>同时有取有还时，则先还后取。</a:t>
            </a:r>
            <a:endParaRPr lang="en-US" altLang="zh-CN" sz="2000" kern="100" dirty="0" smtClean="0">
              <a:latin typeface="+mn-ea"/>
              <a:cs typeface="Times New Roman" panose="02020603050405020304" pitchFamily="18" charset="0"/>
            </a:endParaRPr>
          </a:p>
          <a:p>
            <a:pPr lvl="1" algn="just">
              <a:lnSpc>
                <a:spcPct val="125000"/>
              </a:lnSpc>
            </a:pPr>
            <a:r>
              <a:rPr lang="zh-CN" altLang="en-US" sz="2000" kern="100" dirty="0" smtClean="0">
                <a:latin typeface="+mn-ea"/>
                <a:cs typeface="Times New Roman" panose="02020603050405020304" pitchFamily="18" charset="0"/>
              </a:rPr>
              <a:t>同时还多把时，则按编号从小到大还。</a:t>
            </a:r>
            <a:endParaRPr lang="en-US" altLang="zh-CN" sz="2000" kern="100" dirty="0" smtClean="0">
              <a:latin typeface="+mn-ea"/>
              <a:cs typeface="Times New Roman" panose="02020603050405020304" pitchFamily="18" charset="0"/>
            </a:endParaRPr>
          </a:p>
        </p:txBody>
      </p:sp>
      <p:sp>
        <p:nvSpPr>
          <p:cNvPr id="5" name="内容占位符 3"/>
          <p:cNvSpPr txBox="1">
            <a:spLocks/>
          </p:cNvSpPr>
          <p:nvPr/>
        </p:nvSpPr>
        <p:spPr>
          <a:xfrm>
            <a:off x="283464" y="4245887"/>
            <a:ext cx="8641080" cy="2031325"/>
          </a:xfrm>
          <a:prstGeom prst="rect">
            <a:avLst/>
          </a:prstGeom>
          <a:solidFill>
            <a:schemeClr val="bg1"/>
          </a:solidFill>
        </p:spPr>
        <p:txBody>
          <a:bodyPr vert="horz" wrap="square" lIns="91440" tIns="45720" rIns="91440" bIns="45720" rtlCol="0">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lnSpc>
                <a:spcPct val="150000"/>
              </a:lnSpc>
              <a:spcBef>
                <a:spcPts val="0"/>
              </a:spcBef>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通过分析可以得到一个结论：</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Bef>
                <a:spcPts val="0"/>
              </a:spcBef>
              <a:buFont typeface="Wingdings 3" charset="2"/>
              <a:buNone/>
            </a:pPr>
            <a:r>
              <a:rPr lang="en-US" altLang="zh-CN" sz="2000" kern="100" dirty="0">
                <a:latin typeface="+mn-ea"/>
                <a:cs typeface="Times New Roman" panose="02020603050405020304" pitchFamily="18" charset="0"/>
              </a:rPr>
              <a:t> </a:t>
            </a:r>
            <a:r>
              <a:rPr lang="en-US" altLang="zh-CN" sz="2000" kern="100" dirty="0" smtClean="0">
                <a:latin typeface="+mn-ea"/>
                <a:cs typeface="Times New Roman" panose="02020603050405020304" pitchFamily="18" charset="0"/>
              </a:rPr>
              <a:t>   </a:t>
            </a:r>
            <a:r>
              <a:rPr lang="zh-CN" altLang="en-US" sz="2000" kern="100" dirty="0" smtClean="0">
                <a:latin typeface="+mn-ea"/>
                <a:cs typeface="Times New Roman" panose="02020603050405020304" pitchFamily="18" charset="0"/>
              </a:rPr>
              <a:t>对一组有取有还的操作，首先按</a:t>
            </a:r>
            <a:r>
              <a:rPr lang="zh-CN" altLang="en-US" sz="2000" b="1" kern="100" dirty="0" smtClean="0">
                <a:solidFill>
                  <a:srgbClr val="FF0000"/>
                </a:solidFill>
                <a:latin typeface="+mn-ea"/>
                <a:cs typeface="Times New Roman" panose="02020603050405020304" pitchFamily="18" charset="0"/>
              </a:rPr>
              <a:t>时间有序</a:t>
            </a:r>
            <a:r>
              <a:rPr lang="zh-CN" altLang="en-US" sz="2000" kern="100" dirty="0" smtClean="0">
                <a:latin typeface="+mn-ea"/>
                <a:cs typeface="Times New Roman" panose="02020603050405020304" pitchFamily="18" charset="0"/>
              </a:rPr>
              <a:t>、然后按</a:t>
            </a:r>
            <a:r>
              <a:rPr lang="zh-CN" altLang="en-US" sz="2000" b="1" kern="100" dirty="0" smtClean="0">
                <a:solidFill>
                  <a:srgbClr val="FF0000"/>
                </a:solidFill>
                <a:latin typeface="+mn-ea"/>
                <a:cs typeface="Times New Roman" panose="02020603050405020304" pitchFamily="18" charset="0"/>
              </a:rPr>
              <a:t>操作类型有序</a:t>
            </a:r>
            <a:r>
              <a:rPr lang="zh-CN" altLang="en-US" sz="2000" kern="100" dirty="0" smtClean="0">
                <a:latin typeface="+mn-ea"/>
                <a:cs typeface="Times New Roman" panose="02020603050405020304" pitchFamily="18" charset="0"/>
              </a:rPr>
              <a:t>（先还后取）、最后还</a:t>
            </a:r>
            <a:r>
              <a:rPr lang="zh-CN" altLang="en-US" sz="2000" kern="100" dirty="0">
                <a:latin typeface="+mn-ea"/>
                <a:cs typeface="Times New Roman" panose="02020603050405020304" pitchFamily="18" charset="0"/>
              </a:rPr>
              <a:t>钥匙时按</a:t>
            </a:r>
            <a:r>
              <a:rPr lang="zh-CN" altLang="en-US" sz="2000" b="1" kern="100" dirty="0" smtClean="0">
                <a:solidFill>
                  <a:srgbClr val="FF0000"/>
                </a:solidFill>
                <a:latin typeface="+mn-ea"/>
                <a:cs typeface="Times New Roman" panose="02020603050405020304" pitchFamily="18" charset="0"/>
              </a:rPr>
              <a:t>钥匙编号有序</a:t>
            </a:r>
            <a:r>
              <a:rPr lang="zh-CN" altLang="en-US" sz="2000" kern="100" dirty="0" smtClean="0">
                <a:latin typeface="+mn-ea"/>
                <a:cs typeface="Times New Roman" panose="02020603050405020304" pitchFamily="18" charset="0"/>
              </a:rPr>
              <a:t>（最左边优先）。而挂钩在还钥匙时只需从左往右找位置即可。</a:t>
            </a:r>
            <a:endParaRPr lang="en-US" altLang="zh-CN" sz="2000" kern="100" dirty="0" smtClean="0">
              <a:latin typeface="+mn-ea"/>
              <a:cs typeface="Times New Roman" panose="02020603050405020304" pitchFamily="18" charset="0"/>
            </a:endParaRPr>
          </a:p>
        </p:txBody>
      </p:sp>
    </p:spTree>
    <p:extLst>
      <p:ext uri="{BB962C8B-B14F-4D97-AF65-F5344CB8AC3E}">
        <p14:creationId xmlns:p14="http://schemas.microsoft.com/office/powerpoint/2010/main" val="4231022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60430" y="-126038"/>
            <a:ext cx="9464860" cy="7110076"/>
          </a:xfrm>
          <a:prstGeom prst="rect">
            <a:avLst/>
          </a:prstGeom>
        </p:spPr>
      </p:pic>
      <p:sp>
        <p:nvSpPr>
          <p:cNvPr id="5" name="文本框 4"/>
          <p:cNvSpPr txBox="1"/>
          <p:nvPr/>
        </p:nvSpPr>
        <p:spPr>
          <a:xfrm>
            <a:off x="1392966" y="1344576"/>
            <a:ext cx="4576733" cy="584775"/>
          </a:xfrm>
          <a:prstGeom prst="rect">
            <a:avLst/>
          </a:prstGeom>
          <a:solidFill>
            <a:srgbClr val="FFFF00"/>
          </a:solidFill>
        </p:spPr>
        <p:txBody>
          <a:bodyPr wrap="square" rtlCol="0">
            <a:spAutoFit/>
          </a:bodyPr>
          <a:lstStyle/>
          <a:p>
            <a:r>
              <a:rPr lang="zh-CN" altLang="en-US" sz="3200" b="1" dirty="0" smtClean="0">
                <a:solidFill>
                  <a:srgbClr val="FF0000"/>
                </a:solidFill>
              </a:rPr>
              <a:t>参与认证的高校等</a:t>
            </a:r>
            <a:r>
              <a:rPr lang="en-US" altLang="zh-CN" sz="3200" b="1" dirty="0" smtClean="0">
                <a:solidFill>
                  <a:srgbClr val="FF0000"/>
                </a:solidFill>
              </a:rPr>
              <a:t>200+</a:t>
            </a:r>
            <a:endParaRPr lang="zh-CN" altLang="en-US" sz="3200" b="1" dirty="0">
              <a:solidFill>
                <a:srgbClr val="FF0000"/>
              </a:solidFill>
            </a:endParaRPr>
          </a:p>
        </p:txBody>
      </p:sp>
    </p:spTree>
    <p:extLst>
      <p:ext uri="{BB962C8B-B14F-4D97-AF65-F5344CB8AC3E}">
        <p14:creationId xmlns:p14="http://schemas.microsoft.com/office/powerpoint/2010/main" val="14197945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3"/>
          <p:cNvSpPr>
            <a:spLocks noGrp="1"/>
          </p:cNvSpPr>
          <p:nvPr>
            <p:ph sz="quarter" idx="13"/>
          </p:nvPr>
        </p:nvSpPr>
        <p:spPr>
          <a:xfrm>
            <a:off x="173736" y="173736"/>
            <a:ext cx="8631936" cy="6370975"/>
          </a:xfrm>
          <a:prstGeom prst="rect">
            <a:avLst/>
          </a:prstGeom>
          <a:solidFill>
            <a:schemeClr val="bg1"/>
          </a:solidFill>
        </p:spPr>
        <p:txBody>
          <a:bodyPr wrap="square">
            <a:spAutoFit/>
          </a:bodyPr>
          <a:lstStyle/>
          <a:p>
            <a:pPr algn="just">
              <a:lnSpc>
                <a:spcPct val="125000"/>
              </a:lnSpc>
              <a:spcAft>
                <a:spcPts val="0"/>
              </a:spcAft>
            </a:pP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解决方案</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1" algn="just">
              <a:lnSpc>
                <a:spcPct val="150000"/>
              </a:lnSpc>
              <a:spcBef>
                <a:spcPts val="0"/>
              </a:spcBef>
            </a:pPr>
            <a:r>
              <a:rPr lang="zh-CN" altLang="en-US" sz="2400" kern="100" dirty="0" smtClean="0">
                <a:latin typeface="+mn-ea"/>
                <a:cs typeface="Times New Roman" panose="02020603050405020304" pitchFamily="18" charset="0"/>
              </a:rPr>
              <a:t>对</a:t>
            </a:r>
            <a:r>
              <a:rPr lang="zh-CN" altLang="en-US" sz="2400" kern="100" dirty="0">
                <a:latin typeface="+mn-ea"/>
                <a:cs typeface="Times New Roman" panose="02020603050405020304" pitchFamily="18" charset="0"/>
              </a:rPr>
              <a:t>每一个</a:t>
            </a:r>
            <a:r>
              <a:rPr lang="zh-CN" altLang="en-US" sz="2400" kern="100" dirty="0" smtClean="0">
                <a:latin typeface="+mn-ea"/>
                <a:cs typeface="Times New Roman" panose="02020603050405020304" pitchFamily="18" charset="0"/>
              </a:rPr>
              <a:t>输入（某把钥匙及其取和还的时间）分解为取、还两个操作，然后</a:t>
            </a:r>
            <a:r>
              <a:rPr lang="zh-CN" altLang="en-US" sz="2400" b="1" kern="100" dirty="0" smtClean="0">
                <a:solidFill>
                  <a:srgbClr val="FF0000"/>
                </a:solidFill>
                <a:latin typeface="+mn-ea"/>
                <a:cs typeface="Times New Roman" panose="02020603050405020304" pitchFamily="18" charset="0"/>
              </a:rPr>
              <a:t>按时间、操作和钥匙顺序模拟操作</a:t>
            </a:r>
            <a:r>
              <a:rPr lang="zh-CN" altLang="en-US" sz="2400" kern="100" dirty="0" smtClean="0">
                <a:latin typeface="+mn-ea"/>
                <a:cs typeface="Times New Roman" panose="02020603050405020304" pitchFamily="18" charset="0"/>
              </a:rPr>
              <a:t>即可。</a:t>
            </a:r>
            <a:endParaRPr lang="en-US" altLang="zh-CN" sz="2400" kern="100" dirty="0" smtClean="0">
              <a:latin typeface="+mn-ea"/>
              <a:cs typeface="Times New Roman" panose="02020603050405020304" pitchFamily="18" charset="0"/>
            </a:endParaRPr>
          </a:p>
          <a:p>
            <a:pPr lvl="1" algn="just">
              <a:lnSpc>
                <a:spcPct val="150000"/>
              </a:lnSpc>
              <a:spcBef>
                <a:spcPts val="0"/>
              </a:spcBef>
            </a:pPr>
            <a:r>
              <a:rPr lang="zh-CN" altLang="en-US" sz="2400" kern="100" dirty="0">
                <a:latin typeface="+mn-ea"/>
                <a:cs typeface="Times New Roman" panose="02020603050405020304" pitchFamily="18" charset="0"/>
              </a:rPr>
              <a:t>用结构体描述</a:t>
            </a:r>
            <a:r>
              <a:rPr lang="zh-CN" altLang="en-US" sz="2400" kern="100" dirty="0" smtClean="0">
                <a:latin typeface="+mn-ea"/>
                <a:cs typeface="Times New Roman" panose="02020603050405020304" pitchFamily="18" charset="0"/>
              </a:rPr>
              <a:t>操作，包括</a:t>
            </a:r>
            <a:r>
              <a:rPr lang="zh-CN" altLang="en-US" sz="2400" b="1" kern="100" dirty="0" smtClean="0">
                <a:solidFill>
                  <a:srgbClr val="FF0000"/>
                </a:solidFill>
                <a:latin typeface="+mn-ea"/>
                <a:cs typeface="Times New Roman" panose="02020603050405020304" pitchFamily="18" charset="0"/>
              </a:rPr>
              <a:t>操作时间</a:t>
            </a:r>
            <a:r>
              <a:rPr lang="zh-CN" altLang="en-US" sz="2400" b="1" kern="100" dirty="0">
                <a:solidFill>
                  <a:srgbClr val="FF0000"/>
                </a:solidFill>
                <a:latin typeface="+mn-ea"/>
                <a:cs typeface="Times New Roman" panose="02020603050405020304" pitchFamily="18" charset="0"/>
              </a:rPr>
              <a:t>、</a:t>
            </a:r>
            <a:r>
              <a:rPr lang="zh-CN" altLang="en-US" sz="2400" b="1" kern="100" dirty="0" smtClean="0">
                <a:solidFill>
                  <a:srgbClr val="FF0000"/>
                </a:solidFill>
                <a:latin typeface="+mn-ea"/>
                <a:cs typeface="Times New Roman" panose="02020603050405020304" pitchFamily="18" charset="0"/>
              </a:rPr>
              <a:t>操作</a:t>
            </a:r>
            <a:r>
              <a:rPr lang="zh-CN" altLang="en-US" sz="2400" b="1" kern="100" dirty="0">
                <a:solidFill>
                  <a:srgbClr val="FF0000"/>
                </a:solidFill>
                <a:latin typeface="+mn-ea"/>
                <a:cs typeface="Times New Roman" panose="02020603050405020304" pitchFamily="18" charset="0"/>
              </a:rPr>
              <a:t>类型、钥匙</a:t>
            </a:r>
            <a:r>
              <a:rPr lang="zh-CN" altLang="en-US" sz="2400" b="1" kern="100" dirty="0" smtClean="0">
                <a:solidFill>
                  <a:srgbClr val="FF0000"/>
                </a:solidFill>
                <a:latin typeface="+mn-ea"/>
                <a:cs typeface="Times New Roman" panose="02020603050405020304" pitchFamily="18" charset="0"/>
              </a:rPr>
              <a:t>编号</a:t>
            </a:r>
            <a:r>
              <a:rPr lang="zh-CN" altLang="en-US" sz="2400" kern="100" dirty="0">
                <a:latin typeface="+mn-ea"/>
                <a:cs typeface="Times New Roman" panose="02020603050405020304" pitchFamily="18" charset="0"/>
              </a:rPr>
              <a:t>三个</a:t>
            </a:r>
            <a:r>
              <a:rPr lang="zh-CN" altLang="en-US" sz="2400" kern="100" dirty="0" smtClean="0">
                <a:latin typeface="+mn-ea"/>
                <a:cs typeface="Times New Roman" panose="02020603050405020304" pitchFamily="18" charset="0"/>
              </a:rPr>
              <a:t>属性 。</a:t>
            </a:r>
            <a:endParaRPr lang="en-US" altLang="zh-CN" sz="2400" kern="100" dirty="0">
              <a:latin typeface="+mn-ea"/>
              <a:cs typeface="Times New Roman" panose="02020603050405020304" pitchFamily="18" charset="0"/>
            </a:endParaRPr>
          </a:p>
          <a:p>
            <a:pPr lvl="1" algn="just">
              <a:lnSpc>
                <a:spcPct val="150000"/>
              </a:lnSpc>
              <a:spcBef>
                <a:spcPts val="0"/>
              </a:spcBef>
            </a:pPr>
            <a:r>
              <a:rPr lang="zh-CN" altLang="en-US" sz="2400" kern="100" dirty="0">
                <a:latin typeface="+mn-ea"/>
                <a:cs typeface="Times New Roman" panose="02020603050405020304" pitchFamily="18" charset="0"/>
              </a:rPr>
              <a:t>将全部输入变成全部操作后，对</a:t>
            </a:r>
            <a:r>
              <a:rPr lang="zh-CN" altLang="en-US" sz="2400" kern="100" dirty="0" smtClean="0">
                <a:latin typeface="+mn-ea"/>
                <a:cs typeface="Times New Roman" panose="02020603050405020304" pitchFamily="18" charset="0"/>
              </a:rPr>
              <a:t>结构体</a:t>
            </a:r>
            <a:r>
              <a:rPr lang="zh-CN" altLang="en-US" sz="2400" kern="100" dirty="0">
                <a:latin typeface="+mn-ea"/>
                <a:cs typeface="Times New Roman" panose="02020603050405020304" pitchFamily="18" charset="0"/>
              </a:rPr>
              <a:t>分别按照操作时间、操作类型，钥匙编号</a:t>
            </a:r>
            <a:r>
              <a:rPr lang="zh-CN" altLang="en-US" sz="2400" kern="100" dirty="0" smtClean="0">
                <a:latin typeface="+mn-ea"/>
                <a:cs typeface="Times New Roman" panose="02020603050405020304" pitchFamily="18" charset="0"/>
              </a:rPr>
              <a:t>进行</a:t>
            </a:r>
            <a:r>
              <a:rPr lang="zh-CN" altLang="en-US" sz="2400" b="1" kern="100" dirty="0">
                <a:solidFill>
                  <a:srgbClr val="FF0000"/>
                </a:solidFill>
                <a:latin typeface="+mn-ea"/>
                <a:cs typeface="Times New Roman" panose="02020603050405020304" pitchFamily="18" charset="0"/>
              </a:rPr>
              <a:t>三重</a:t>
            </a:r>
            <a:r>
              <a:rPr lang="zh-CN" altLang="en-US" sz="2400" b="1" kern="100" dirty="0" smtClean="0">
                <a:solidFill>
                  <a:srgbClr val="FF0000"/>
                </a:solidFill>
                <a:latin typeface="+mn-ea"/>
                <a:cs typeface="Times New Roman" panose="02020603050405020304" pitchFamily="18" charset="0"/>
              </a:rPr>
              <a:t>排序</a:t>
            </a:r>
            <a:r>
              <a:rPr lang="zh-CN" altLang="en-US" sz="2400" kern="100" dirty="0" smtClean="0">
                <a:latin typeface="+mn-ea"/>
                <a:cs typeface="Times New Roman" panose="02020603050405020304" pitchFamily="18" charset="0"/>
              </a:rPr>
              <a:t>。</a:t>
            </a:r>
            <a:endParaRPr lang="en-US" altLang="zh-CN" sz="2400" kern="100" dirty="0">
              <a:latin typeface="+mn-ea"/>
              <a:cs typeface="Times New Roman" panose="02020603050405020304" pitchFamily="18" charset="0"/>
            </a:endParaRPr>
          </a:p>
          <a:p>
            <a:pPr lvl="1" algn="just">
              <a:lnSpc>
                <a:spcPct val="150000"/>
              </a:lnSpc>
              <a:spcBef>
                <a:spcPts val="0"/>
              </a:spcBef>
            </a:pPr>
            <a:r>
              <a:rPr lang="zh-CN" altLang="en-US" sz="2400" kern="100" dirty="0">
                <a:latin typeface="+mn-ea"/>
                <a:cs typeface="Times New Roman" panose="02020603050405020304" pitchFamily="18" charset="0"/>
              </a:rPr>
              <a:t>用一个位置数组表示</a:t>
            </a:r>
            <a:r>
              <a:rPr lang="en-US" altLang="zh-CN" sz="2400" kern="100" dirty="0">
                <a:latin typeface="+mn-ea"/>
                <a:cs typeface="Times New Roman" panose="02020603050405020304" pitchFamily="18" charset="0"/>
              </a:rPr>
              <a:t>N</a:t>
            </a:r>
            <a:r>
              <a:rPr lang="zh-CN" altLang="en-US" sz="2400" kern="100" dirty="0">
                <a:latin typeface="+mn-ea"/>
                <a:cs typeface="Times New Roman" panose="02020603050405020304" pitchFamily="18" charset="0"/>
              </a:rPr>
              <a:t>个挂钩。</a:t>
            </a:r>
            <a:endParaRPr lang="en-US" altLang="zh-CN" sz="2400" kern="100" dirty="0">
              <a:latin typeface="+mn-ea"/>
              <a:cs typeface="Times New Roman" panose="02020603050405020304" pitchFamily="18" charset="0"/>
            </a:endParaRPr>
          </a:p>
          <a:p>
            <a:pPr lvl="1" algn="just">
              <a:lnSpc>
                <a:spcPct val="150000"/>
              </a:lnSpc>
              <a:spcBef>
                <a:spcPts val="0"/>
              </a:spcBef>
            </a:pPr>
            <a:r>
              <a:rPr lang="zh-CN" altLang="en-US" sz="2400" b="1" kern="100" dirty="0">
                <a:latin typeface="+mn-ea"/>
                <a:cs typeface="Times New Roman" panose="02020603050405020304" pitchFamily="18" charset="0"/>
              </a:rPr>
              <a:t>对钥匙取、还进行模拟</a:t>
            </a:r>
            <a:r>
              <a:rPr lang="zh-CN" altLang="en-US" sz="2400" kern="100" dirty="0">
                <a:latin typeface="+mn-ea"/>
                <a:cs typeface="Times New Roman" panose="02020603050405020304" pitchFamily="18" charset="0"/>
              </a:rPr>
              <a:t>：</a:t>
            </a:r>
            <a:endParaRPr lang="en-US" altLang="zh-CN" sz="2400" kern="100" dirty="0">
              <a:latin typeface="+mn-ea"/>
              <a:cs typeface="Times New Roman" panose="02020603050405020304" pitchFamily="18" charset="0"/>
            </a:endParaRPr>
          </a:p>
          <a:p>
            <a:pPr lvl="2" algn="just">
              <a:lnSpc>
                <a:spcPct val="150000"/>
              </a:lnSpc>
              <a:spcBef>
                <a:spcPts val="0"/>
              </a:spcBef>
            </a:pPr>
            <a:r>
              <a:rPr lang="zh-CN" altLang="en-US" sz="2000" kern="100" dirty="0">
                <a:latin typeface="+mn-ea"/>
                <a:cs typeface="Times New Roman" panose="02020603050405020304" pitchFamily="18" charset="0"/>
              </a:rPr>
              <a:t>在取钥匙时，将其所在位置置</a:t>
            </a:r>
            <a:r>
              <a:rPr lang="en-US" altLang="zh-CN" sz="2000" kern="100" dirty="0">
                <a:latin typeface="+mn-ea"/>
                <a:cs typeface="Times New Roman" panose="02020603050405020304" pitchFamily="18" charset="0"/>
              </a:rPr>
              <a:t>0</a:t>
            </a:r>
            <a:r>
              <a:rPr lang="zh-CN" altLang="en-US" sz="2000" kern="100" dirty="0">
                <a:latin typeface="+mn-ea"/>
                <a:cs typeface="Times New Roman" panose="02020603050405020304" pitchFamily="18" charset="0"/>
              </a:rPr>
              <a:t>。</a:t>
            </a:r>
            <a:endParaRPr lang="en-US" altLang="zh-CN" sz="2000" kern="100" dirty="0">
              <a:latin typeface="+mn-ea"/>
              <a:cs typeface="Times New Roman" panose="02020603050405020304" pitchFamily="18" charset="0"/>
            </a:endParaRPr>
          </a:p>
          <a:p>
            <a:pPr lvl="2" algn="just">
              <a:lnSpc>
                <a:spcPct val="150000"/>
              </a:lnSpc>
              <a:spcBef>
                <a:spcPts val="0"/>
              </a:spcBef>
            </a:pPr>
            <a:r>
              <a:rPr lang="zh-CN" altLang="en-US" sz="2000" kern="100" dirty="0">
                <a:latin typeface="+mn-ea"/>
                <a:cs typeface="Times New Roman" panose="02020603050405020304" pitchFamily="18" charset="0"/>
              </a:rPr>
              <a:t>还钥匙时从左到右扫描位置数组，找到第一个为</a:t>
            </a:r>
            <a:r>
              <a:rPr lang="en-US" altLang="zh-CN" sz="2000" kern="100" dirty="0">
                <a:latin typeface="+mn-ea"/>
                <a:cs typeface="Times New Roman" panose="02020603050405020304" pitchFamily="18" charset="0"/>
              </a:rPr>
              <a:t>0</a:t>
            </a:r>
            <a:r>
              <a:rPr lang="zh-CN" altLang="en-US" sz="2000" kern="100" dirty="0">
                <a:latin typeface="+mn-ea"/>
                <a:cs typeface="Times New Roman" panose="02020603050405020304" pitchFamily="18" charset="0"/>
              </a:rPr>
              <a:t>的空位置，将元素重置</a:t>
            </a:r>
            <a:r>
              <a:rPr lang="en-US" altLang="zh-CN" sz="2000" kern="100" dirty="0">
                <a:latin typeface="+mn-ea"/>
                <a:cs typeface="Times New Roman" panose="02020603050405020304" pitchFamily="18" charset="0"/>
              </a:rPr>
              <a:t>1</a:t>
            </a:r>
            <a:r>
              <a:rPr lang="zh-CN" altLang="en-US" sz="2000" kern="100" dirty="0">
                <a:latin typeface="+mn-ea"/>
                <a:cs typeface="Times New Roman" panose="02020603050405020304" pitchFamily="18" charset="0"/>
              </a:rPr>
              <a:t>即可</a:t>
            </a:r>
            <a:r>
              <a:rPr lang="zh-CN" altLang="en-US" sz="2000" kern="100" dirty="0" smtClean="0">
                <a:latin typeface="+mn-ea"/>
                <a:cs typeface="Times New Roman" panose="02020603050405020304" pitchFamily="18" charset="0"/>
              </a:rPr>
              <a:t>。</a:t>
            </a:r>
            <a:endParaRPr lang="en-US"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42502492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3"/>
          <p:cNvSpPr>
            <a:spLocks noGrp="1"/>
          </p:cNvSpPr>
          <p:nvPr>
            <p:ph sz="quarter" idx="13"/>
          </p:nvPr>
        </p:nvSpPr>
        <p:spPr>
          <a:xfrm>
            <a:off x="349758" y="371756"/>
            <a:ext cx="8693657" cy="5835508"/>
          </a:xfrm>
          <a:prstGeom prst="rect">
            <a:avLst/>
          </a:prstGeom>
          <a:solidFill>
            <a:schemeClr val="bg1"/>
          </a:solidFill>
        </p:spPr>
        <p:txBody>
          <a:bodyPr wrap="square">
            <a:spAutoFit/>
          </a:bodyPr>
          <a:lstStyle/>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#include&lt;</a:t>
            </a:r>
            <a:r>
              <a:rPr lang="en-US" altLang="zh-CN" sz="2000" kern="100" dirty="0" err="1">
                <a:latin typeface="等线" panose="02010600030101010101" pitchFamily="2" charset="-122"/>
                <a:cs typeface="Times New Roman" panose="02020603050405020304" pitchFamily="18" charset="0"/>
              </a:rPr>
              <a:t>iostream</a:t>
            </a:r>
            <a:r>
              <a:rPr lang="en-US" altLang="zh-CN" sz="2000" kern="100" dirty="0">
                <a:latin typeface="等线" panose="02010600030101010101" pitchFamily="2" charset="-122"/>
                <a:cs typeface="Times New Roman" panose="02020603050405020304" pitchFamily="18" charset="0"/>
              </a:rPr>
              <a:t>&gt;</a:t>
            </a:r>
          </a:p>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#include&lt;algorithm&gt;</a:t>
            </a:r>
          </a:p>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#include&lt;vector&gt;</a:t>
            </a:r>
          </a:p>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using namespace </a:t>
            </a:r>
            <a:r>
              <a:rPr lang="en-US" altLang="zh-CN" sz="2000" kern="100" dirty="0" err="1">
                <a:latin typeface="等线" panose="02010600030101010101" pitchFamily="2" charset="-122"/>
                <a:cs typeface="Times New Roman" panose="02020603050405020304" pitchFamily="18" charset="0"/>
              </a:rPr>
              <a:t>std</a:t>
            </a:r>
            <a:r>
              <a:rPr lang="en-US" altLang="zh-CN" sz="2000" kern="100" dirty="0">
                <a:latin typeface="等线" panose="02010600030101010101" pitchFamily="2" charset="-122"/>
                <a:cs typeface="Times New Roman" panose="02020603050405020304" pitchFamily="18" charset="0"/>
              </a:rPr>
              <a:t>;</a:t>
            </a:r>
          </a:p>
          <a:p>
            <a:pPr marL="0" indent="0" algn="just">
              <a:lnSpc>
                <a:spcPct val="125000"/>
              </a:lnSpc>
              <a:spcBef>
                <a:spcPts val="0"/>
              </a:spcBef>
              <a:spcAft>
                <a:spcPts val="0"/>
              </a:spcAft>
              <a:buNone/>
            </a:pPr>
            <a:r>
              <a:rPr lang="en-US" altLang="zh-CN" sz="2000" kern="100" dirty="0" err="1">
                <a:latin typeface="等线" panose="02010600030101010101" pitchFamily="2" charset="-122"/>
                <a:cs typeface="Times New Roman" panose="02020603050405020304" pitchFamily="18" charset="0"/>
              </a:rPr>
              <a:t>const</a:t>
            </a:r>
            <a:r>
              <a:rPr lang="en-US" altLang="zh-CN" sz="2000" kern="100" dirty="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int</a:t>
            </a:r>
            <a:r>
              <a:rPr lang="en-US" altLang="zh-CN" sz="2000" kern="100" dirty="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maxn</a:t>
            </a:r>
            <a:r>
              <a:rPr lang="en-US" altLang="zh-CN" sz="2000" kern="100" dirty="0">
                <a:latin typeface="等线" panose="02010600030101010101" pitchFamily="2" charset="-122"/>
                <a:cs typeface="Times New Roman" panose="02020603050405020304" pitchFamily="18" charset="0"/>
              </a:rPr>
              <a:t>=10000+5;</a:t>
            </a:r>
          </a:p>
          <a:p>
            <a:pPr marL="0" indent="0" algn="just">
              <a:lnSpc>
                <a:spcPct val="125000"/>
              </a:lnSpc>
              <a:spcBef>
                <a:spcPts val="0"/>
              </a:spcBef>
              <a:spcAft>
                <a:spcPts val="0"/>
              </a:spcAft>
              <a:buNone/>
            </a:pPr>
            <a:r>
              <a:rPr lang="en-US" altLang="zh-CN" sz="2000" kern="100" dirty="0" err="1">
                <a:latin typeface="等线" panose="02010600030101010101" pitchFamily="2" charset="-122"/>
                <a:cs typeface="Times New Roman" panose="02020603050405020304" pitchFamily="18" charset="0"/>
              </a:rPr>
              <a:t>struct</a:t>
            </a:r>
            <a:r>
              <a:rPr lang="en-US" altLang="zh-CN" sz="2000" kern="100" dirty="0">
                <a:latin typeface="等线" panose="02010600030101010101" pitchFamily="2" charset="-122"/>
                <a:cs typeface="Times New Roman" panose="02020603050405020304" pitchFamily="18" charset="0"/>
              </a:rPr>
              <a:t> key{</a:t>
            </a:r>
          </a:p>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int</a:t>
            </a:r>
            <a:r>
              <a:rPr lang="en-US" altLang="zh-CN" sz="2000" kern="100" dirty="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id,time,flag</a:t>
            </a:r>
            <a:r>
              <a:rPr lang="en-US" altLang="zh-CN" sz="2000" kern="100" dirty="0">
                <a:latin typeface="等线" panose="02010600030101010101" pitchFamily="2" charset="-122"/>
                <a:cs typeface="Times New Roman" panose="02020603050405020304" pitchFamily="18" charset="0"/>
              </a:rPr>
              <a:t>; </a:t>
            </a:r>
            <a:r>
              <a:rPr lang="en-US" altLang="zh-CN" sz="2000" kern="100" dirty="0" smtClean="0">
                <a:latin typeface="等线" panose="02010600030101010101" pitchFamily="2" charset="-122"/>
                <a:cs typeface="Times New Roman" panose="02020603050405020304" pitchFamily="18" charset="0"/>
              </a:rPr>
              <a:t>  //</a:t>
            </a:r>
            <a:r>
              <a:rPr lang="en-US" altLang="zh-CN" sz="2000" kern="100" dirty="0">
                <a:latin typeface="等线" panose="02010600030101010101" pitchFamily="2" charset="-122"/>
                <a:cs typeface="Times New Roman" panose="02020603050405020304" pitchFamily="18" charset="0"/>
              </a:rPr>
              <a:t>id:</a:t>
            </a:r>
            <a:r>
              <a:rPr lang="zh-CN" altLang="en-US" sz="2000" kern="100" dirty="0">
                <a:latin typeface="等线" panose="02010600030101010101" pitchFamily="2" charset="-122"/>
                <a:cs typeface="Times New Roman" panose="02020603050405020304" pitchFamily="18" charset="0"/>
              </a:rPr>
              <a:t>钥匙编号，</a:t>
            </a:r>
            <a:r>
              <a:rPr lang="en-US" altLang="zh-CN" sz="2000" kern="100" dirty="0">
                <a:latin typeface="等线" panose="02010600030101010101" pitchFamily="2" charset="-122"/>
                <a:cs typeface="Times New Roman" panose="02020603050405020304" pitchFamily="18" charset="0"/>
              </a:rPr>
              <a:t>time</a:t>
            </a:r>
            <a:r>
              <a:rPr lang="zh-CN" altLang="en-US" sz="2000" kern="100" dirty="0">
                <a:latin typeface="等线" panose="02010600030101010101" pitchFamily="2" charset="-122"/>
                <a:cs typeface="Times New Roman" panose="02020603050405020304" pitchFamily="18" charset="0"/>
              </a:rPr>
              <a:t>：钥匙时间，</a:t>
            </a:r>
            <a:r>
              <a:rPr lang="en-US" altLang="zh-CN" sz="2000" b="1" kern="100" dirty="0">
                <a:solidFill>
                  <a:srgbClr val="FF0000"/>
                </a:solidFill>
                <a:latin typeface="等线" panose="02010600030101010101" pitchFamily="2" charset="-122"/>
                <a:cs typeface="Times New Roman" panose="02020603050405020304" pitchFamily="18" charset="0"/>
              </a:rPr>
              <a:t>flag</a:t>
            </a:r>
            <a:r>
              <a:rPr lang="zh-CN" altLang="en-US" sz="2000" b="1" kern="100" dirty="0">
                <a:solidFill>
                  <a:srgbClr val="FF0000"/>
                </a:solidFill>
                <a:latin typeface="等线" panose="02010600030101010101" pitchFamily="2" charset="-122"/>
                <a:cs typeface="Times New Roman" panose="02020603050405020304" pitchFamily="18" charset="0"/>
              </a:rPr>
              <a:t>：</a:t>
            </a:r>
            <a:r>
              <a:rPr lang="en-US" altLang="zh-CN" sz="2000" b="1" kern="100" dirty="0">
                <a:solidFill>
                  <a:srgbClr val="FF0000"/>
                </a:solidFill>
                <a:latin typeface="等线" panose="02010600030101010101" pitchFamily="2" charset="-122"/>
                <a:cs typeface="Times New Roman" panose="02020603050405020304" pitchFamily="18" charset="0"/>
              </a:rPr>
              <a:t>0</a:t>
            </a:r>
            <a:r>
              <a:rPr lang="zh-CN" altLang="en-US" sz="2000" b="1" kern="100" dirty="0">
                <a:solidFill>
                  <a:srgbClr val="FF0000"/>
                </a:solidFill>
                <a:latin typeface="等线" panose="02010600030101010101" pitchFamily="2" charset="-122"/>
                <a:cs typeface="Times New Roman" panose="02020603050405020304" pitchFamily="18" charset="0"/>
              </a:rPr>
              <a:t>是借出，</a:t>
            </a:r>
            <a:r>
              <a:rPr lang="en-US" altLang="zh-CN" sz="2000" b="1" kern="100" dirty="0">
                <a:solidFill>
                  <a:srgbClr val="FF0000"/>
                </a:solidFill>
                <a:latin typeface="等线" panose="02010600030101010101" pitchFamily="2" charset="-122"/>
                <a:cs typeface="Times New Roman" panose="02020603050405020304" pitchFamily="18" charset="0"/>
              </a:rPr>
              <a:t>1</a:t>
            </a:r>
            <a:r>
              <a:rPr lang="zh-CN" altLang="en-US" sz="2000" b="1" kern="100" dirty="0">
                <a:solidFill>
                  <a:srgbClr val="FF0000"/>
                </a:solidFill>
                <a:latin typeface="等线" panose="02010600030101010101" pitchFamily="2" charset="-122"/>
                <a:cs typeface="Times New Roman" panose="02020603050405020304" pitchFamily="18" charset="0"/>
              </a:rPr>
              <a:t>是还</a:t>
            </a:r>
            <a:r>
              <a:rPr lang="zh-CN" altLang="en-US" sz="2000" kern="100" dirty="0">
                <a:latin typeface="等线" panose="02010600030101010101" pitchFamily="2" charset="-122"/>
                <a:cs typeface="Times New Roman" panose="02020603050405020304" pitchFamily="18" charset="0"/>
              </a:rPr>
              <a:t> </a:t>
            </a:r>
          </a:p>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a:t>
            </a:r>
          </a:p>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bool com(key k1,key k2)</a:t>
            </a:r>
          </a:p>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a:t>
            </a:r>
          </a:p>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    //</a:t>
            </a:r>
            <a:r>
              <a:rPr lang="zh-CN" altLang="en-US" sz="2000" kern="100" dirty="0">
                <a:latin typeface="等线" panose="02010600030101010101" pitchFamily="2" charset="-122"/>
                <a:cs typeface="Times New Roman" panose="02020603050405020304" pitchFamily="18" charset="0"/>
              </a:rPr>
              <a:t>比较顺序：操作时间小的先操作</a:t>
            </a:r>
            <a:r>
              <a:rPr lang="en-US" altLang="zh-CN" sz="2000" kern="100" dirty="0">
                <a:latin typeface="等线" panose="02010600030101010101" pitchFamily="2" charset="-122"/>
                <a:cs typeface="Times New Roman" panose="02020603050405020304" pitchFamily="18" charset="0"/>
              </a:rPr>
              <a:t>-&gt;</a:t>
            </a:r>
            <a:r>
              <a:rPr lang="zh-CN" altLang="en-US" sz="2000" kern="100" dirty="0">
                <a:latin typeface="等线" panose="02010600030101010101" pitchFamily="2" charset="-122"/>
                <a:cs typeface="Times New Roman" panose="02020603050405020304" pitchFamily="18" charset="0"/>
              </a:rPr>
              <a:t>先还再取</a:t>
            </a:r>
            <a:r>
              <a:rPr lang="en-US" altLang="zh-CN" sz="2000" kern="100" dirty="0">
                <a:latin typeface="等线" panose="02010600030101010101" pitchFamily="2" charset="-122"/>
                <a:cs typeface="Times New Roman" panose="02020603050405020304" pitchFamily="18" charset="0"/>
              </a:rPr>
              <a:t>-&gt;</a:t>
            </a:r>
            <a:r>
              <a:rPr lang="zh-CN" altLang="en-US" sz="2000" kern="100" dirty="0">
                <a:latin typeface="等线" panose="02010600030101010101" pitchFamily="2" charset="-122"/>
                <a:cs typeface="Times New Roman" panose="02020603050405020304" pitchFamily="18" charset="0"/>
              </a:rPr>
              <a:t>编号小的先操作</a:t>
            </a:r>
          </a:p>
          <a:p>
            <a:pPr marL="0" indent="0" algn="just">
              <a:lnSpc>
                <a:spcPct val="125000"/>
              </a:lnSpc>
              <a:spcBef>
                <a:spcPts val="0"/>
              </a:spcBef>
              <a:spcAft>
                <a:spcPts val="0"/>
              </a:spcAft>
              <a:buNone/>
            </a:pPr>
            <a:r>
              <a:rPr lang="zh-CN" altLang="en-US" sz="2000" kern="100" dirty="0">
                <a:latin typeface="等线" panose="02010600030101010101" pitchFamily="2" charset="-122"/>
                <a:cs typeface="Times New Roman" panose="02020603050405020304" pitchFamily="18" charset="0"/>
              </a:rPr>
              <a:t>     </a:t>
            </a:r>
            <a:r>
              <a:rPr lang="en-US" altLang="zh-CN" sz="2000" kern="100" dirty="0">
                <a:latin typeface="等线" panose="02010600030101010101" pitchFamily="2" charset="-122"/>
                <a:cs typeface="Times New Roman" panose="02020603050405020304" pitchFamily="18" charset="0"/>
              </a:rPr>
              <a:t>if(k1.time!=k2.time</a:t>
            </a:r>
            <a:r>
              <a:rPr lang="en-US" altLang="zh-CN" sz="2000" kern="100" dirty="0" smtClean="0">
                <a:latin typeface="等线" panose="02010600030101010101" pitchFamily="2" charset="-122"/>
                <a:cs typeface="Times New Roman" panose="02020603050405020304" pitchFamily="18" charset="0"/>
              </a:rPr>
              <a:t>)      </a:t>
            </a:r>
            <a:r>
              <a:rPr lang="en-US" altLang="zh-CN" sz="2000" kern="100" dirty="0">
                <a:latin typeface="等线" panose="02010600030101010101" pitchFamily="2" charset="-122"/>
                <a:cs typeface="Times New Roman" panose="02020603050405020304" pitchFamily="18" charset="0"/>
              </a:rPr>
              <a:t>return k1.time&lt;k2.time;</a:t>
            </a:r>
          </a:p>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    else if(k1.flag!=k2.flag</a:t>
            </a:r>
            <a:r>
              <a:rPr lang="en-US" altLang="zh-CN" sz="2000" kern="100" dirty="0" smtClean="0">
                <a:latin typeface="等线" panose="02010600030101010101" pitchFamily="2" charset="-122"/>
                <a:cs typeface="Times New Roman" panose="02020603050405020304" pitchFamily="18" charset="0"/>
              </a:rPr>
              <a:t>)    </a:t>
            </a:r>
            <a:r>
              <a:rPr lang="en-US" altLang="zh-CN" sz="2000" kern="100" dirty="0">
                <a:latin typeface="等线" panose="02010600030101010101" pitchFamily="2" charset="-122"/>
                <a:cs typeface="Times New Roman" panose="02020603050405020304" pitchFamily="18" charset="0"/>
              </a:rPr>
              <a:t>return k1.flag&gt;k2.flag;</a:t>
            </a:r>
          </a:p>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    else </a:t>
            </a:r>
            <a:r>
              <a:rPr lang="en-US" altLang="zh-CN" sz="2000" kern="100" dirty="0" smtClean="0">
                <a:latin typeface="等线" panose="02010600030101010101" pitchFamily="2" charset="-122"/>
                <a:cs typeface="Times New Roman" panose="02020603050405020304" pitchFamily="18" charset="0"/>
              </a:rPr>
              <a:t>    </a:t>
            </a:r>
            <a:r>
              <a:rPr lang="en-US" altLang="zh-CN" sz="2000" kern="100" dirty="0">
                <a:latin typeface="等线" panose="02010600030101010101" pitchFamily="2" charset="-122"/>
                <a:cs typeface="Times New Roman" panose="02020603050405020304" pitchFamily="18" charset="0"/>
              </a:rPr>
              <a:t>return k1.id&lt;k2.id;</a:t>
            </a:r>
          </a:p>
          <a:p>
            <a:pPr marL="0" indent="0" algn="just">
              <a:lnSpc>
                <a:spcPct val="12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a:t>
            </a:r>
            <a:endParaRPr lang="zh-CN" altLang="en-US" sz="2000" kern="100" dirty="0">
              <a:latin typeface="等线" panose="02010600030101010101" pitchFamily="2" charset="-122"/>
              <a:cs typeface="Times New Roman" panose="02020603050405020304" pitchFamily="18" charset="0"/>
            </a:endParaRPr>
          </a:p>
        </p:txBody>
      </p:sp>
      <p:sp>
        <p:nvSpPr>
          <p:cNvPr id="5" name="矩形 4"/>
          <p:cNvSpPr/>
          <p:nvPr/>
        </p:nvSpPr>
        <p:spPr>
          <a:xfrm>
            <a:off x="3936929" y="2007641"/>
            <a:ext cx="2339102" cy="461665"/>
          </a:xfrm>
          <a:prstGeom prst="rect">
            <a:avLst/>
          </a:prstGeom>
          <a:solidFill>
            <a:srgbClr val="FFFF00"/>
          </a:solidFill>
        </p:spPr>
        <p:txBody>
          <a:bodyPr wrap="none">
            <a:spAutoFit/>
          </a:bodyPr>
          <a:lstStyle/>
          <a:p>
            <a:r>
              <a:rPr lang="zh-CN" altLang="en-US" sz="2400" kern="100" dirty="0">
                <a:latin typeface="+mn-ea"/>
                <a:cs typeface="Times New Roman" panose="02020603050405020304" pitchFamily="18" charset="0"/>
              </a:rPr>
              <a:t>结构体描述操作</a:t>
            </a:r>
            <a:endParaRPr lang="zh-CN" altLang="en-US" sz="2400" dirty="0"/>
          </a:p>
        </p:txBody>
      </p:sp>
      <p:cxnSp>
        <p:nvCxnSpPr>
          <p:cNvPr id="7" name="直接箭头连接符 6"/>
          <p:cNvCxnSpPr/>
          <p:nvPr/>
        </p:nvCxnSpPr>
        <p:spPr>
          <a:xfrm flipH="1">
            <a:off x="1792224" y="2267712"/>
            <a:ext cx="2130552" cy="3017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674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矩形 3"/>
          <p:cNvSpPr/>
          <p:nvPr/>
        </p:nvSpPr>
        <p:spPr>
          <a:xfrm>
            <a:off x="146304" y="187810"/>
            <a:ext cx="8829675" cy="6555641"/>
          </a:xfrm>
          <a:prstGeom prst="rect">
            <a:avLst/>
          </a:prstGeom>
          <a:solidFill>
            <a:schemeClr val="bg1"/>
          </a:solidFill>
        </p:spPr>
        <p:txBody>
          <a:bodyPr wrap="square">
            <a:spAutoFit/>
          </a:bodyPr>
          <a:lstStyle/>
          <a:p>
            <a:pPr algn="just">
              <a:lnSpc>
                <a:spcPct val="150000"/>
              </a:lnSpc>
              <a:spcAft>
                <a:spcPts val="0"/>
              </a:spcAft>
            </a:pPr>
            <a:r>
              <a:rPr lang="en-US" altLang="zh-CN" sz="2000" kern="100" dirty="0" err="1">
                <a:latin typeface="等线" panose="02010600030101010101" pitchFamily="2" charset="-122"/>
                <a:cs typeface="Times New Roman" panose="02020603050405020304" pitchFamily="18" charset="0"/>
              </a:rPr>
              <a:t>int</a:t>
            </a:r>
            <a:r>
              <a:rPr lang="en-US" altLang="zh-CN" sz="2000" kern="100" dirty="0">
                <a:latin typeface="等线" panose="02010600030101010101" pitchFamily="2" charset="-122"/>
                <a:cs typeface="Times New Roman" panose="02020603050405020304" pitchFamily="18" charset="0"/>
              </a:rPr>
              <a:t> main()</a:t>
            </a:r>
          </a:p>
          <a:p>
            <a:pPr algn="just">
              <a:lnSpc>
                <a:spcPct val="150000"/>
              </a:lnSpc>
              <a:spcAft>
                <a:spcPts val="0"/>
              </a:spcAft>
            </a:pPr>
            <a:r>
              <a:rPr lang="en-US" altLang="zh-CN" sz="2000" kern="100" dirty="0" smtClean="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int</a:t>
            </a:r>
            <a:r>
              <a:rPr lang="en-US" altLang="zh-CN" sz="2000" kern="100" dirty="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i,j,n,k,w,s,c</a:t>
            </a:r>
            <a:r>
              <a:rPr lang="en-US" altLang="zh-CN" sz="2000" kern="100" dirty="0">
                <a:latin typeface="等线" panose="02010600030101010101" pitchFamily="2" charset="-122"/>
                <a:cs typeface="Times New Roman" panose="02020603050405020304" pitchFamily="18" charset="0"/>
              </a:rPr>
              <a:t>;</a:t>
            </a:r>
          </a:p>
          <a:p>
            <a:pPr algn="just">
              <a:lnSpc>
                <a:spcPct val="150000"/>
              </a:lnSpc>
              <a:spcAft>
                <a:spcPts val="0"/>
              </a:spcAft>
            </a:pPr>
            <a:r>
              <a:rPr lang="en-US" altLang="zh-CN" sz="2000" kern="100" dirty="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int</a:t>
            </a:r>
            <a:r>
              <a:rPr lang="en-US" altLang="zh-CN" sz="2000" kern="100" dirty="0">
                <a:latin typeface="等线" panose="02010600030101010101" pitchFamily="2" charset="-122"/>
                <a:cs typeface="Times New Roman" panose="02020603050405020304" pitchFamily="18" charset="0"/>
              </a:rPr>
              <a:t> index[</a:t>
            </a:r>
            <a:r>
              <a:rPr lang="en-US" altLang="zh-CN" sz="2000" kern="100" dirty="0" err="1">
                <a:latin typeface="等线" panose="02010600030101010101" pitchFamily="2" charset="-122"/>
                <a:cs typeface="Times New Roman" panose="02020603050405020304" pitchFamily="18" charset="0"/>
              </a:rPr>
              <a:t>maxn</a:t>
            </a:r>
            <a:r>
              <a:rPr lang="en-US" altLang="zh-CN" sz="2000" kern="100" dirty="0">
                <a:latin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cs typeface="Times New Roman" panose="02020603050405020304" pitchFamily="18" charset="0"/>
              </a:rPr>
              <a:t>存放钥匙 </a:t>
            </a:r>
          </a:p>
          <a:p>
            <a:pPr algn="just">
              <a:lnSpc>
                <a:spcPct val="150000"/>
              </a:lnSpc>
              <a:spcAft>
                <a:spcPts val="0"/>
              </a:spcAft>
            </a:pPr>
            <a:r>
              <a:rPr lang="zh-CN" altLang="en-US" sz="2000" kern="100" dirty="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cin</a:t>
            </a:r>
            <a:r>
              <a:rPr lang="en-US" altLang="zh-CN" sz="2000" kern="100" dirty="0">
                <a:latin typeface="等线" panose="02010600030101010101" pitchFamily="2" charset="-122"/>
                <a:cs typeface="Times New Roman" panose="02020603050405020304" pitchFamily="18" charset="0"/>
              </a:rPr>
              <a:t>&gt;&gt;n&gt;&gt;k;</a:t>
            </a:r>
          </a:p>
          <a:p>
            <a:pPr algn="just">
              <a:lnSpc>
                <a:spcPct val="150000"/>
              </a:lnSpc>
              <a:spcAft>
                <a:spcPts val="0"/>
              </a:spcAft>
            </a:pPr>
            <a:r>
              <a:rPr lang="en-US" altLang="zh-CN" sz="2000" kern="100" dirty="0">
                <a:latin typeface="等线" panose="02010600030101010101" pitchFamily="2" charset="-122"/>
                <a:cs typeface="Times New Roman" panose="02020603050405020304" pitchFamily="18" charset="0"/>
              </a:rPr>
              <a:t>    vector&lt;key&gt;</a:t>
            </a:r>
            <a:r>
              <a:rPr lang="en-US" altLang="zh-CN" sz="2000" kern="100" dirty="0" err="1">
                <a:latin typeface="等线" panose="02010600030101010101" pitchFamily="2" charset="-122"/>
                <a:cs typeface="Times New Roman" panose="02020603050405020304" pitchFamily="18" charset="0"/>
              </a:rPr>
              <a:t>mykey</a:t>
            </a:r>
            <a:r>
              <a:rPr lang="en-US" altLang="zh-CN" sz="2000" kern="100" dirty="0">
                <a:latin typeface="等线" panose="02010600030101010101" pitchFamily="2" charset="-122"/>
                <a:cs typeface="Times New Roman" panose="02020603050405020304" pitchFamily="18" charset="0"/>
              </a:rPr>
              <a:t>;</a:t>
            </a:r>
          </a:p>
          <a:p>
            <a:pPr algn="just">
              <a:lnSpc>
                <a:spcPct val="150000"/>
              </a:lnSpc>
              <a:spcAft>
                <a:spcPts val="0"/>
              </a:spcAft>
            </a:pPr>
            <a:r>
              <a:rPr lang="en-US" altLang="zh-CN" sz="2000" kern="100" dirty="0">
                <a:latin typeface="等线" panose="02010600030101010101" pitchFamily="2" charset="-122"/>
                <a:cs typeface="Times New Roman" panose="02020603050405020304" pitchFamily="18" charset="0"/>
              </a:rPr>
              <a:t>    for(</a:t>
            </a:r>
            <a:r>
              <a:rPr lang="en-US" altLang="zh-CN" sz="2000" kern="100" dirty="0" err="1">
                <a:latin typeface="等线" panose="02010600030101010101" pitchFamily="2" charset="-122"/>
                <a:cs typeface="Times New Roman" panose="02020603050405020304" pitchFamily="18" charset="0"/>
              </a:rPr>
              <a:t>i</a:t>
            </a:r>
            <a:r>
              <a:rPr lang="en-US" altLang="zh-CN" sz="2000" kern="100" dirty="0">
                <a:latin typeface="等线" panose="02010600030101010101" pitchFamily="2" charset="-122"/>
                <a:cs typeface="Times New Roman" panose="02020603050405020304" pitchFamily="18" charset="0"/>
              </a:rPr>
              <a:t>=1;i&lt;=</a:t>
            </a:r>
            <a:r>
              <a:rPr lang="en-US" altLang="zh-CN" sz="2000" kern="100" dirty="0" err="1">
                <a:latin typeface="等线" panose="02010600030101010101" pitchFamily="2" charset="-122"/>
                <a:cs typeface="Times New Roman" panose="02020603050405020304" pitchFamily="18" charset="0"/>
              </a:rPr>
              <a:t>n;i</a:t>
            </a:r>
            <a:r>
              <a:rPr lang="en-US" altLang="zh-CN" sz="2000" kern="100" dirty="0" smtClean="0">
                <a:latin typeface="等线" panose="02010600030101010101" pitchFamily="2" charset="-122"/>
                <a:cs typeface="Times New Roman" panose="02020603050405020304" pitchFamily="18" charset="0"/>
              </a:rPr>
              <a:t>++)  index[</a:t>
            </a:r>
            <a:r>
              <a:rPr lang="en-US" altLang="zh-CN" sz="2000" kern="100" dirty="0" err="1" smtClean="0">
                <a:latin typeface="等线" panose="02010600030101010101" pitchFamily="2" charset="-122"/>
                <a:cs typeface="Times New Roman" panose="02020603050405020304" pitchFamily="18" charset="0"/>
              </a:rPr>
              <a:t>i</a:t>
            </a:r>
            <a:r>
              <a:rPr lang="en-US" altLang="zh-CN" sz="2000" kern="100" dirty="0">
                <a:latin typeface="等线" panose="02010600030101010101" pitchFamily="2" charset="-122"/>
                <a:cs typeface="Times New Roman" panose="02020603050405020304" pitchFamily="18" charset="0"/>
              </a:rPr>
              <a:t>]=</a:t>
            </a:r>
            <a:r>
              <a:rPr lang="en-US" altLang="zh-CN" sz="2000" kern="100" dirty="0" err="1">
                <a:latin typeface="等线" panose="02010600030101010101" pitchFamily="2" charset="-122"/>
                <a:cs typeface="Times New Roman" panose="02020603050405020304" pitchFamily="18" charset="0"/>
              </a:rPr>
              <a:t>i</a:t>
            </a:r>
            <a:r>
              <a:rPr lang="en-US" altLang="zh-CN" sz="2000" kern="100" dirty="0">
                <a:latin typeface="等线" panose="02010600030101010101" pitchFamily="2" charset="-122"/>
                <a:cs typeface="Times New Roman" panose="02020603050405020304" pitchFamily="18" charset="0"/>
              </a:rPr>
              <a:t>;</a:t>
            </a:r>
          </a:p>
          <a:p>
            <a:pPr algn="just">
              <a:lnSpc>
                <a:spcPct val="150000"/>
              </a:lnSpc>
              <a:spcAft>
                <a:spcPts val="0"/>
              </a:spcAft>
            </a:pPr>
            <a:r>
              <a:rPr lang="en-US" altLang="zh-CN" sz="2000" kern="100" dirty="0">
                <a:latin typeface="等线" panose="02010600030101010101" pitchFamily="2" charset="-122"/>
                <a:cs typeface="Times New Roman" panose="02020603050405020304" pitchFamily="18" charset="0"/>
              </a:rPr>
              <a:t>    for(</a:t>
            </a:r>
            <a:r>
              <a:rPr lang="en-US" altLang="zh-CN" sz="2000" kern="100" dirty="0" err="1">
                <a:latin typeface="等线" panose="02010600030101010101" pitchFamily="2" charset="-122"/>
                <a:cs typeface="Times New Roman" panose="02020603050405020304" pitchFamily="18" charset="0"/>
              </a:rPr>
              <a:t>i</a:t>
            </a:r>
            <a:r>
              <a:rPr lang="en-US" altLang="zh-CN" sz="2000" kern="100" dirty="0">
                <a:latin typeface="等线" panose="02010600030101010101" pitchFamily="2" charset="-122"/>
                <a:cs typeface="Times New Roman" panose="02020603050405020304" pitchFamily="18" charset="0"/>
              </a:rPr>
              <a:t>=0;i&lt;</a:t>
            </a:r>
            <a:r>
              <a:rPr lang="en-US" altLang="zh-CN" sz="2000" kern="100" dirty="0" err="1">
                <a:latin typeface="等线" panose="02010600030101010101" pitchFamily="2" charset="-122"/>
                <a:cs typeface="Times New Roman" panose="02020603050405020304" pitchFamily="18" charset="0"/>
              </a:rPr>
              <a:t>k;i</a:t>
            </a:r>
            <a:r>
              <a:rPr lang="en-US" altLang="zh-CN" sz="2000" kern="100" dirty="0" smtClean="0">
                <a:latin typeface="等线" panose="02010600030101010101" pitchFamily="2" charset="-122"/>
                <a:cs typeface="Times New Roman" panose="02020603050405020304" pitchFamily="18" charset="0"/>
              </a:rPr>
              <a:t>++)   </a:t>
            </a:r>
            <a:r>
              <a:rPr lang="en-US" altLang="zh-CN" sz="2000" kern="100" dirty="0">
                <a:latin typeface="等线" panose="02010600030101010101" pitchFamily="2" charset="-122"/>
                <a:cs typeface="Times New Roman" panose="02020603050405020304" pitchFamily="18" charset="0"/>
              </a:rPr>
              <a:t>{</a:t>
            </a:r>
          </a:p>
          <a:p>
            <a:pPr algn="just">
              <a:lnSpc>
                <a:spcPct val="150000"/>
              </a:lnSpc>
              <a:spcAft>
                <a:spcPts val="0"/>
              </a:spcAft>
            </a:pPr>
            <a:r>
              <a:rPr lang="en-US" altLang="zh-CN" sz="2000" kern="100" dirty="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cin</a:t>
            </a:r>
            <a:r>
              <a:rPr lang="en-US" altLang="zh-CN" sz="2000" kern="100" dirty="0">
                <a:latin typeface="等线" panose="02010600030101010101" pitchFamily="2" charset="-122"/>
                <a:cs typeface="Times New Roman" panose="02020603050405020304" pitchFamily="18" charset="0"/>
              </a:rPr>
              <a:t>&gt;&gt;w&gt;&gt;s&gt;&gt;c;</a:t>
            </a:r>
          </a:p>
          <a:p>
            <a:pPr algn="just">
              <a:lnSpc>
                <a:spcPct val="150000"/>
              </a:lnSpc>
              <a:spcAft>
                <a:spcPts val="0"/>
              </a:spcAft>
            </a:pPr>
            <a:r>
              <a:rPr lang="en-US" altLang="zh-CN" sz="2000" kern="100" dirty="0">
                <a:latin typeface="等线" panose="02010600030101010101" pitchFamily="2" charset="-122"/>
                <a:cs typeface="Times New Roman" panose="02020603050405020304" pitchFamily="18" charset="0"/>
              </a:rPr>
              <a:t>        key </a:t>
            </a:r>
            <a:r>
              <a:rPr lang="en-US" altLang="zh-CN" sz="2000" kern="100" dirty="0" err="1">
                <a:latin typeface="等线" panose="02010600030101010101" pitchFamily="2" charset="-122"/>
                <a:cs typeface="Times New Roman" panose="02020603050405020304" pitchFamily="18" charset="0"/>
              </a:rPr>
              <a:t>kkey</a:t>
            </a:r>
            <a:r>
              <a:rPr lang="en-US" altLang="zh-CN" sz="2000" kern="100" dirty="0">
                <a:latin typeface="等线" panose="02010600030101010101" pitchFamily="2" charset="-122"/>
                <a:cs typeface="Times New Roman" panose="02020603050405020304" pitchFamily="18" charset="0"/>
              </a:rPr>
              <a:t>;</a:t>
            </a:r>
          </a:p>
          <a:p>
            <a:pPr algn="just">
              <a:lnSpc>
                <a:spcPct val="150000"/>
              </a:lnSpc>
              <a:spcAft>
                <a:spcPts val="0"/>
              </a:spcAft>
            </a:pPr>
            <a:r>
              <a:rPr lang="en-US" altLang="zh-CN" sz="2000" kern="100" dirty="0">
                <a:latin typeface="等线" panose="02010600030101010101" pitchFamily="2" charset="-122"/>
                <a:cs typeface="Times New Roman" panose="02020603050405020304" pitchFamily="18" charset="0"/>
              </a:rPr>
              <a:t>        kkey.id=w</a:t>
            </a:r>
            <a:r>
              <a:rPr lang="en-US" altLang="zh-CN" sz="2000" kern="100" dirty="0" smtClean="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kkey.time</a:t>
            </a:r>
            <a:r>
              <a:rPr lang="en-US" altLang="zh-CN" sz="2000" kern="100" dirty="0">
                <a:latin typeface="等线" panose="02010600030101010101" pitchFamily="2" charset="-122"/>
                <a:cs typeface="Times New Roman" panose="02020603050405020304" pitchFamily="18" charset="0"/>
              </a:rPr>
              <a:t>=s</a:t>
            </a:r>
            <a:r>
              <a:rPr lang="en-US" altLang="zh-CN" sz="2000" kern="100" dirty="0" smtClean="0">
                <a:latin typeface="等线" panose="02010600030101010101" pitchFamily="2" charset="-122"/>
                <a:cs typeface="Times New Roman" panose="02020603050405020304" pitchFamily="18" charset="0"/>
              </a:rPr>
              <a:t>;      </a:t>
            </a:r>
            <a:r>
              <a:rPr lang="en-US" altLang="zh-CN" sz="2000" b="1" kern="100" dirty="0" err="1" smtClean="0">
                <a:solidFill>
                  <a:srgbClr val="FF0000"/>
                </a:solidFill>
                <a:latin typeface="等线" panose="02010600030101010101" pitchFamily="2" charset="-122"/>
                <a:cs typeface="Times New Roman" panose="02020603050405020304" pitchFamily="18" charset="0"/>
              </a:rPr>
              <a:t>kkey.flag</a:t>
            </a:r>
            <a:r>
              <a:rPr lang="en-US" altLang="zh-CN" sz="2000" b="1" kern="100" dirty="0" smtClean="0">
                <a:solidFill>
                  <a:srgbClr val="FF0000"/>
                </a:solidFill>
                <a:latin typeface="等线" panose="02010600030101010101" pitchFamily="2" charset="-122"/>
                <a:cs typeface="Times New Roman" panose="02020603050405020304" pitchFamily="18" charset="0"/>
              </a:rPr>
              <a:t>=0</a:t>
            </a:r>
            <a:r>
              <a:rPr lang="en-US" altLang="zh-CN" sz="2000" kern="100" dirty="0" smtClean="0">
                <a:latin typeface="等线" panose="02010600030101010101" pitchFamily="2" charset="-122"/>
                <a:cs typeface="Times New Roman" panose="02020603050405020304" pitchFamily="18" charset="0"/>
              </a:rPr>
              <a:t>;  //</a:t>
            </a:r>
            <a:r>
              <a:rPr lang="zh-CN" altLang="en-US" sz="2000" kern="100" dirty="0" smtClean="0">
                <a:latin typeface="等线" panose="02010600030101010101" pitchFamily="2" charset="-122"/>
                <a:cs typeface="Times New Roman" panose="02020603050405020304" pitchFamily="18" charset="0"/>
              </a:rPr>
              <a:t>取</a:t>
            </a:r>
            <a:endParaRPr lang="en-US" altLang="zh-CN" sz="2000" kern="100" dirty="0">
              <a:latin typeface="等线" panose="02010600030101010101" pitchFamily="2" charset="-122"/>
              <a:cs typeface="Times New Roman" panose="02020603050405020304" pitchFamily="18" charset="0"/>
            </a:endParaRPr>
          </a:p>
          <a:p>
            <a:pPr algn="just">
              <a:lnSpc>
                <a:spcPct val="150000"/>
              </a:lnSpc>
              <a:spcAft>
                <a:spcPts val="0"/>
              </a:spcAft>
            </a:pPr>
            <a:r>
              <a:rPr lang="en-US" altLang="zh-CN" sz="2000" kern="100" dirty="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mykey.push_back</a:t>
            </a:r>
            <a:r>
              <a:rPr lang="en-US" altLang="zh-CN" sz="2000" kern="100" dirty="0">
                <a:latin typeface="等线" panose="02010600030101010101" pitchFamily="2" charset="-122"/>
                <a:cs typeface="Times New Roman" panose="02020603050405020304" pitchFamily="18" charset="0"/>
              </a:rPr>
              <a:t>(</a:t>
            </a:r>
            <a:r>
              <a:rPr lang="en-US" altLang="zh-CN" sz="2000" kern="100" dirty="0" err="1">
                <a:latin typeface="等线" panose="02010600030101010101" pitchFamily="2" charset="-122"/>
                <a:cs typeface="Times New Roman" panose="02020603050405020304" pitchFamily="18" charset="0"/>
              </a:rPr>
              <a:t>kkey</a:t>
            </a:r>
            <a:r>
              <a:rPr lang="en-US" altLang="zh-CN" sz="2000" kern="100" dirty="0">
                <a:latin typeface="等线" panose="02010600030101010101" pitchFamily="2" charset="-122"/>
                <a:cs typeface="Times New Roman" panose="02020603050405020304" pitchFamily="18" charset="0"/>
              </a:rPr>
              <a:t>);</a:t>
            </a:r>
          </a:p>
          <a:p>
            <a:pPr algn="just">
              <a:lnSpc>
                <a:spcPct val="150000"/>
              </a:lnSpc>
              <a:spcAft>
                <a:spcPts val="0"/>
              </a:spcAft>
            </a:pPr>
            <a:r>
              <a:rPr lang="en-US" altLang="zh-CN" sz="2000" kern="100" dirty="0">
                <a:latin typeface="等线" panose="02010600030101010101" pitchFamily="2" charset="-122"/>
                <a:cs typeface="Times New Roman" panose="02020603050405020304" pitchFamily="18" charset="0"/>
              </a:rPr>
              <a:t>        kkey.id=w</a:t>
            </a:r>
            <a:r>
              <a:rPr lang="en-US" altLang="zh-CN" sz="2000" kern="100" dirty="0" smtClean="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kkey.time</a:t>
            </a:r>
            <a:r>
              <a:rPr lang="en-US" altLang="zh-CN" sz="2000" kern="100" dirty="0">
                <a:latin typeface="等线" panose="02010600030101010101" pitchFamily="2" charset="-122"/>
                <a:cs typeface="Times New Roman" panose="02020603050405020304" pitchFamily="18" charset="0"/>
              </a:rPr>
              <a:t>=</a:t>
            </a:r>
            <a:r>
              <a:rPr lang="en-US" altLang="zh-CN" sz="2000" kern="100" dirty="0" err="1">
                <a:latin typeface="等线" panose="02010600030101010101" pitchFamily="2" charset="-122"/>
                <a:cs typeface="Times New Roman" panose="02020603050405020304" pitchFamily="18" charset="0"/>
              </a:rPr>
              <a:t>s+c</a:t>
            </a:r>
            <a:r>
              <a:rPr lang="en-US" altLang="zh-CN" sz="2000" kern="100" dirty="0" smtClean="0">
                <a:latin typeface="等线" panose="02010600030101010101" pitchFamily="2" charset="-122"/>
                <a:cs typeface="Times New Roman" panose="02020603050405020304" pitchFamily="18" charset="0"/>
              </a:rPr>
              <a:t>;    </a:t>
            </a:r>
            <a:r>
              <a:rPr lang="en-US" altLang="zh-CN" sz="2000" b="1" kern="100" dirty="0" err="1" smtClean="0">
                <a:solidFill>
                  <a:srgbClr val="FF0000"/>
                </a:solidFill>
                <a:latin typeface="等线" panose="02010600030101010101" pitchFamily="2" charset="-122"/>
                <a:cs typeface="Times New Roman" panose="02020603050405020304" pitchFamily="18" charset="0"/>
              </a:rPr>
              <a:t>kkey.flag</a:t>
            </a:r>
            <a:r>
              <a:rPr lang="en-US" altLang="zh-CN" sz="2000" b="1" kern="100" dirty="0" smtClean="0">
                <a:solidFill>
                  <a:srgbClr val="FF0000"/>
                </a:solidFill>
                <a:latin typeface="等线" panose="02010600030101010101" pitchFamily="2" charset="-122"/>
                <a:cs typeface="Times New Roman" panose="02020603050405020304" pitchFamily="18" charset="0"/>
              </a:rPr>
              <a:t>=1</a:t>
            </a:r>
            <a:r>
              <a:rPr lang="en-US" altLang="zh-CN" sz="2000" kern="100" dirty="0" smtClean="0">
                <a:latin typeface="等线" panose="02010600030101010101" pitchFamily="2" charset="-122"/>
                <a:cs typeface="Times New Roman" panose="02020603050405020304" pitchFamily="18" charset="0"/>
              </a:rPr>
              <a:t>;  //</a:t>
            </a:r>
            <a:r>
              <a:rPr lang="zh-CN" altLang="en-US" sz="2000" kern="100" dirty="0" smtClean="0">
                <a:latin typeface="等线" panose="02010600030101010101" pitchFamily="2" charset="-122"/>
                <a:cs typeface="Times New Roman" panose="02020603050405020304" pitchFamily="18" charset="0"/>
              </a:rPr>
              <a:t>还</a:t>
            </a:r>
            <a:endParaRPr lang="en-US" altLang="zh-CN" sz="2000" kern="100" dirty="0">
              <a:latin typeface="等线" panose="02010600030101010101" pitchFamily="2" charset="-122"/>
              <a:cs typeface="Times New Roman" panose="02020603050405020304" pitchFamily="18" charset="0"/>
            </a:endParaRPr>
          </a:p>
          <a:p>
            <a:pPr algn="just">
              <a:lnSpc>
                <a:spcPct val="150000"/>
              </a:lnSpc>
              <a:spcAft>
                <a:spcPts val="0"/>
              </a:spcAft>
            </a:pPr>
            <a:r>
              <a:rPr lang="en-US" altLang="zh-CN" sz="2000" kern="100" dirty="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mykey.push_back</a:t>
            </a:r>
            <a:r>
              <a:rPr lang="en-US" altLang="zh-CN" sz="2000" kern="100" dirty="0">
                <a:latin typeface="等线" panose="02010600030101010101" pitchFamily="2" charset="-122"/>
                <a:cs typeface="Times New Roman" panose="02020603050405020304" pitchFamily="18" charset="0"/>
              </a:rPr>
              <a:t>(</a:t>
            </a:r>
            <a:r>
              <a:rPr lang="en-US" altLang="zh-CN" sz="2000" kern="100" dirty="0" err="1">
                <a:latin typeface="等线" panose="02010600030101010101" pitchFamily="2" charset="-122"/>
                <a:cs typeface="Times New Roman" panose="02020603050405020304" pitchFamily="18" charset="0"/>
              </a:rPr>
              <a:t>kkey</a:t>
            </a:r>
            <a:r>
              <a:rPr lang="en-US" altLang="zh-CN" sz="2000" kern="100" dirty="0">
                <a:latin typeface="等线" panose="02010600030101010101" pitchFamily="2" charset="-122"/>
                <a:cs typeface="Times New Roman" panose="02020603050405020304" pitchFamily="18" charset="0"/>
              </a:rPr>
              <a:t>);</a:t>
            </a:r>
          </a:p>
          <a:p>
            <a:pPr algn="just">
              <a:lnSpc>
                <a:spcPct val="150000"/>
              </a:lnSpc>
              <a:spcAft>
                <a:spcPts val="0"/>
              </a:spcAft>
            </a:pPr>
            <a:r>
              <a:rPr lang="en-US" altLang="zh-CN" sz="2000" kern="100" dirty="0">
                <a:latin typeface="等线" panose="02010600030101010101" pitchFamily="2" charset="-122"/>
                <a:cs typeface="Times New Roman" panose="02020603050405020304" pitchFamily="18" charset="0"/>
              </a:rPr>
              <a:t>    }</a:t>
            </a:r>
            <a:endParaRPr lang="zh-CN" altLang="en-US" sz="2000" kern="100" dirty="0">
              <a:latin typeface="等线" panose="02010600030101010101" pitchFamily="2" charset="-122"/>
              <a:cs typeface="Times New Roman" panose="02020603050405020304" pitchFamily="18" charset="0"/>
            </a:endParaRPr>
          </a:p>
        </p:txBody>
      </p:sp>
      <p:sp>
        <p:nvSpPr>
          <p:cNvPr id="5" name="矩形 4"/>
          <p:cNvSpPr/>
          <p:nvPr/>
        </p:nvSpPr>
        <p:spPr>
          <a:xfrm>
            <a:off x="4376810" y="1197229"/>
            <a:ext cx="1619354" cy="461665"/>
          </a:xfrm>
          <a:prstGeom prst="rect">
            <a:avLst/>
          </a:prstGeom>
          <a:solidFill>
            <a:srgbClr val="FFFF00"/>
          </a:solidFill>
          <a:ln>
            <a:solidFill>
              <a:srgbClr val="FFFF00"/>
            </a:solidFill>
          </a:ln>
        </p:spPr>
        <p:txBody>
          <a:bodyPr wrap="none">
            <a:spAutoFit/>
          </a:bodyPr>
          <a:lstStyle/>
          <a:p>
            <a:r>
              <a:rPr lang="en-US" altLang="zh-CN" sz="2400" kern="100" dirty="0" smtClean="0">
                <a:latin typeface="等线" panose="02010600030101010101" pitchFamily="2" charset="-122"/>
                <a:cs typeface="Times New Roman" panose="02020603050405020304" pitchFamily="18" charset="0"/>
              </a:rPr>
              <a:t>vector</a:t>
            </a:r>
            <a:r>
              <a:rPr lang="zh-CN" altLang="en-US" sz="2400" kern="100" dirty="0" smtClean="0">
                <a:latin typeface="等线" panose="02010600030101010101" pitchFamily="2" charset="-122"/>
                <a:cs typeface="Times New Roman" panose="02020603050405020304" pitchFamily="18" charset="0"/>
              </a:rPr>
              <a:t>容器</a:t>
            </a:r>
            <a:endParaRPr lang="zh-CN" altLang="en-US" sz="2400" dirty="0"/>
          </a:p>
        </p:txBody>
      </p:sp>
      <p:cxnSp>
        <p:nvCxnSpPr>
          <p:cNvPr id="6" name="直接箭头连接符 5"/>
          <p:cNvCxnSpPr/>
          <p:nvPr/>
        </p:nvCxnSpPr>
        <p:spPr>
          <a:xfrm flipH="1">
            <a:off x="2775404" y="1627683"/>
            <a:ext cx="1531420" cy="6341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右大括号 7"/>
          <p:cNvSpPr/>
          <p:nvPr/>
        </p:nvSpPr>
        <p:spPr>
          <a:xfrm>
            <a:off x="5996164" y="3282696"/>
            <a:ext cx="404636" cy="3108960"/>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nvSpPr>
        <p:spPr>
          <a:xfrm>
            <a:off x="6647688" y="4237011"/>
            <a:ext cx="1792224" cy="1200329"/>
          </a:xfrm>
          <a:prstGeom prst="rect">
            <a:avLst/>
          </a:prstGeom>
          <a:solidFill>
            <a:srgbClr val="FFFF00"/>
          </a:solidFill>
        </p:spPr>
        <p:txBody>
          <a:bodyPr wrap="square" rtlCol="0">
            <a:spAutoFit/>
          </a:bodyPr>
          <a:lstStyle/>
          <a:p>
            <a:r>
              <a:rPr lang="zh-CN" altLang="en-US" sz="2400" dirty="0" smtClean="0"/>
              <a:t>将每个输入分解为取和还两个操作</a:t>
            </a:r>
            <a:endParaRPr lang="zh-CN" altLang="en-US" sz="2400" dirty="0"/>
          </a:p>
        </p:txBody>
      </p:sp>
      <p:sp>
        <p:nvSpPr>
          <p:cNvPr id="10" name="矩形 9"/>
          <p:cNvSpPr/>
          <p:nvPr/>
        </p:nvSpPr>
        <p:spPr>
          <a:xfrm>
            <a:off x="5186487" y="1907094"/>
            <a:ext cx="3877985" cy="461665"/>
          </a:xfrm>
          <a:prstGeom prst="rect">
            <a:avLst/>
          </a:prstGeom>
          <a:solidFill>
            <a:srgbClr val="FFFF00"/>
          </a:solidFill>
          <a:ln>
            <a:solidFill>
              <a:srgbClr val="FFFF00"/>
            </a:solidFill>
          </a:ln>
        </p:spPr>
        <p:txBody>
          <a:bodyPr wrap="none">
            <a:spAutoFit/>
          </a:bodyPr>
          <a:lstStyle/>
          <a:p>
            <a:r>
              <a:rPr lang="zh-CN" altLang="en-US" sz="2400" kern="100" dirty="0" smtClean="0">
                <a:latin typeface="等线" panose="02010600030101010101" pitchFamily="2" charset="-122"/>
                <a:cs typeface="Times New Roman" panose="02020603050405020304" pitchFamily="18" charset="0"/>
              </a:rPr>
              <a:t>开始的时候钥匙的初始位置</a:t>
            </a:r>
            <a:endParaRPr lang="zh-CN" altLang="en-US" sz="2400" dirty="0"/>
          </a:p>
        </p:txBody>
      </p:sp>
      <p:cxnSp>
        <p:nvCxnSpPr>
          <p:cNvPr id="11" name="直接箭头连接符 10"/>
          <p:cNvCxnSpPr/>
          <p:nvPr/>
        </p:nvCxnSpPr>
        <p:spPr>
          <a:xfrm flipH="1">
            <a:off x="3715164" y="2188192"/>
            <a:ext cx="1531420" cy="6341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4914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nvPr>
        </p:nvSpPr>
        <p:spPr>
          <a:xfrm>
            <a:off x="258318" y="97436"/>
            <a:ext cx="8547353" cy="6704977"/>
          </a:xfrm>
          <a:prstGeom prst="rect">
            <a:avLst/>
          </a:prstGeom>
          <a:solidFill>
            <a:schemeClr val="bg1"/>
          </a:solidFill>
        </p:spPr>
        <p:txBody>
          <a:bodyPr wrap="square">
            <a:spAutoFit/>
          </a:bodyPr>
          <a:lstStyle/>
          <a:p>
            <a:pPr marL="0" indent="0" algn="just">
              <a:lnSpc>
                <a:spcPct val="13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 </a:t>
            </a:r>
            <a:r>
              <a:rPr lang="en-US" altLang="zh-CN" sz="2000" kern="100" dirty="0" smtClean="0">
                <a:latin typeface="等线" panose="02010600030101010101" pitchFamily="2" charset="-122"/>
                <a:cs typeface="Times New Roman" panose="02020603050405020304" pitchFamily="18" charset="0"/>
              </a:rPr>
              <a:t>   </a:t>
            </a:r>
            <a:r>
              <a:rPr lang="en-US" altLang="zh-CN" sz="2000" b="1" kern="100" dirty="0" smtClean="0">
                <a:solidFill>
                  <a:srgbClr val="FF0000"/>
                </a:solidFill>
                <a:latin typeface="等线" panose="02010600030101010101" pitchFamily="2" charset="-122"/>
                <a:cs typeface="Times New Roman" panose="02020603050405020304" pitchFamily="18" charset="0"/>
              </a:rPr>
              <a:t>sort(</a:t>
            </a:r>
            <a:r>
              <a:rPr lang="en-US" altLang="zh-CN" sz="2000" b="1" kern="100" dirty="0" err="1" smtClean="0">
                <a:solidFill>
                  <a:srgbClr val="FF0000"/>
                </a:solidFill>
                <a:latin typeface="等线" panose="02010600030101010101" pitchFamily="2" charset="-122"/>
                <a:cs typeface="Times New Roman" panose="02020603050405020304" pitchFamily="18" charset="0"/>
              </a:rPr>
              <a:t>mykey.begin</a:t>
            </a:r>
            <a:r>
              <a:rPr lang="en-US" altLang="zh-CN" sz="2000" b="1" kern="100" dirty="0" smtClean="0">
                <a:solidFill>
                  <a:srgbClr val="FF0000"/>
                </a:solidFill>
                <a:latin typeface="等线" panose="02010600030101010101" pitchFamily="2" charset="-122"/>
                <a:cs typeface="Times New Roman" panose="02020603050405020304" pitchFamily="18" charset="0"/>
              </a:rPr>
              <a:t>(), </a:t>
            </a:r>
            <a:r>
              <a:rPr lang="en-US" altLang="zh-CN" sz="2000" b="1" kern="100" dirty="0" err="1" smtClean="0">
                <a:solidFill>
                  <a:srgbClr val="FF0000"/>
                </a:solidFill>
                <a:latin typeface="等线" panose="02010600030101010101" pitchFamily="2" charset="-122"/>
                <a:cs typeface="Times New Roman" panose="02020603050405020304" pitchFamily="18" charset="0"/>
              </a:rPr>
              <a:t>mykey.end</a:t>
            </a:r>
            <a:r>
              <a:rPr lang="en-US" altLang="zh-CN" sz="2000" b="1" kern="100" dirty="0" smtClean="0">
                <a:solidFill>
                  <a:srgbClr val="FF0000"/>
                </a:solidFill>
                <a:latin typeface="等线" panose="02010600030101010101" pitchFamily="2" charset="-122"/>
                <a:cs typeface="Times New Roman" panose="02020603050405020304" pitchFamily="18" charset="0"/>
              </a:rPr>
              <a:t>(), com);    //</a:t>
            </a:r>
            <a:r>
              <a:rPr lang="zh-CN" altLang="en-US" sz="2000" b="1" kern="100" dirty="0">
                <a:solidFill>
                  <a:srgbClr val="FF0000"/>
                </a:solidFill>
                <a:latin typeface="等线" panose="02010600030101010101" pitchFamily="2" charset="-122"/>
                <a:cs typeface="Times New Roman" panose="02020603050405020304" pitchFamily="18" charset="0"/>
              </a:rPr>
              <a:t>排序 </a:t>
            </a:r>
          </a:p>
          <a:p>
            <a:pPr marL="0" indent="0" algn="just">
              <a:lnSpc>
                <a:spcPct val="135000"/>
              </a:lnSpc>
              <a:spcBef>
                <a:spcPts val="0"/>
              </a:spcBef>
              <a:spcAft>
                <a:spcPts val="0"/>
              </a:spcAft>
              <a:buNone/>
            </a:pPr>
            <a:r>
              <a:rPr lang="zh-CN" altLang="en-US" sz="2000" kern="100" dirty="0">
                <a:latin typeface="等线" panose="02010600030101010101" pitchFamily="2" charset="-122"/>
                <a:cs typeface="Times New Roman" panose="02020603050405020304" pitchFamily="18" charset="0"/>
              </a:rPr>
              <a:t>    </a:t>
            </a:r>
            <a:r>
              <a:rPr lang="en-US" altLang="zh-CN" sz="2000" kern="100" dirty="0">
                <a:latin typeface="等线" panose="02010600030101010101" pitchFamily="2" charset="-122"/>
                <a:cs typeface="Times New Roman" panose="02020603050405020304" pitchFamily="18" charset="0"/>
              </a:rPr>
              <a:t>for(</a:t>
            </a:r>
            <a:r>
              <a:rPr lang="en-US" altLang="zh-CN" sz="2000" kern="100" dirty="0" err="1">
                <a:latin typeface="等线" panose="02010600030101010101" pitchFamily="2" charset="-122"/>
                <a:cs typeface="Times New Roman" panose="02020603050405020304" pitchFamily="18" charset="0"/>
              </a:rPr>
              <a:t>i</a:t>
            </a:r>
            <a:r>
              <a:rPr lang="en-US" altLang="zh-CN" sz="2000" kern="100" dirty="0">
                <a:latin typeface="等线" panose="02010600030101010101" pitchFamily="2" charset="-122"/>
                <a:cs typeface="Times New Roman" panose="02020603050405020304" pitchFamily="18" charset="0"/>
              </a:rPr>
              <a:t>=0;i&lt;</a:t>
            </a:r>
            <a:r>
              <a:rPr lang="en-US" altLang="zh-CN" sz="2000" kern="100" dirty="0" err="1">
                <a:latin typeface="等线" panose="02010600030101010101" pitchFamily="2" charset="-122"/>
                <a:cs typeface="Times New Roman" panose="02020603050405020304" pitchFamily="18" charset="0"/>
              </a:rPr>
              <a:t>mykey.size</a:t>
            </a:r>
            <a:r>
              <a:rPr lang="en-US" altLang="zh-CN" sz="2000" kern="100" dirty="0">
                <a:latin typeface="等线" panose="02010600030101010101" pitchFamily="2" charset="-122"/>
                <a:cs typeface="Times New Roman" panose="02020603050405020304" pitchFamily="18" charset="0"/>
              </a:rPr>
              <a:t>();</a:t>
            </a:r>
            <a:r>
              <a:rPr lang="en-US" altLang="zh-CN" sz="2000" kern="100" dirty="0" err="1">
                <a:latin typeface="等线" panose="02010600030101010101" pitchFamily="2" charset="-122"/>
                <a:cs typeface="Times New Roman" panose="02020603050405020304" pitchFamily="18" charset="0"/>
              </a:rPr>
              <a:t>i</a:t>
            </a:r>
            <a:r>
              <a:rPr lang="en-US" altLang="zh-CN" sz="2000" kern="100" dirty="0">
                <a:latin typeface="等线" panose="02010600030101010101" pitchFamily="2" charset="-122"/>
                <a:cs typeface="Times New Roman" panose="02020603050405020304" pitchFamily="18" charset="0"/>
              </a:rPr>
              <a:t>++)</a:t>
            </a:r>
          </a:p>
          <a:p>
            <a:pPr marL="0" indent="0" algn="just">
              <a:lnSpc>
                <a:spcPct val="13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    {</a:t>
            </a:r>
          </a:p>
          <a:p>
            <a:pPr marL="0" indent="0" algn="just">
              <a:lnSpc>
                <a:spcPct val="13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        key k=</a:t>
            </a:r>
            <a:r>
              <a:rPr lang="en-US" altLang="zh-CN" sz="2000" kern="100" dirty="0" err="1">
                <a:latin typeface="等线" panose="02010600030101010101" pitchFamily="2" charset="-122"/>
                <a:cs typeface="Times New Roman" panose="02020603050405020304" pitchFamily="18" charset="0"/>
              </a:rPr>
              <a:t>mykey</a:t>
            </a:r>
            <a:r>
              <a:rPr lang="en-US" altLang="zh-CN" sz="2000" kern="100" dirty="0">
                <a:latin typeface="等线" panose="02010600030101010101" pitchFamily="2" charset="-122"/>
                <a:cs typeface="Times New Roman" panose="02020603050405020304" pitchFamily="18" charset="0"/>
              </a:rPr>
              <a:t>[</a:t>
            </a:r>
            <a:r>
              <a:rPr lang="en-US" altLang="zh-CN" sz="2000" kern="100" dirty="0" err="1">
                <a:latin typeface="等线" panose="02010600030101010101" pitchFamily="2" charset="-122"/>
                <a:cs typeface="Times New Roman" panose="02020603050405020304" pitchFamily="18" charset="0"/>
              </a:rPr>
              <a:t>i</a:t>
            </a:r>
            <a:r>
              <a:rPr lang="en-US" altLang="zh-CN" sz="2000" kern="100" dirty="0">
                <a:latin typeface="等线" panose="02010600030101010101" pitchFamily="2" charset="-122"/>
                <a:cs typeface="Times New Roman" panose="02020603050405020304" pitchFamily="18" charset="0"/>
              </a:rPr>
              <a:t>];</a:t>
            </a:r>
          </a:p>
          <a:p>
            <a:pPr marL="0" indent="0" algn="just">
              <a:lnSpc>
                <a:spcPct val="13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int</a:t>
            </a:r>
            <a:r>
              <a:rPr lang="en-US" altLang="zh-CN" sz="2000" kern="100" dirty="0">
                <a:latin typeface="等线" panose="02010600030101010101" pitchFamily="2" charset="-122"/>
                <a:cs typeface="Times New Roman" panose="02020603050405020304" pitchFamily="18" charset="0"/>
              </a:rPr>
              <a:t> id=</a:t>
            </a:r>
            <a:r>
              <a:rPr lang="en-US" altLang="zh-CN" sz="2000" kern="100" dirty="0" err="1">
                <a:latin typeface="等线" panose="02010600030101010101" pitchFamily="2" charset="-122"/>
                <a:cs typeface="Times New Roman" panose="02020603050405020304" pitchFamily="18" charset="0"/>
              </a:rPr>
              <a:t>k.id,flag</a:t>
            </a:r>
            <a:r>
              <a:rPr lang="en-US" altLang="zh-CN" sz="2000" kern="100" dirty="0">
                <a:latin typeface="等线" panose="02010600030101010101" pitchFamily="2" charset="-122"/>
                <a:cs typeface="Times New Roman" panose="02020603050405020304" pitchFamily="18" charset="0"/>
              </a:rPr>
              <a:t>=</a:t>
            </a:r>
            <a:r>
              <a:rPr lang="en-US" altLang="zh-CN" sz="2000" kern="100" dirty="0" err="1">
                <a:latin typeface="等线" panose="02010600030101010101" pitchFamily="2" charset="-122"/>
                <a:cs typeface="Times New Roman" panose="02020603050405020304" pitchFamily="18" charset="0"/>
              </a:rPr>
              <a:t>k.flag</a:t>
            </a:r>
            <a:r>
              <a:rPr lang="en-US" altLang="zh-CN" sz="2000" kern="100" dirty="0">
                <a:latin typeface="等线" panose="02010600030101010101" pitchFamily="2" charset="-122"/>
                <a:cs typeface="Times New Roman" panose="02020603050405020304" pitchFamily="18" charset="0"/>
              </a:rPr>
              <a:t>;</a:t>
            </a:r>
          </a:p>
          <a:p>
            <a:pPr marL="0" indent="0" algn="just">
              <a:lnSpc>
                <a:spcPct val="13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        if(flag==0</a:t>
            </a:r>
            <a:r>
              <a:rPr lang="en-US" altLang="zh-CN" sz="2000" kern="100" dirty="0" smtClean="0">
                <a:latin typeface="等线" panose="02010600030101010101" pitchFamily="2" charset="-122"/>
                <a:cs typeface="Times New Roman" panose="02020603050405020304" pitchFamily="18" charset="0"/>
              </a:rPr>
              <a:t>)  </a:t>
            </a:r>
          </a:p>
          <a:p>
            <a:pPr marL="0" indent="0" algn="just">
              <a:lnSpc>
                <a:spcPct val="135000"/>
              </a:lnSpc>
              <a:spcBef>
                <a:spcPts val="0"/>
              </a:spcBef>
              <a:spcAft>
                <a:spcPts val="0"/>
              </a:spcAft>
              <a:buNone/>
            </a:pPr>
            <a:r>
              <a:rPr lang="en-US" altLang="zh-CN" sz="2000" kern="100" dirty="0">
                <a:latin typeface="等线" panose="02010600030101010101" pitchFamily="2" charset="-122"/>
                <a:cs typeface="Times New Roman" panose="02020603050405020304" pitchFamily="18" charset="0"/>
              </a:rPr>
              <a:t> </a:t>
            </a:r>
            <a:r>
              <a:rPr lang="en-US" altLang="zh-CN" sz="2000" kern="100" dirty="0" smtClean="0">
                <a:latin typeface="等线" panose="02010600030101010101" pitchFamily="2" charset="-122"/>
                <a:cs typeface="Times New Roman" panose="02020603050405020304" pitchFamily="18" charset="0"/>
              </a:rPr>
              <a:t>              for(j=1;j</a:t>
            </a:r>
            <a:r>
              <a:rPr lang="en-US" altLang="zh-CN" sz="2000" kern="100" dirty="0">
                <a:latin typeface="等线" panose="02010600030101010101" pitchFamily="2" charset="-122"/>
                <a:cs typeface="Times New Roman" panose="02020603050405020304" pitchFamily="18" charset="0"/>
              </a:rPr>
              <a:t>&lt;=</a:t>
            </a:r>
            <a:r>
              <a:rPr lang="en-US" altLang="zh-CN" sz="2000" kern="100" dirty="0" err="1">
                <a:latin typeface="等线" panose="02010600030101010101" pitchFamily="2" charset="-122"/>
                <a:cs typeface="Times New Roman" panose="02020603050405020304" pitchFamily="18" charset="0"/>
              </a:rPr>
              <a:t>n;j</a:t>
            </a:r>
            <a:r>
              <a:rPr lang="en-US" altLang="zh-CN" sz="2000" kern="100" dirty="0">
                <a:latin typeface="等线" panose="02010600030101010101" pitchFamily="2" charset="-122"/>
                <a:cs typeface="Times New Roman" panose="02020603050405020304" pitchFamily="18" charset="0"/>
              </a:rPr>
              <a:t>++)</a:t>
            </a:r>
          </a:p>
          <a:p>
            <a:pPr marL="0" indent="0" algn="just">
              <a:lnSpc>
                <a:spcPct val="135000"/>
              </a:lnSpc>
              <a:spcBef>
                <a:spcPts val="0"/>
              </a:spcBef>
              <a:spcAft>
                <a:spcPts val="0"/>
              </a:spcAft>
              <a:buNone/>
            </a:pPr>
            <a:r>
              <a:rPr lang="en-US" altLang="zh-CN" sz="2000" kern="100" dirty="0" smtClean="0">
                <a:latin typeface="等线" panose="02010600030101010101" pitchFamily="2" charset="-122"/>
                <a:cs typeface="Times New Roman" panose="02020603050405020304" pitchFamily="18" charset="0"/>
              </a:rPr>
              <a:t>                    if(index[j</a:t>
            </a:r>
            <a:r>
              <a:rPr lang="en-US" altLang="zh-CN" sz="2000" kern="100" dirty="0">
                <a:latin typeface="等线" panose="02010600030101010101" pitchFamily="2" charset="-122"/>
                <a:cs typeface="Times New Roman" panose="02020603050405020304" pitchFamily="18" charset="0"/>
              </a:rPr>
              <a:t>]==id</a:t>
            </a:r>
            <a:r>
              <a:rPr lang="en-US" altLang="zh-CN" sz="2000" kern="100" dirty="0" smtClean="0">
                <a:latin typeface="等线" panose="02010600030101010101" pitchFamily="2" charset="-122"/>
                <a:cs typeface="Times New Roman" panose="02020603050405020304" pitchFamily="18" charset="0"/>
              </a:rPr>
              <a:t>)  {  index[j]=0;    break;    }   </a:t>
            </a:r>
          </a:p>
          <a:p>
            <a:pPr marL="0" indent="0" algn="just">
              <a:lnSpc>
                <a:spcPct val="135000"/>
              </a:lnSpc>
              <a:spcBef>
                <a:spcPts val="0"/>
              </a:spcBef>
              <a:buNone/>
            </a:pPr>
            <a:r>
              <a:rPr lang="en-US" altLang="zh-CN" sz="2000" kern="100" dirty="0" smtClean="0">
                <a:latin typeface="等线" panose="02010600030101010101" pitchFamily="2" charset="-122"/>
                <a:cs typeface="Times New Roman" panose="02020603050405020304" pitchFamily="18" charset="0"/>
              </a:rPr>
              <a:t>         else </a:t>
            </a:r>
            <a:r>
              <a:rPr lang="en-US" altLang="zh-CN" sz="2000" kern="100" dirty="0">
                <a:latin typeface="等线" panose="02010600030101010101" pitchFamily="2" charset="-122"/>
                <a:cs typeface="Times New Roman" panose="02020603050405020304" pitchFamily="18" charset="0"/>
              </a:rPr>
              <a:t>if(flag==1)//</a:t>
            </a:r>
            <a:r>
              <a:rPr lang="zh-CN" altLang="en-US" sz="2000" kern="100" dirty="0">
                <a:latin typeface="等线" panose="02010600030101010101" pitchFamily="2" charset="-122"/>
                <a:cs typeface="Times New Roman" panose="02020603050405020304" pitchFamily="18" charset="0"/>
              </a:rPr>
              <a:t>还 </a:t>
            </a:r>
          </a:p>
          <a:p>
            <a:pPr marL="0" indent="0" algn="just">
              <a:lnSpc>
                <a:spcPct val="135000"/>
              </a:lnSpc>
              <a:spcBef>
                <a:spcPts val="0"/>
              </a:spcBef>
              <a:buNone/>
            </a:pPr>
            <a:r>
              <a:rPr lang="en-US" altLang="zh-CN" sz="2000" kern="100" dirty="0" smtClean="0">
                <a:latin typeface="等线" panose="02010600030101010101" pitchFamily="2" charset="-122"/>
                <a:cs typeface="Times New Roman" panose="02020603050405020304" pitchFamily="18" charset="0"/>
              </a:rPr>
              <a:t>               for(</a:t>
            </a:r>
            <a:r>
              <a:rPr lang="en-US" altLang="zh-CN" sz="2000" kern="100" dirty="0" err="1" smtClean="0">
                <a:latin typeface="等线" panose="02010600030101010101" pitchFamily="2" charset="-122"/>
                <a:cs typeface="Times New Roman" panose="02020603050405020304" pitchFamily="18" charset="0"/>
              </a:rPr>
              <a:t>int</a:t>
            </a:r>
            <a:r>
              <a:rPr lang="en-US" altLang="zh-CN" sz="2000" kern="100" dirty="0" smtClean="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jj</a:t>
            </a:r>
            <a:r>
              <a:rPr lang="en-US" altLang="zh-CN" sz="2000" kern="100" dirty="0">
                <a:latin typeface="等线" panose="02010600030101010101" pitchFamily="2" charset="-122"/>
                <a:cs typeface="Times New Roman" panose="02020603050405020304" pitchFamily="18" charset="0"/>
              </a:rPr>
              <a:t>=1;jj&lt;=</a:t>
            </a:r>
            <a:r>
              <a:rPr lang="en-US" altLang="zh-CN" sz="2000" kern="100" dirty="0" err="1">
                <a:latin typeface="等线" panose="02010600030101010101" pitchFamily="2" charset="-122"/>
                <a:cs typeface="Times New Roman" panose="02020603050405020304" pitchFamily="18" charset="0"/>
              </a:rPr>
              <a:t>n;jj</a:t>
            </a:r>
            <a:r>
              <a:rPr lang="en-US" altLang="zh-CN" sz="2000" kern="100" dirty="0" smtClean="0">
                <a:latin typeface="等线" panose="02010600030101010101" pitchFamily="2" charset="-122"/>
                <a:cs typeface="Times New Roman" panose="02020603050405020304" pitchFamily="18" charset="0"/>
              </a:rPr>
              <a:t>++)</a:t>
            </a:r>
            <a:endParaRPr lang="en-US" altLang="zh-CN" sz="2000" kern="100" dirty="0">
              <a:latin typeface="等线" panose="02010600030101010101" pitchFamily="2" charset="-122"/>
              <a:cs typeface="Times New Roman" panose="02020603050405020304" pitchFamily="18" charset="0"/>
            </a:endParaRPr>
          </a:p>
          <a:p>
            <a:pPr marL="0" indent="0" algn="just">
              <a:lnSpc>
                <a:spcPct val="135000"/>
              </a:lnSpc>
              <a:spcBef>
                <a:spcPts val="0"/>
              </a:spcBef>
              <a:buNone/>
            </a:pPr>
            <a:r>
              <a:rPr lang="en-US" altLang="zh-CN" sz="2000" kern="100" dirty="0">
                <a:latin typeface="等线" panose="02010600030101010101" pitchFamily="2" charset="-122"/>
                <a:cs typeface="Times New Roman" panose="02020603050405020304" pitchFamily="18" charset="0"/>
              </a:rPr>
              <a:t>                </a:t>
            </a:r>
            <a:r>
              <a:rPr lang="en-US" altLang="zh-CN" sz="2000" kern="100" dirty="0" smtClean="0">
                <a:latin typeface="等线" panose="02010600030101010101" pitchFamily="2" charset="-122"/>
                <a:cs typeface="Times New Roman" panose="02020603050405020304" pitchFamily="18" charset="0"/>
              </a:rPr>
              <a:t>   if(index[</a:t>
            </a:r>
            <a:r>
              <a:rPr lang="en-US" altLang="zh-CN" sz="2000" kern="100" dirty="0" err="1" smtClean="0">
                <a:latin typeface="等线" panose="02010600030101010101" pitchFamily="2" charset="-122"/>
                <a:cs typeface="Times New Roman" panose="02020603050405020304" pitchFamily="18" charset="0"/>
              </a:rPr>
              <a:t>jj</a:t>
            </a:r>
            <a:r>
              <a:rPr lang="en-US" altLang="zh-CN" sz="2000" kern="100" dirty="0">
                <a:latin typeface="等线" panose="02010600030101010101" pitchFamily="2" charset="-122"/>
                <a:cs typeface="Times New Roman" panose="02020603050405020304" pitchFamily="18" charset="0"/>
              </a:rPr>
              <a:t>]==0</a:t>
            </a:r>
            <a:r>
              <a:rPr lang="en-US" altLang="zh-CN" sz="2000" kern="100" dirty="0" smtClean="0">
                <a:latin typeface="等线" panose="02010600030101010101" pitchFamily="2" charset="-122"/>
                <a:cs typeface="Times New Roman" panose="02020603050405020304" pitchFamily="18" charset="0"/>
              </a:rPr>
              <a:t>)  {   </a:t>
            </a:r>
            <a:r>
              <a:rPr lang="en-US" altLang="zh-CN" sz="2000" kern="100" dirty="0">
                <a:latin typeface="等线" panose="02010600030101010101" pitchFamily="2" charset="-122"/>
                <a:cs typeface="Times New Roman" panose="02020603050405020304" pitchFamily="18" charset="0"/>
              </a:rPr>
              <a:t>index[</a:t>
            </a:r>
            <a:r>
              <a:rPr lang="en-US" altLang="zh-CN" sz="2000" kern="100" dirty="0" err="1">
                <a:latin typeface="等线" panose="02010600030101010101" pitchFamily="2" charset="-122"/>
                <a:cs typeface="Times New Roman" panose="02020603050405020304" pitchFamily="18" charset="0"/>
              </a:rPr>
              <a:t>jj</a:t>
            </a:r>
            <a:r>
              <a:rPr lang="en-US" altLang="zh-CN" sz="2000" kern="100" dirty="0">
                <a:latin typeface="等线" panose="02010600030101010101" pitchFamily="2" charset="-122"/>
                <a:cs typeface="Times New Roman" panose="02020603050405020304" pitchFamily="18" charset="0"/>
              </a:rPr>
              <a:t>]=id</a:t>
            </a:r>
            <a:r>
              <a:rPr lang="en-US" altLang="zh-CN" sz="2000" kern="100" dirty="0" smtClean="0">
                <a:latin typeface="等线" panose="02010600030101010101" pitchFamily="2" charset="-122"/>
                <a:cs typeface="Times New Roman" panose="02020603050405020304" pitchFamily="18" charset="0"/>
              </a:rPr>
              <a:t>;   </a:t>
            </a:r>
            <a:r>
              <a:rPr lang="en-US" altLang="zh-CN" sz="2000" kern="100" dirty="0">
                <a:latin typeface="等线" panose="02010600030101010101" pitchFamily="2" charset="-122"/>
                <a:cs typeface="Times New Roman" panose="02020603050405020304" pitchFamily="18" charset="0"/>
              </a:rPr>
              <a:t>break;  </a:t>
            </a:r>
            <a:r>
              <a:rPr lang="en-US" altLang="zh-CN" sz="2000" kern="100" dirty="0" smtClean="0">
                <a:latin typeface="等线" panose="02010600030101010101" pitchFamily="2" charset="-122"/>
                <a:cs typeface="Times New Roman" panose="02020603050405020304" pitchFamily="18" charset="0"/>
              </a:rPr>
              <a:t> </a:t>
            </a:r>
            <a:r>
              <a:rPr lang="en-US" altLang="zh-CN" sz="2000" kern="100" dirty="0">
                <a:latin typeface="等线" panose="02010600030101010101" pitchFamily="2" charset="-122"/>
                <a:cs typeface="Times New Roman" panose="02020603050405020304" pitchFamily="18" charset="0"/>
              </a:rPr>
              <a:t>}</a:t>
            </a:r>
          </a:p>
          <a:p>
            <a:pPr marL="0" indent="0" algn="just">
              <a:lnSpc>
                <a:spcPct val="135000"/>
              </a:lnSpc>
              <a:spcBef>
                <a:spcPts val="0"/>
              </a:spcBef>
              <a:buNone/>
            </a:pPr>
            <a:r>
              <a:rPr lang="en-US" altLang="zh-CN" sz="2000" kern="100" dirty="0" smtClean="0">
                <a:latin typeface="等线" panose="02010600030101010101" pitchFamily="2" charset="-122"/>
                <a:cs typeface="Times New Roman" panose="02020603050405020304" pitchFamily="18" charset="0"/>
              </a:rPr>
              <a:t>     }</a:t>
            </a:r>
            <a:endParaRPr lang="en-US" altLang="zh-CN" sz="2000" kern="100" dirty="0">
              <a:latin typeface="等线" panose="02010600030101010101" pitchFamily="2" charset="-122"/>
              <a:cs typeface="Times New Roman" panose="02020603050405020304" pitchFamily="18" charset="0"/>
            </a:endParaRPr>
          </a:p>
          <a:p>
            <a:pPr marL="0" indent="0" algn="just">
              <a:lnSpc>
                <a:spcPct val="135000"/>
              </a:lnSpc>
              <a:spcBef>
                <a:spcPts val="0"/>
              </a:spcBef>
              <a:buNone/>
            </a:pPr>
            <a:r>
              <a:rPr lang="en-US" altLang="zh-CN" sz="2000" kern="100" dirty="0" smtClean="0">
                <a:latin typeface="等线" panose="02010600030101010101" pitchFamily="2" charset="-122"/>
                <a:cs typeface="Times New Roman" panose="02020603050405020304" pitchFamily="18" charset="0"/>
              </a:rPr>
              <a:t>     for(</a:t>
            </a:r>
            <a:r>
              <a:rPr lang="en-US" altLang="zh-CN" sz="2000" kern="100" dirty="0" err="1" smtClean="0">
                <a:latin typeface="等线" panose="02010600030101010101" pitchFamily="2" charset="-122"/>
                <a:cs typeface="Times New Roman" panose="02020603050405020304" pitchFamily="18" charset="0"/>
              </a:rPr>
              <a:t>i</a:t>
            </a:r>
            <a:r>
              <a:rPr lang="en-US" altLang="zh-CN" sz="2000" kern="100" dirty="0" smtClean="0">
                <a:latin typeface="等线" panose="02010600030101010101" pitchFamily="2" charset="-122"/>
                <a:cs typeface="Times New Roman" panose="02020603050405020304" pitchFamily="18" charset="0"/>
              </a:rPr>
              <a:t>=1;i</a:t>
            </a:r>
            <a:r>
              <a:rPr lang="en-US" altLang="zh-CN" sz="2000" kern="100" dirty="0">
                <a:latin typeface="等线" panose="02010600030101010101" pitchFamily="2" charset="-122"/>
                <a:cs typeface="Times New Roman" panose="02020603050405020304" pitchFamily="18" charset="0"/>
              </a:rPr>
              <a:t>&lt;=</a:t>
            </a:r>
            <a:r>
              <a:rPr lang="en-US" altLang="zh-CN" sz="2000" kern="100" dirty="0" err="1">
                <a:latin typeface="等线" panose="02010600030101010101" pitchFamily="2" charset="-122"/>
                <a:cs typeface="Times New Roman" panose="02020603050405020304" pitchFamily="18" charset="0"/>
              </a:rPr>
              <a:t>n;i</a:t>
            </a:r>
            <a:r>
              <a:rPr lang="en-US" altLang="zh-CN" sz="2000" kern="100" dirty="0" smtClean="0">
                <a:latin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cs typeface="Times New Roman" panose="02020603050405020304" pitchFamily="18" charset="0"/>
              </a:rPr>
              <a:t>cout</a:t>
            </a:r>
            <a:r>
              <a:rPr lang="en-US" altLang="zh-CN" sz="2000" kern="100" dirty="0">
                <a:latin typeface="等线" panose="02010600030101010101" pitchFamily="2" charset="-122"/>
                <a:cs typeface="Times New Roman" panose="02020603050405020304" pitchFamily="18" charset="0"/>
              </a:rPr>
              <a:t>&lt;&lt;index[</a:t>
            </a:r>
            <a:r>
              <a:rPr lang="en-US" altLang="zh-CN" sz="2000" kern="100" dirty="0" err="1">
                <a:latin typeface="等线" panose="02010600030101010101" pitchFamily="2" charset="-122"/>
                <a:cs typeface="Times New Roman" panose="02020603050405020304" pitchFamily="18" charset="0"/>
              </a:rPr>
              <a:t>i</a:t>
            </a:r>
            <a:r>
              <a:rPr lang="en-US" altLang="zh-CN" sz="2000" kern="100" dirty="0">
                <a:latin typeface="等线" panose="02010600030101010101" pitchFamily="2" charset="-122"/>
                <a:cs typeface="Times New Roman" panose="02020603050405020304" pitchFamily="18" charset="0"/>
              </a:rPr>
              <a:t>]&lt;&lt;" </a:t>
            </a:r>
            <a:r>
              <a:rPr lang="en-US" altLang="zh-CN" sz="2000" kern="100" dirty="0" smtClean="0">
                <a:latin typeface="等线" panose="02010600030101010101" pitchFamily="2" charset="-122"/>
                <a:cs typeface="Times New Roman" panose="02020603050405020304" pitchFamily="18" charset="0"/>
              </a:rPr>
              <a:t>";</a:t>
            </a:r>
          </a:p>
          <a:p>
            <a:pPr marL="0" indent="0" algn="just">
              <a:lnSpc>
                <a:spcPct val="135000"/>
              </a:lnSpc>
              <a:spcBef>
                <a:spcPts val="0"/>
              </a:spcBef>
              <a:buNone/>
            </a:pPr>
            <a:r>
              <a:rPr lang="en-US" altLang="zh-CN" sz="2000" kern="100" dirty="0" smtClean="0">
                <a:latin typeface="等线" panose="02010600030101010101" pitchFamily="2" charset="-122"/>
                <a:cs typeface="Times New Roman" panose="02020603050405020304" pitchFamily="18" charset="0"/>
              </a:rPr>
              <a:t>     return </a:t>
            </a:r>
            <a:r>
              <a:rPr lang="en-US" altLang="zh-CN" sz="2000" kern="100" dirty="0">
                <a:latin typeface="等线" panose="02010600030101010101" pitchFamily="2" charset="-122"/>
                <a:cs typeface="Times New Roman" panose="02020603050405020304" pitchFamily="18" charset="0"/>
              </a:rPr>
              <a:t>0;</a:t>
            </a:r>
          </a:p>
          <a:p>
            <a:pPr marL="0" indent="0" algn="just">
              <a:lnSpc>
                <a:spcPct val="135000"/>
              </a:lnSpc>
              <a:spcBef>
                <a:spcPts val="0"/>
              </a:spcBef>
              <a:buNone/>
            </a:pPr>
            <a:r>
              <a:rPr lang="en-US" altLang="zh-CN" sz="2000" kern="100" dirty="0">
                <a:latin typeface="等线" panose="02010600030101010101" pitchFamily="2" charset="-122"/>
                <a:cs typeface="Times New Roman" panose="02020603050405020304" pitchFamily="18" charset="0"/>
              </a:rPr>
              <a:t>}</a:t>
            </a:r>
          </a:p>
          <a:p>
            <a:pPr marL="0" indent="0" algn="just">
              <a:lnSpc>
                <a:spcPct val="135000"/>
              </a:lnSpc>
              <a:spcBef>
                <a:spcPts val="0"/>
              </a:spcBef>
              <a:spcAft>
                <a:spcPts val="0"/>
              </a:spcAft>
              <a:buNone/>
            </a:pPr>
            <a:endParaRPr lang="en-US" altLang="zh-CN" sz="2000" kern="100" dirty="0">
              <a:latin typeface="等线" panose="02010600030101010101" pitchFamily="2" charset="-122"/>
              <a:cs typeface="Times New Roman" panose="02020603050405020304" pitchFamily="18" charset="0"/>
            </a:endParaRPr>
          </a:p>
        </p:txBody>
      </p:sp>
      <p:sp>
        <p:nvSpPr>
          <p:cNvPr id="5" name="右大括号 4"/>
          <p:cNvSpPr/>
          <p:nvPr/>
        </p:nvSpPr>
        <p:spPr>
          <a:xfrm>
            <a:off x="6364224" y="2404872"/>
            <a:ext cx="457200" cy="96926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6903720" y="2704838"/>
            <a:ext cx="877163" cy="369332"/>
          </a:xfrm>
          <a:prstGeom prst="rect">
            <a:avLst/>
          </a:prstGeom>
          <a:noFill/>
        </p:spPr>
        <p:txBody>
          <a:bodyPr wrap="none" rtlCol="0">
            <a:spAutoFit/>
          </a:bodyPr>
          <a:lstStyle/>
          <a:p>
            <a:r>
              <a:rPr lang="zh-CN" altLang="en-US" dirty="0" smtClean="0"/>
              <a:t>取钥匙</a:t>
            </a:r>
            <a:endParaRPr lang="zh-CN" altLang="en-US" dirty="0"/>
          </a:p>
        </p:txBody>
      </p:sp>
      <p:sp>
        <p:nvSpPr>
          <p:cNvPr id="7" name="文本框 6"/>
          <p:cNvSpPr txBox="1"/>
          <p:nvPr/>
        </p:nvSpPr>
        <p:spPr>
          <a:xfrm>
            <a:off x="3995928" y="1819656"/>
            <a:ext cx="1569660" cy="369332"/>
          </a:xfrm>
          <a:prstGeom prst="rect">
            <a:avLst/>
          </a:prstGeom>
          <a:solidFill>
            <a:srgbClr val="FFFF00"/>
          </a:solidFill>
        </p:spPr>
        <p:txBody>
          <a:bodyPr wrap="none" rtlCol="0">
            <a:spAutoFit/>
          </a:bodyPr>
          <a:lstStyle/>
          <a:p>
            <a:r>
              <a:rPr lang="zh-CN" altLang="en-US" dirty="0" smtClean="0"/>
              <a:t>找到钥匙编号</a:t>
            </a:r>
            <a:endParaRPr lang="zh-CN" altLang="en-US" dirty="0"/>
          </a:p>
        </p:txBody>
      </p:sp>
      <p:cxnSp>
        <p:nvCxnSpPr>
          <p:cNvPr id="9" name="直接箭头连接符 8"/>
          <p:cNvCxnSpPr/>
          <p:nvPr/>
        </p:nvCxnSpPr>
        <p:spPr>
          <a:xfrm flipH="1">
            <a:off x="3282696" y="2139696"/>
            <a:ext cx="694944" cy="9344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右大括号 9"/>
          <p:cNvSpPr/>
          <p:nvPr/>
        </p:nvSpPr>
        <p:spPr>
          <a:xfrm>
            <a:off x="6364224" y="3634378"/>
            <a:ext cx="457200" cy="96926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6903720" y="3934344"/>
            <a:ext cx="877163" cy="369332"/>
          </a:xfrm>
          <a:prstGeom prst="rect">
            <a:avLst/>
          </a:prstGeom>
          <a:noFill/>
        </p:spPr>
        <p:txBody>
          <a:bodyPr wrap="none" rtlCol="0">
            <a:spAutoFit/>
          </a:bodyPr>
          <a:lstStyle/>
          <a:p>
            <a:r>
              <a:rPr lang="zh-CN" altLang="en-US" dirty="0"/>
              <a:t>还</a:t>
            </a:r>
            <a:r>
              <a:rPr lang="zh-CN" altLang="en-US" dirty="0" smtClean="0"/>
              <a:t>钥匙</a:t>
            </a:r>
            <a:endParaRPr lang="zh-CN" altLang="en-US" dirty="0"/>
          </a:p>
        </p:txBody>
      </p:sp>
      <p:sp>
        <p:nvSpPr>
          <p:cNvPr id="12" name="文本框 11"/>
          <p:cNvSpPr txBox="1"/>
          <p:nvPr/>
        </p:nvSpPr>
        <p:spPr>
          <a:xfrm>
            <a:off x="5565588" y="4979184"/>
            <a:ext cx="2031325" cy="369332"/>
          </a:xfrm>
          <a:prstGeom prst="rect">
            <a:avLst/>
          </a:prstGeom>
          <a:solidFill>
            <a:srgbClr val="FFFF00"/>
          </a:solidFill>
        </p:spPr>
        <p:txBody>
          <a:bodyPr wrap="none" rtlCol="0">
            <a:spAutoFit/>
          </a:bodyPr>
          <a:lstStyle/>
          <a:p>
            <a:r>
              <a:rPr lang="zh-CN" altLang="en-US" dirty="0" smtClean="0"/>
              <a:t>换到最左边的挂钩</a:t>
            </a:r>
            <a:endParaRPr lang="zh-CN" altLang="en-US" dirty="0"/>
          </a:p>
        </p:txBody>
      </p:sp>
      <p:cxnSp>
        <p:nvCxnSpPr>
          <p:cNvPr id="13" name="直接箭头连接符 12"/>
          <p:cNvCxnSpPr>
            <a:stCxn id="12" idx="1"/>
          </p:cNvCxnSpPr>
          <p:nvPr/>
        </p:nvCxnSpPr>
        <p:spPr>
          <a:xfrm flipH="1" flipV="1">
            <a:off x="3282696" y="4679218"/>
            <a:ext cx="2282892" cy="4846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380744" y="5875298"/>
            <a:ext cx="7571303" cy="830997"/>
          </a:xfrm>
          <a:prstGeom prst="rect">
            <a:avLst/>
          </a:prstGeom>
          <a:solidFill>
            <a:srgbClr val="FFFF00"/>
          </a:solidFill>
        </p:spPr>
        <p:txBody>
          <a:bodyPr wrap="none" rtlCol="0">
            <a:spAutoFit/>
          </a:bodyPr>
          <a:lstStyle/>
          <a:p>
            <a:r>
              <a:rPr lang="zh-CN" altLang="en-US" sz="2400" dirty="0" smtClean="0"/>
              <a:t>本思路的巧妙之处：对借、还操作进行三重排序。</a:t>
            </a:r>
            <a:endParaRPr lang="en-US" altLang="zh-CN" sz="2400" dirty="0" smtClean="0"/>
          </a:p>
          <a:p>
            <a:r>
              <a:rPr lang="zh-CN" altLang="en-US" sz="2400" dirty="0" smtClean="0"/>
              <a:t>试想：如果用分支判断做，是什么样的程序描述方式？</a:t>
            </a:r>
            <a:endParaRPr lang="zh-CN" altLang="en-US" sz="2400" dirty="0"/>
          </a:p>
        </p:txBody>
      </p:sp>
    </p:spTree>
    <p:extLst>
      <p:ext uri="{BB962C8B-B14F-4D97-AF65-F5344CB8AC3E}">
        <p14:creationId xmlns:p14="http://schemas.microsoft.com/office/powerpoint/2010/main" val="3541139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nvPr>
        </p:nvSpPr>
        <p:spPr>
          <a:xfrm>
            <a:off x="192024" y="82296"/>
            <a:ext cx="8677656" cy="6278642"/>
          </a:xfrm>
          <a:prstGeom prst="rect">
            <a:avLst/>
          </a:prstGeom>
          <a:solidFill>
            <a:schemeClr val="bg1"/>
          </a:solidFill>
        </p:spPr>
        <p:txBody>
          <a:bodyPr wrap="square">
            <a:spAutoFit/>
          </a:bodyPr>
          <a:lstStyle/>
          <a:p>
            <a:pPr marL="0" indent="0" algn="just">
              <a:lnSpc>
                <a:spcPct val="150000"/>
              </a:lnSpc>
              <a:spcBef>
                <a:spcPts val="0"/>
              </a:spcBef>
              <a:spcAft>
                <a:spcPts val="0"/>
              </a:spcAft>
              <a:buNone/>
            </a:pPr>
            <a:r>
              <a:rPr lang="en-US" altLang="zh-CN" sz="2400" kern="100" dirty="0" smtClean="0">
                <a:latin typeface="+mn-ea"/>
                <a:cs typeface="Times New Roman" panose="02020603050405020304" pitchFamily="18" charset="0"/>
              </a:rPr>
              <a:t>201612-2</a:t>
            </a:r>
            <a:r>
              <a:rPr lang="zh-CN" altLang="en-US" sz="2400" kern="100" dirty="0">
                <a:latin typeface="+mn-ea"/>
                <a:cs typeface="Times New Roman" panose="02020603050405020304" pitchFamily="18" charset="0"/>
              </a:rPr>
              <a:t>：工资计算</a:t>
            </a:r>
            <a:endParaRPr lang="en-US" altLang="zh-CN" sz="2400" kern="100" dirty="0" smtClean="0">
              <a:latin typeface="+mn-ea"/>
              <a:cs typeface="Times New Roman" panose="02020603050405020304" pitchFamily="18" charset="0"/>
            </a:endParaRPr>
          </a:p>
          <a:p>
            <a:pPr marL="0" indent="0" algn="just">
              <a:lnSpc>
                <a:spcPct val="150000"/>
              </a:lnSpc>
              <a:spcBef>
                <a:spcPts val="0"/>
              </a:spcBef>
              <a:spcAft>
                <a:spcPts val="0"/>
              </a:spcAft>
              <a:buNone/>
            </a:pP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问题描述</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Bef>
                <a:spcPts val="0"/>
              </a:spcBef>
              <a:spcAft>
                <a:spcPts val="0"/>
              </a:spcAft>
              <a:buNone/>
            </a:pPr>
            <a:r>
              <a:rPr lang="zh-CN" altLang="en-US" sz="2000" kern="100" dirty="0" smtClean="0">
                <a:latin typeface="+mn-ea"/>
                <a:cs typeface="Times New Roman" panose="02020603050405020304" pitchFamily="18" charset="0"/>
              </a:rPr>
              <a:t>    个人所得</a:t>
            </a:r>
            <a:r>
              <a:rPr lang="zh-CN" altLang="en-US" sz="2000" kern="100" dirty="0">
                <a:latin typeface="+mn-ea"/>
                <a:cs typeface="Times New Roman" panose="02020603050405020304" pitchFamily="18" charset="0"/>
              </a:rPr>
              <a:t>税按如下公式计算： 　　</a:t>
            </a:r>
            <a:endParaRPr lang="en-US" altLang="zh-CN" sz="2000" kern="100" dirty="0" smtClean="0">
              <a:latin typeface="+mn-ea"/>
              <a:cs typeface="Times New Roman" panose="02020603050405020304" pitchFamily="18" charset="0"/>
            </a:endParaRPr>
          </a:p>
          <a:p>
            <a:pPr marL="1162050" indent="-1162050" algn="just">
              <a:lnSpc>
                <a:spcPct val="150000"/>
              </a:lnSpc>
              <a:spcBef>
                <a:spcPts val="0"/>
              </a:spcBef>
              <a:spcAft>
                <a:spcPts val="0"/>
              </a:spcAft>
              <a:buNone/>
            </a:pPr>
            <a:r>
              <a:rPr lang="en-US" altLang="zh-CN" sz="2000" kern="100" dirty="0" smtClean="0">
                <a:latin typeface="+mn-ea"/>
                <a:cs typeface="Times New Roman" panose="02020603050405020304" pitchFamily="18" charset="0"/>
              </a:rPr>
              <a:t>    1</a:t>
            </a:r>
            <a:r>
              <a:rPr lang="zh-CN" altLang="en-US" sz="2000" kern="100" dirty="0">
                <a:latin typeface="+mn-ea"/>
                <a:cs typeface="Times New Roman" panose="02020603050405020304" pitchFamily="18" charset="0"/>
              </a:rPr>
              <a:t>） 个人所得税起征点为</a:t>
            </a:r>
            <a:r>
              <a:rPr lang="en-US" altLang="zh-CN" sz="2000" kern="100" dirty="0">
                <a:latin typeface="+mn-ea"/>
                <a:cs typeface="Times New Roman" panose="02020603050405020304" pitchFamily="18" charset="0"/>
              </a:rPr>
              <a:t>3500</a:t>
            </a:r>
            <a:r>
              <a:rPr lang="zh-CN" altLang="en-US" sz="2000" kern="100" dirty="0">
                <a:latin typeface="+mn-ea"/>
                <a:cs typeface="Times New Roman" panose="02020603050405020304" pitchFamily="18" charset="0"/>
              </a:rPr>
              <a:t>元，若</a:t>
            </a:r>
            <a:r>
              <a:rPr lang="en-US" altLang="zh-CN" sz="2000" kern="100" dirty="0">
                <a:latin typeface="+mn-ea"/>
                <a:cs typeface="Times New Roman" panose="02020603050405020304" pitchFamily="18" charset="0"/>
              </a:rPr>
              <a:t>S</a:t>
            </a:r>
            <a:r>
              <a:rPr lang="zh-CN" altLang="en-US" sz="2000" kern="100" dirty="0">
                <a:latin typeface="+mn-ea"/>
                <a:cs typeface="Times New Roman" panose="02020603050405020304" pitchFamily="18" charset="0"/>
              </a:rPr>
              <a:t>不超过</a:t>
            </a:r>
            <a:r>
              <a:rPr lang="en-US" altLang="zh-CN" sz="2000" kern="100" dirty="0">
                <a:latin typeface="+mn-ea"/>
                <a:cs typeface="Times New Roman" panose="02020603050405020304" pitchFamily="18" charset="0"/>
              </a:rPr>
              <a:t>3500</a:t>
            </a:r>
            <a:r>
              <a:rPr lang="zh-CN" altLang="en-US" sz="2000" kern="100" dirty="0">
                <a:latin typeface="+mn-ea"/>
                <a:cs typeface="Times New Roman" panose="02020603050405020304" pitchFamily="18" charset="0"/>
              </a:rPr>
              <a:t>，则不交税，</a:t>
            </a:r>
            <a:r>
              <a:rPr lang="en-US" altLang="zh-CN" sz="2000" kern="100" dirty="0">
                <a:latin typeface="+mn-ea"/>
                <a:cs typeface="Times New Roman" panose="02020603050405020304" pitchFamily="18" charset="0"/>
              </a:rPr>
              <a:t>3500</a:t>
            </a:r>
            <a:r>
              <a:rPr lang="zh-CN" altLang="en-US" sz="2000" kern="100" dirty="0">
                <a:latin typeface="+mn-ea"/>
                <a:cs typeface="Times New Roman" panose="02020603050405020304" pitchFamily="18" charset="0"/>
              </a:rPr>
              <a:t>元以上的部分才计算个人所得税，令</a:t>
            </a:r>
            <a:r>
              <a:rPr lang="en-US" altLang="zh-CN" sz="2000" kern="100" dirty="0">
                <a:latin typeface="+mn-ea"/>
                <a:cs typeface="Times New Roman" panose="02020603050405020304" pitchFamily="18" charset="0"/>
              </a:rPr>
              <a:t>A=S-3500</a:t>
            </a:r>
            <a:r>
              <a:rPr lang="zh-CN" altLang="en-US" sz="2000" kern="100" dirty="0">
                <a:latin typeface="+mn-ea"/>
                <a:cs typeface="Times New Roman" panose="02020603050405020304" pitchFamily="18" charset="0"/>
              </a:rPr>
              <a:t>元； 　　</a:t>
            </a:r>
            <a:endParaRPr lang="en-US" altLang="zh-CN" sz="2000" kern="100" dirty="0" smtClean="0">
              <a:latin typeface="+mn-ea"/>
              <a:cs typeface="Times New Roman" panose="02020603050405020304" pitchFamily="18" charset="0"/>
            </a:endParaRPr>
          </a:p>
          <a:p>
            <a:pPr marL="0" indent="0" algn="just">
              <a:lnSpc>
                <a:spcPct val="150000"/>
              </a:lnSpc>
              <a:spcBef>
                <a:spcPts val="0"/>
              </a:spcBef>
              <a:spcAft>
                <a:spcPts val="0"/>
              </a:spcAft>
              <a:buNone/>
            </a:pPr>
            <a:r>
              <a:rPr lang="en-US" altLang="zh-CN" sz="2000" kern="100" dirty="0">
                <a:latin typeface="+mn-ea"/>
                <a:cs typeface="Times New Roman" panose="02020603050405020304" pitchFamily="18" charset="0"/>
              </a:rPr>
              <a:t> </a:t>
            </a:r>
            <a:r>
              <a:rPr lang="en-US" altLang="zh-CN" sz="2000" kern="100" dirty="0" smtClean="0">
                <a:latin typeface="+mn-ea"/>
                <a:cs typeface="Times New Roman" panose="02020603050405020304" pitchFamily="18" charset="0"/>
              </a:rPr>
              <a:t>   2</a:t>
            </a:r>
            <a:r>
              <a:rPr lang="zh-CN" altLang="en-US" sz="2000" kern="100" dirty="0">
                <a:latin typeface="+mn-ea"/>
                <a:cs typeface="Times New Roman" panose="02020603050405020304" pitchFamily="18" charset="0"/>
              </a:rPr>
              <a:t>） </a:t>
            </a:r>
            <a:r>
              <a:rPr lang="en-US" altLang="zh-CN" sz="2000" kern="100" dirty="0">
                <a:latin typeface="+mn-ea"/>
                <a:cs typeface="Times New Roman" panose="02020603050405020304" pitchFamily="18" charset="0"/>
              </a:rPr>
              <a:t>A</a:t>
            </a:r>
            <a:r>
              <a:rPr lang="zh-CN" altLang="en-US" sz="2000" kern="100" dirty="0">
                <a:latin typeface="+mn-ea"/>
                <a:cs typeface="Times New Roman" panose="02020603050405020304" pitchFamily="18" charset="0"/>
              </a:rPr>
              <a:t>中不超过</a:t>
            </a:r>
            <a:r>
              <a:rPr lang="en-US" altLang="zh-CN" sz="2000" kern="100" dirty="0">
                <a:latin typeface="+mn-ea"/>
                <a:cs typeface="Times New Roman" panose="02020603050405020304" pitchFamily="18" charset="0"/>
              </a:rPr>
              <a:t>1500</a:t>
            </a:r>
            <a:r>
              <a:rPr lang="zh-CN" altLang="en-US" sz="2000" kern="100" dirty="0">
                <a:latin typeface="+mn-ea"/>
                <a:cs typeface="Times New Roman" panose="02020603050405020304" pitchFamily="18" charset="0"/>
              </a:rPr>
              <a:t>元的部分，税率</a:t>
            </a:r>
            <a:r>
              <a:rPr lang="en-US" altLang="zh-CN" sz="2000" kern="100" dirty="0">
                <a:latin typeface="+mn-ea"/>
                <a:cs typeface="Times New Roman" panose="02020603050405020304" pitchFamily="18" charset="0"/>
              </a:rPr>
              <a:t>3%</a:t>
            </a:r>
            <a:r>
              <a:rPr lang="zh-CN" altLang="en-US" sz="2000" kern="100" dirty="0">
                <a:latin typeface="+mn-ea"/>
                <a:cs typeface="Times New Roman" panose="02020603050405020304" pitchFamily="18" charset="0"/>
              </a:rPr>
              <a:t>； 　　</a:t>
            </a:r>
            <a:endParaRPr lang="en-US" altLang="zh-CN" sz="2000" kern="100" dirty="0" smtClean="0">
              <a:latin typeface="+mn-ea"/>
              <a:cs typeface="Times New Roman" panose="02020603050405020304" pitchFamily="18" charset="0"/>
            </a:endParaRPr>
          </a:p>
          <a:p>
            <a:pPr marL="0" indent="0" algn="just">
              <a:lnSpc>
                <a:spcPct val="150000"/>
              </a:lnSpc>
              <a:spcBef>
                <a:spcPts val="0"/>
              </a:spcBef>
              <a:spcAft>
                <a:spcPts val="0"/>
              </a:spcAft>
              <a:buNone/>
            </a:pPr>
            <a:r>
              <a:rPr lang="en-US" altLang="zh-CN" sz="2000" kern="100" dirty="0" smtClean="0">
                <a:latin typeface="+mn-ea"/>
                <a:cs typeface="Times New Roman" panose="02020603050405020304" pitchFamily="18" charset="0"/>
              </a:rPr>
              <a:t>    3</a:t>
            </a:r>
            <a:r>
              <a:rPr lang="zh-CN" altLang="en-US" sz="2000" kern="100" dirty="0">
                <a:latin typeface="+mn-ea"/>
                <a:cs typeface="Times New Roman" panose="02020603050405020304" pitchFamily="18" charset="0"/>
              </a:rPr>
              <a:t>） </a:t>
            </a:r>
            <a:r>
              <a:rPr lang="en-US" altLang="zh-CN" sz="2000" kern="100" dirty="0">
                <a:latin typeface="+mn-ea"/>
                <a:cs typeface="Times New Roman" panose="02020603050405020304" pitchFamily="18" charset="0"/>
              </a:rPr>
              <a:t>A</a:t>
            </a:r>
            <a:r>
              <a:rPr lang="zh-CN" altLang="en-US" sz="2000" kern="100" dirty="0">
                <a:latin typeface="+mn-ea"/>
                <a:cs typeface="Times New Roman" panose="02020603050405020304" pitchFamily="18" charset="0"/>
              </a:rPr>
              <a:t>中超过</a:t>
            </a:r>
            <a:r>
              <a:rPr lang="en-US" altLang="zh-CN" sz="2000" kern="100" dirty="0">
                <a:latin typeface="+mn-ea"/>
                <a:cs typeface="Times New Roman" panose="02020603050405020304" pitchFamily="18" charset="0"/>
              </a:rPr>
              <a:t>1500</a:t>
            </a:r>
            <a:r>
              <a:rPr lang="zh-CN" altLang="en-US" sz="2000" kern="100" dirty="0">
                <a:latin typeface="+mn-ea"/>
                <a:cs typeface="Times New Roman" panose="02020603050405020304" pitchFamily="18" charset="0"/>
              </a:rPr>
              <a:t>元未超过</a:t>
            </a:r>
            <a:r>
              <a:rPr lang="en-US" altLang="zh-CN" sz="2000" kern="100" dirty="0">
                <a:latin typeface="+mn-ea"/>
                <a:cs typeface="Times New Roman" panose="02020603050405020304" pitchFamily="18" charset="0"/>
              </a:rPr>
              <a:t>4500</a:t>
            </a:r>
            <a:r>
              <a:rPr lang="zh-CN" altLang="en-US" sz="2000" kern="100" dirty="0">
                <a:latin typeface="+mn-ea"/>
                <a:cs typeface="Times New Roman" panose="02020603050405020304" pitchFamily="18" charset="0"/>
              </a:rPr>
              <a:t>元的部分，税率</a:t>
            </a:r>
            <a:r>
              <a:rPr lang="en-US" altLang="zh-CN" sz="2000" kern="100" dirty="0">
                <a:latin typeface="+mn-ea"/>
                <a:cs typeface="Times New Roman" panose="02020603050405020304" pitchFamily="18" charset="0"/>
              </a:rPr>
              <a:t>10%</a:t>
            </a:r>
            <a:r>
              <a:rPr lang="zh-CN" altLang="en-US" sz="2000" kern="100" dirty="0">
                <a:latin typeface="+mn-ea"/>
                <a:cs typeface="Times New Roman" panose="02020603050405020304" pitchFamily="18" charset="0"/>
              </a:rPr>
              <a:t>； 　　</a:t>
            </a:r>
            <a:endParaRPr lang="en-US" altLang="zh-CN" sz="2000" kern="100" dirty="0" smtClean="0">
              <a:latin typeface="+mn-ea"/>
              <a:cs typeface="Times New Roman" panose="02020603050405020304" pitchFamily="18" charset="0"/>
            </a:endParaRPr>
          </a:p>
          <a:p>
            <a:pPr marL="0" indent="0" algn="just">
              <a:lnSpc>
                <a:spcPct val="150000"/>
              </a:lnSpc>
              <a:spcBef>
                <a:spcPts val="0"/>
              </a:spcBef>
              <a:spcAft>
                <a:spcPts val="0"/>
              </a:spcAft>
              <a:buNone/>
            </a:pPr>
            <a:r>
              <a:rPr lang="en-US" altLang="zh-CN" sz="2000" kern="100" dirty="0" smtClean="0">
                <a:latin typeface="+mn-ea"/>
                <a:cs typeface="Times New Roman" panose="02020603050405020304" pitchFamily="18" charset="0"/>
              </a:rPr>
              <a:t>    4</a:t>
            </a:r>
            <a:r>
              <a:rPr lang="zh-CN" altLang="en-US" sz="2000" kern="100" dirty="0">
                <a:latin typeface="+mn-ea"/>
                <a:cs typeface="Times New Roman" panose="02020603050405020304" pitchFamily="18" charset="0"/>
              </a:rPr>
              <a:t>） </a:t>
            </a:r>
            <a:r>
              <a:rPr lang="en-US" altLang="zh-CN" sz="2000" kern="100" dirty="0">
                <a:latin typeface="+mn-ea"/>
                <a:cs typeface="Times New Roman" panose="02020603050405020304" pitchFamily="18" charset="0"/>
              </a:rPr>
              <a:t>A</a:t>
            </a:r>
            <a:r>
              <a:rPr lang="zh-CN" altLang="en-US" sz="2000" kern="100" dirty="0">
                <a:latin typeface="+mn-ea"/>
                <a:cs typeface="Times New Roman" panose="02020603050405020304" pitchFamily="18" charset="0"/>
              </a:rPr>
              <a:t>中超过</a:t>
            </a:r>
            <a:r>
              <a:rPr lang="en-US" altLang="zh-CN" sz="2000" kern="100" dirty="0">
                <a:latin typeface="+mn-ea"/>
                <a:cs typeface="Times New Roman" panose="02020603050405020304" pitchFamily="18" charset="0"/>
              </a:rPr>
              <a:t>4500</a:t>
            </a:r>
            <a:r>
              <a:rPr lang="zh-CN" altLang="en-US" sz="2000" kern="100" dirty="0">
                <a:latin typeface="+mn-ea"/>
                <a:cs typeface="Times New Roman" panose="02020603050405020304" pitchFamily="18" charset="0"/>
              </a:rPr>
              <a:t>元未超过</a:t>
            </a:r>
            <a:r>
              <a:rPr lang="en-US" altLang="zh-CN" sz="2000" kern="100" dirty="0">
                <a:latin typeface="+mn-ea"/>
                <a:cs typeface="Times New Roman" panose="02020603050405020304" pitchFamily="18" charset="0"/>
              </a:rPr>
              <a:t>9000</a:t>
            </a:r>
            <a:r>
              <a:rPr lang="zh-CN" altLang="en-US" sz="2000" kern="100" dirty="0">
                <a:latin typeface="+mn-ea"/>
                <a:cs typeface="Times New Roman" panose="02020603050405020304" pitchFamily="18" charset="0"/>
              </a:rPr>
              <a:t>元的部分，税率</a:t>
            </a:r>
            <a:r>
              <a:rPr lang="en-US" altLang="zh-CN" sz="2000" kern="100" dirty="0">
                <a:latin typeface="+mn-ea"/>
                <a:cs typeface="Times New Roman" panose="02020603050405020304" pitchFamily="18" charset="0"/>
              </a:rPr>
              <a:t>20%</a:t>
            </a:r>
            <a:r>
              <a:rPr lang="zh-CN" altLang="en-US" sz="2000" kern="100" dirty="0">
                <a:latin typeface="+mn-ea"/>
                <a:cs typeface="Times New Roman" panose="02020603050405020304" pitchFamily="18" charset="0"/>
              </a:rPr>
              <a:t>； 　　</a:t>
            </a:r>
            <a:endParaRPr lang="en-US" altLang="zh-CN" sz="2000" kern="100" dirty="0" smtClean="0">
              <a:latin typeface="+mn-ea"/>
              <a:cs typeface="Times New Roman" panose="02020603050405020304" pitchFamily="18" charset="0"/>
            </a:endParaRPr>
          </a:p>
          <a:p>
            <a:pPr marL="0" indent="0" algn="just">
              <a:lnSpc>
                <a:spcPct val="150000"/>
              </a:lnSpc>
              <a:spcBef>
                <a:spcPts val="0"/>
              </a:spcBef>
              <a:spcAft>
                <a:spcPts val="0"/>
              </a:spcAft>
              <a:buNone/>
            </a:pPr>
            <a:r>
              <a:rPr lang="en-US" altLang="zh-CN" sz="2000" kern="100" dirty="0" smtClean="0">
                <a:latin typeface="+mn-ea"/>
                <a:cs typeface="Times New Roman" panose="02020603050405020304" pitchFamily="18" charset="0"/>
              </a:rPr>
              <a:t>    5</a:t>
            </a:r>
            <a:r>
              <a:rPr lang="zh-CN" altLang="en-US" sz="2000" kern="100" dirty="0">
                <a:latin typeface="+mn-ea"/>
                <a:cs typeface="Times New Roman" panose="02020603050405020304" pitchFamily="18" charset="0"/>
              </a:rPr>
              <a:t>） </a:t>
            </a:r>
            <a:r>
              <a:rPr lang="en-US" altLang="zh-CN" sz="2000" kern="100" dirty="0">
                <a:latin typeface="+mn-ea"/>
                <a:cs typeface="Times New Roman" panose="02020603050405020304" pitchFamily="18" charset="0"/>
              </a:rPr>
              <a:t>A</a:t>
            </a:r>
            <a:r>
              <a:rPr lang="zh-CN" altLang="en-US" sz="2000" kern="100" dirty="0">
                <a:latin typeface="+mn-ea"/>
                <a:cs typeface="Times New Roman" panose="02020603050405020304" pitchFamily="18" charset="0"/>
              </a:rPr>
              <a:t>中超过</a:t>
            </a:r>
            <a:r>
              <a:rPr lang="en-US" altLang="zh-CN" sz="2000" kern="100" dirty="0">
                <a:latin typeface="+mn-ea"/>
                <a:cs typeface="Times New Roman" panose="02020603050405020304" pitchFamily="18" charset="0"/>
              </a:rPr>
              <a:t>9000</a:t>
            </a:r>
            <a:r>
              <a:rPr lang="zh-CN" altLang="en-US" sz="2000" kern="100" dirty="0">
                <a:latin typeface="+mn-ea"/>
                <a:cs typeface="Times New Roman" panose="02020603050405020304" pitchFamily="18" charset="0"/>
              </a:rPr>
              <a:t>元未超过</a:t>
            </a:r>
            <a:r>
              <a:rPr lang="en-US" altLang="zh-CN" sz="2000" kern="100" dirty="0">
                <a:latin typeface="+mn-ea"/>
                <a:cs typeface="Times New Roman" panose="02020603050405020304" pitchFamily="18" charset="0"/>
              </a:rPr>
              <a:t>35000</a:t>
            </a:r>
            <a:r>
              <a:rPr lang="zh-CN" altLang="en-US" sz="2000" kern="100" dirty="0">
                <a:latin typeface="+mn-ea"/>
                <a:cs typeface="Times New Roman" panose="02020603050405020304" pitchFamily="18" charset="0"/>
              </a:rPr>
              <a:t>元的部分，税率</a:t>
            </a:r>
            <a:r>
              <a:rPr lang="en-US" altLang="zh-CN" sz="2000" kern="100" dirty="0">
                <a:latin typeface="+mn-ea"/>
                <a:cs typeface="Times New Roman" panose="02020603050405020304" pitchFamily="18" charset="0"/>
              </a:rPr>
              <a:t>25%</a:t>
            </a:r>
            <a:r>
              <a:rPr lang="zh-CN" altLang="en-US" sz="2000" kern="100" dirty="0">
                <a:latin typeface="+mn-ea"/>
                <a:cs typeface="Times New Roman" panose="02020603050405020304" pitchFamily="18" charset="0"/>
              </a:rPr>
              <a:t>； 　　</a:t>
            </a:r>
            <a:endParaRPr lang="en-US" altLang="zh-CN" sz="2000" kern="100" dirty="0" smtClean="0">
              <a:latin typeface="+mn-ea"/>
              <a:cs typeface="Times New Roman" panose="02020603050405020304" pitchFamily="18" charset="0"/>
            </a:endParaRPr>
          </a:p>
          <a:p>
            <a:pPr marL="0" indent="0" algn="just">
              <a:lnSpc>
                <a:spcPct val="150000"/>
              </a:lnSpc>
              <a:spcBef>
                <a:spcPts val="0"/>
              </a:spcBef>
              <a:spcAft>
                <a:spcPts val="0"/>
              </a:spcAft>
              <a:buNone/>
            </a:pPr>
            <a:r>
              <a:rPr lang="en-US" altLang="zh-CN" sz="2000" kern="100" dirty="0" smtClean="0">
                <a:latin typeface="+mn-ea"/>
                <a:cs typeface="Times New Roman" panose="02020603050405020304" pitchFamily="18" charset="0"/>
              </a:rPr>
              <a:t>    6</a:t>
            </a:r>
            <a:r>
              <a:rPr lang="zh-CN" altLang="en-US" sz="2000" kern="100" dirty="0">
                <a:latin typeface="+mn-ea"/>
                <a:cs typeface="Times New Roman" panose="02020603050405020304" pitchFamily="18" charset="0"/>
              </a:rPr>
              <a:t>） </a:t>
            </a:r>
            <a:r>
              <a:rPr lang="en-US" altLang="zh-CN" sz="2000" kern="100" dirty="0">
                <a:latin typeface="+mn-ea"/>
                <a:cs typeface="Times New Roman" panose="02020603050405020304" pitchFamily="18" charset="0"/>
              </a:rPr>
              <a:t>A</a:t>
            </a:r>
            <a:r>
              <a:rPr lang="zh-CN" altLang="en-US" sz="2000" kern="100" dirty="0">
                <a:latin typeface="+mn-ea"/>
                <a:cs typeface="Times New Roman" panose="02020603050405020304" pitchFamily="18" charset="0"/>
              </a:rPr>
              <a:t>中超过</a:t>
            </a:r>
            <a:r>
              <a:rPr lang="en-US" altLang="zh-CN" sz="2000" kern="100" dirty="0">
                <a:latin typeface="+mn-ea"/>
                <a:cs typeface="Times New Roman" panose="02020603050405020304" pitchFamily="18" charset="0"/>
              </a:rPr>
              <a:t>35000</a:t>
            </a:r>
            <a:r>
              <a:rPr lang="zh-CN" altLang="en-US" sz="2000" kern="100" dirty="0">
                <a:latin typeface="+mn-ea"/>
                <a:cs typeface="Times New Roman" panose="02020603050405020304" pitchFamily="18" charset="0"/>
              </a:rPr>
              <a:t>元未超过</a:t>
            </a:r>
            <a:r>
              <a:rPr lang="en-US" altLang="zh-CN" sz="2000" kern="100" dirty="0">
                <a:latin typeface="+mn-ea"/>
                <a:cs typeface="Times New Roman" panose="02020603050405020304" pitchFamily="18" charset="0"/>
              </a:rPr>
              <a:t>55000</a:t>
            </a:r>
            <a:r>
              <a:rPr lang="zh-CN" altLang="en-US" sz="2000" kern="100" dirty="0">
                <a:latin typeface="+mn-ea"/>
                <a:cs typeface="Times New Roman" panose="02020603050405020304" pitchFamily="18" charset="0"/>
              </a:rPr>
              <a:t>元的部分，税率</a:t>
            </a:r>
            <a:r>
              <a:rPr lang="en-US" altLang="zh-CN" sz="2000" kern="100" dirty="0">
                <a:latin typeface="+mn-ea"/>
                <a:cs typeface="Times New Roman" panose="02020603050405020304" pitchFamily="18" charset="0"/>
              </a:rPr>
              <a:t>30%</a:t>
            </a:r>
            <a:r>
              <a:rPr lang="zh-CN" altLang="en-US" sz="2000" kern="100" dirty="0">
                <a:latin typeface="+mn-ea"/>
                <a:cs typeface="Times New Roman" panose="02020603050405020304" pitchFamily="18" charset="0"/>
              </a:rPr>
              <a:t>； 　　</a:t>
            </a:r>
            <a:endParaRPr lang="en-US" altLang="zh-CN" sz="2000" kern="100" dirty="0" smtClean="0">
              <a:latin typeface="+mn-ea"/>
              <a:cs typeface="Times New Roman" panose="02020603050405020304" pitchFamily="18" charset="0"/>
            </a:endParaRPr>
          </a:p>
          <a:p>
            <a:pPr marL="0" indent="0" algn="just">
              <a:lnSpc>
                <a:spcPct val="150000"/>
              </a:lnSpc>
              <a:spcBef>
                <a:spcPts val="0"/>
              </a:spcBef>
              <a:spcAft>
                <a:spcPts val="0"/>
              </a:spcAft>
              <a:buNone/>
            </a:pPr>
            <a:r>
              <a:rPr lang="en-US" altLang="zh-CN" sz="2000" kern="100" dirty="0" smtClean="0">
                <a:latin typeface="+mn-ea"/>
                <a:cs typeface="Times New Roman" panose="02020603050405020304" pitchFamily="18" charset="0"/>
              </a:rPr>
              <a:t>    7</a:t>
            </a:r>
            <a:r>
              <a:rPr lang="zh-CN" altLang="en-US" sz="2000" kern="100" dirty="0">
                <a:latin typeface="+mn-ea"/>
                <a:cs typeface="Times New Roman" panose="02020603050405020304" pitchFamily="18" charset="0"/>
              </a:rPr>
              <a:t>） </a:t>
            </a:r>
            <a:r>
              <a:rPr lang="en-US" altLang="zh-CN" sz="2000" kern="100" dirty="0">
                <a:latin typeface="+mn-ea"/>
                <a:cs typeface="Times New Roman" panose="02020603050405020304" pitchFamily="18" charset="0"/>
              </a:rPr>
              <a:t>A</a:t>
            </a:r>
            <a:r>
              <a:rPr lang="zh-CN" altLang="en-US" sz="2000" kern="100" dirty="0">
                <a:latin typeface="+mn-ea"/>
                <a:cs typeface="Times New Roman" panose="02020603050405020304" pitchFamily="18" charset="0"/>
              </a:rPr>
              <a:t>中超过</a:t>
            </a:r>
            <a:r>
              <a:rPr lang="en-US" altLang="zh-CN" sz="2000" kern="100" dirty="0">
                <a:latin typeface="+mn-ea"/>
                <a:cs typeface="Times New Roman" panose="02020603050405020304" pitchFamily="18" charset="0"/>
              </a:rPr>
              <a:t>55000</a:t>
            </a:r>
            <a:r>
              <a:rPr lang="zh-CN" altLang="en-US" sz="2000" kern="100" dirty="0">
                <a:latin typeface="+mn-ea"/>
                <a:cs typeface="Times New Roman" panose="02020603050405020304" pitchFamily="18" charset="0"/>
              </a:rPr>
              <a:t>元未超过</a:t>
            </a:r>
            <a:r>
              <a:rPr lang="en-US" altLang="zh-CN" sz="2000" kern="100" dirty="0">
                <a:latin typeface="+mn-ea"/>
                <a:cs typeface="Times New Roman" panose="02020603050405020304" pitchFamily="18" charset="0"/>
              </a:rPr>
              <a:t>80000</a:t>
            </a:r>
            <a:r>
              <a:rPr lang="zh-CN" altLang="en-US" sz="2000" kern="100" dirty="0">
                <a:latin typeface="+mn-ea"/>
                <a:cs typeface="Times New Roman" panose="02020603050405020304" pitchFamily="18" charset="0"/>
              </a:rPr>
              <a:t>元的部分，税率</a:t>
            </a:r>
            <a:r>
              <a:rPr lang="en-US" altLang="zh-CN" sz="2000" kern="100" dirty="0">
                <a:latin typeface="+mn-ea"/>
                <a:cs typeface="Times New Roman" panose="02020603050405020304" pitchFamily="18" charset="0"/>
              </a:rPr>
              <a:t>35%</a:t>
            </a:r>
            <a:r>
              <a:rPr lang="zh-CN" altLang="en-US" sz="2000" kern="100" dirty="0">
                <a:latin typeface="+mn-ea"/>
                <a:cs typeface="Times New Roman" panose="02020603050405020304" pitchFamily="18" charset="0"/>
              </a:rPr>
              <a:t>； 　　</a:t>
            </a:r>
            <a:endParaRPr lang="en-US" altLang="zh-CN" sz="2000" kern="100" dirty="0" smtClean="0">
              <a:latin typeface="+mn-ea"/>
              <a:cs typeface="Times New Roman" panose="02020603050405020304" pitchFamily="18" charset="0"/>
            </a:endParaRPr>
          </a:p>
          <a:p>
            <a:pPr marL="0" indent="0" algn="just">
              <a:lnSpc>
                <a:spcPct val="150000"/>
              </a:lnSpc>
              <a:spcBef>
                <a:spcPts val="0"/>
              </a:spcBef>
              <a:spcAft>
                <a:spcPts val="0"/>
              </a:spcAft>
              <a:buNone/>
            </a:pPr>
            <a:r>
              <a:rPr lang="en-US" altLang="zh-CN" sz="2000" kern="100" dirty="0" smtClean="0">
                <a:latin typeface="+mn-ea"/>
                <a:cs typeface="Times New Roman" panose="02020603050405020304" pitchFamily="18" charset="0"/>
              </a:rPr>
              <a:t>    8</a:t>
            </a:r>
            <a:r>
              <a:rPr lang="zh-CN" altLang="en-US" sz="2000" kern="100" dirty="0">
                <a:latin typeface="+mn-ea"/>
                <a:cs typeface="Times New Roman" panose="02020603050405020304" pitchFamily="18" charset="0"/>
              </a:rPr>
              <a:t>） </a:t>
            </a:r>
            <a:r>
              <a:rPr lang="en-US" altLang="zh-CN" sz="2000" kern="100" dirty="0">
                <a:latin typeface="+mn-ea"/>
                <a:cs typeface="Times New Roman" panose="02020603050405020304" pitchFamily="18" charset="0"/>
              </a:rPr>
              <a:t>A</a:t>
            </a:r>
            <a:r>
              <a:rPr lang="zh-CN" altLang="en-US" sz="2000" kern="100" dirty="0">
                <a:latin typeface="+mn-ea"/>
                <a:cs typeface="Times New Roman" panose="02020603050405020304" pitchFamily="18" charset="0"/>
              </a:rPr>
              <a:t>中超过</a:t>
            </a:r>
            <a:r>
              <a:rPr lang="en-US" altLang="zh-CN" sz="2000" kern="100" dirty="0">
                <a:latin typeface="+mn-ea"/>
                <a:cs typeface="Times New Roman" panose="02020603050405020304" pitchFamily="18" charset="0"/>
              </a:rPr>
              <a:t>80000</a:t>
            </a:r>
            <a:r>
              <a:rPr lang="zh-CN" altLang="en-US" sz="2000" kern="100" dirty="0">
                <a:latin typeface="+mn-ea"/>
                <a:cs typeface="Times New Roman" panose="02020603050405020304" pitchFamily="18" charset="0"/>
              </a:rPr>
              <a:t>元的部分，税率</a:t>
            </a:r>
            <a:r>
              <a:rPr lang="en-US" altLang="zh-CN" sz="2000" kern="100" dirty="0">
                <a:latin typeface="+mn-ea"/>
                <a:cs typeface="Times New Roman" panose="02020603050405020304" pitchFamily="18" charset="0"/>
              </a:rPr>
              <a:t>45</a:t>
            </a:r>
            <a:r>
              <a:rPr lang="en-US" altLang="zh-CN" sz="2000" kern="100" dirty="0" smtClean="0">
                <a:latin typeface="+mn-ea"/>
                <a:cs typeface="Times New Roman" panose="02020603050405020304" pitchFamily="18" charset="0"/>
              </a:rPr>
              <a:t>%</a:t>
            </a:r>
          </a:p>
          <a:p>
            <a:pPr marL="0" indent="0" algn="just">
              <a:lnSpc>
                <a:spcPct val="150000"/>
              </a:lnSpc>
              <a:spcBef>
                <a:spcPts val="0"/>
              </a:spcBef>
              <a:buNone/>
            </a:pPr>
            <a:r>
              <a:rPr lang="zh-CN" altLang="en-US" sz="2000" kern="100" dirty="0" smtClean="0">
                <a:latin typeface="+mn-ea"/>
                <a:cs typeface="Times New Roman" panose="02020603050405020304" pitchFamily="18" charset="0"/>
              </a:rPr>
              <a:t>   已知</a:t>
            </a:r>
            <a:r>
              <a:rPr lang="zh-CN" altLang="en-US" sz="2000" kern="100" dirty="0">
                <a:latin typeface="+mn-ea"/>
                <a:cs typeface="Times New Roman" panose="02020603050405020304" pitchFamily="18" charset="0"/>
              </a:rPr>
              <a:t>小明这个月</a:t>
            </a:r>
            <a:r>
              <a:rPr lang="zh-CN" altLang="en-US" sz="2000" b="1" kern="100" dirty="0">
                <a:solidFill>
                  <a:srgbClr val="FF0000"/>
                </a:solidFill>
                <a:latin typeface="+mn-ea"/>
                <a:cs typeface="Times New Roman" panose="02020603050405020304" pitchFamily="18" charset="0"/>
              </a:rPr>
              <a:t>税后所得为</a:t>
            </a:r>
            <a:r>
              <a:rPr lang="en-US" altLang="zh-CN" sz="2000" b="1" kern="100" dirty="0">
                <a:solidFill>
                  <a:srgbClr val="FF0000"/>
                </a:solidFill>
                <a:latin typeface="+mn-ea"/>
                <a:cs typeface="Times New Roman" panose="02020603050405020304" pitchFamily="18" charset="0"/>
              </a:rPr>
              <a:t>T</a:t>
            </a:r>
            <a:r>
              <a:rPr lang="zh-CN" altLang="en-US" sz="2000" b="1" kern="100" dirty="0">
                <a:solidFill>
                  <a:srgbClr val="FF0000"/>
                </a:solidFill>
                <a:latin typeface="+mn-ea"/>
                <a:cs typeface="Times New Roman" panose="02020603050405020304" pitchFamily="18" charset="0"/>
              </a:rPr>
              <a:t>元</a:t>
            </a:r>
            <a:r>
              <a:rPr lang="zh-CN" altLang="en-US" sz="2000" kern="100" dirty="0">
                <a:latin typeface="+mn-ea"/>
                <a:cs typeface="Times New Roman" panose="02020603050405020304" pitchFamily="18" charset="0"/>
              </a:rPr>
              <a:t>，请问他的税前工资</a:t>
            </a:r>
            <a:r>
              <a:rPr lang="en-US" altLang="zh-CN" sz="2000" kern="100" dirty="0">
                <a:latin typeface="+mn-ea"/>
                <a:cs typeface="Times New Roman" panose="02020603050405020304" pitchFamily="18" charset="0"/>
              </a:rPr>
              <a:t>S</a:t>
            </a:r>
            <a:r>
              <a:rPr lang="zh-CN" altLang="en-US" sz="2000" kern="100" dirty="0">
                <a:latin typeface="+mn-ea"/>
                <a:cs typeface="Times New Roman" panose="02020603050405020304" pitchFamily="18" charset="0"/>
              </a:rPr>
              <a:t>是多少元</a:t>
            </a:r>
            <a:r>
              <a:rPr lang="zh-CN" altLang="en-US" sz="2000" kern="100" dirty="0" smtClean="0">
                <a:latin typeface="+mn-ea"/>
                <a:cs typeface="Times New Roman" panose="02020603050405020304" pitchFamily="18" charset="0"/>
              </a:rPr>
              <a:t>。</a:t>
            </a:r>
            <a:endParaRPr lang="zh-CN" altLang="en-US" sz="2000" kern="100" dirty="0">
              <a:latin typeface="+mn-ea"/>
              <a:cs typeface="Times New Roman" panose="02020603050405020304" pitchFamily="18" charset="0"/>
            </a:endParaRPr>
          </a:p>
        </p:txBody>
      </p:sp>
    </p:spTree>
    <p:extLst>
      <p:ext uri="{BB962C8B-B14F-4D97-AF65-F5344CB8AC3E}">
        <p14:creationId xmlns:p14="http://schemas.microsoft.com/office/powerpoint/2010/main" val="5363062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3"/>
          <p:cNvSpPr>
            <a:spLocks noGrp="1"/>
          </p:cNvSpPr>
          <p:nvPr>
            <p:ph sz="quarter" idx="13"/>
          </p:nvPr>
        </p:nvSpPr>
        <p:spPr>
          <a:xfrm>
            <a:off x="109728" y="356616"/>
            <a:ext cx="8631936" cy="6170920"/>
          </a:xfrm>
          <a:prstGeom prst="rect">
            <a:avLst/>
          </a:prstGeom>
          <a:solidFill>
            <a:schemeClr val="bg1"/>
          </a:solidFill>
        </p:spPr>
        <p:txBody>
          <a:bodyPr wrap="square">
            <a:spAutoFit/>
          </a:bodyPr>
          <a:lstStyle/>
          <a:p>
            <a:pPr algn="just">
              <a:lnSpc>
                <a:spcPct val="125000"/>
              </a:lnSpc>
              <a:spcAft>
                <a:spcPts val="0"/>
              </a:spcAft>
            </a:pPr>
            <a:r>
              <a:rPr lang="zh-CN" altLang="en-US" sz="2800" b="1" kern="100" dirty="0" smtClean="0">
                <a:latin typeface="微软雅黑" panose="020B0503020204020204" pitchFamily="34" charset="-122"/>
                <a:ea typeface="微软雅黑" panose="020B0503020204020204" pitchFamily="34" charset="-122"/>
                <a:cs typeface="Times New Roman" panose="02020603050405020304" pitchFamily="18" charset="0"/>
              </a:rPr>
              <a:t>解决方案</a:t>
            </a:r>
            <a:r>
              <a:rPr lang="zh-CN" altLang="en-US" sz="28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1" algn="just">
              <a:lnSpc>
                <a:spcPct val="150000"/>
              </a:lnSpc>
              <a:spcBef>
                <a:spcPts val="0"/>
              </a:spcBef>
            </a:pPr>
            <a:r>
              <a:rPr lang="zh-CN" altLang="en-US" sz="2400" kern="100" dirty="0" smtClean="0">
                <a:latin typeface="+mn-ea"/>
                <a:cs typeface="Times New Roman" panose="02020603050405020304" pitchFamily="18" charset="0"/>
              </a:rPr>
              <a:t>需要解决的问题是已知税后工资</a:t>
            </a:r>
            <a:r>
              <a:rPr lang="en-US" altLang="zh-CN" sz="2400" kern="100" dirty="0" smtClean="0">
                <a:latin typeface="+mn-ea"/>
                <a:cs typeface="Times New Roman" panose="02020603050405020304" pitchFamily="18" charset="0"/>
              </a:rPr>
              <a:t>s</a:t>
            </a:r>
            <a:r>
              <a:rPr lang="zh-CN" altLang="en-US" sz="2400" kern="100" dirty="0" smtClean="0">
                <a:latin typeface="+mn-ea"/>
                <a:cs typeface="Times New Roman" panose="02020603050405020304" pitchFamily="18" charset="0"/>
              </a:rPr>
              <a:t>，反推税前工资</a:t>
            </a:r>
            <a:r>
              <a:rPr lang="en-US" altLang="zh-CN" sz="2400" kern="100" dirty="0" smtClean="0">
                <a:latin typeface="+mn-ea"/>
                <a:cs typeface="Times New Roman" panose="02020603050405020304" pitchFamily="18" charset="0"/>
              </a:rPr>
              <a:t>p</a:t>
            </a:r>
            <a:r>
              <a:rPr lang="zh-CN" altLang="en-US" sz="2400" kern="100" dirty="0" smtClean="0">
                <a:latin typeface="+mn-ea"/>
                <a:cs typeface="Times New Roman" panose="02020603050405020304" pitchFamily="18" charset="0"/>
              </a:rPr>
              <a:t>。</a:t>
            </a:r>
            <a:endParaRPr lang="en-US" altLang="zh-CN" sz="2400" kern="100" dirty="0" smtClean="0">
              <a:latin typeface="+mn-ea"/>
              <a:cs typeface="Times New Roman" panose="02020603050405020304" pitchFamily="18" charset="0"/>
            </a:endParaRPr>
          </a:p>
          <a:p>
            <a:pPr lvl="2" algn="just">
              <a:lnSpc>
                <a:spcPct val="150000"/>
              </a:lnSpc>
              <a:spcBef>
                <a:spcPts val="0"/>
              </a:spcBef>
            </a:pPr>
            <a:r>
              <a:rPr lang="zh-CN" altLang="en-US" sz="2000" kern="100" dirty="0" smtClean="0">
                <a:latin typeface="+mn-ea"/>
                <a:cs typeface="Times New Roman" panose="02020603050405020304" pitchFamily="18" charset="0"/>
              </a:rPr>
              <a:t>为了找到</a:t>
            </a:r>
            <a:r>
              <a:rPr lang="en-US" altLang="zh-CN" sz="2000" kern="100" dirty="0" smtClean="0">
                <a:latin typeface="+mn-ea"/>
                <a:cs typeface="Times New Roman" panose="02020603050405020304" pitchFamily="18" charset="0"/>
              </a:rPr>
              <a:t>s</a:t>
            </a:r>
            <a:r>
              <a:rPr lang="zh-CN" altLang="en-US" sz="2000" kern="100" dirty="0" smtClean="0">
                <a:latin typeface="+mn-ea"/>
                <a:cs typeface="Times New Roman" panose="02020603050405020304" pitchFamily="18" charset="0"/>
              </a:rPr>
              <a:t>所在的工资段，先计算税前为</a:t>
            </a:r>
            <a:r>
              <a:rPr lang="en-US" altLang="zh-CN" sz="2000" kern="100" dirty="0" smtClean="0">
                <a:latin typeface="+mn-ea"/>
                <a:cs typeface="Times New Roman" panose="02020603050405020304" pitchFamily="18" charset="0"/>
              </a:rPr>
              <a:t>3500</a:t>
            </a:r>
            <a:r>
              <a:rPr lang="zh-CN" altLang="en-US" sz="2000" kern="100" dirty="0" smtClean="0">
                <a:latin typeface="+mn-ea"/>
                <a:cs typeface="Times New Roman" panose="02020603050405020304" pitchFamily="18" charset="0"/>
              </a:rPr>
              <a:t>、</a:t>
            </a:r>
            <a:r>
              <a:rPr lang="en-US" altLang="zh-CN" sz="2000" kern="100" dirty="0" smtClean="0">
                <a:latin typeface="+mn-ea"/>
                <a:cs typeface="Times New Roman" panose="02020603050405020304" pitchFamily="18" charset="0"/>
              </a:rPr>
              <a:t>4500</a:t>
            </a:r>
            <a:r>
              <a:rPr lang="zh-CN" altLang="en-US" sz="2000" kern="100" dirty="0" smtClean="0">
                <a:latin typeface="+mn-ea"/>
                <a:cs typeface="Times New Roman" panose="02020603050405020304" pitchFamily="18" charset="0"/>
              </a:rPr>
              <a:t>、</a:t>
            </a:r>
            <a:r>
              <a:rPr lang="en-US" altLang="zh-CN" sz="2000" kern="100" dirty="0" smtClean="0">
                <a:latin typeface="+mn-ea"/>
                <a:cs typeface="Times New Roman" panose="02020603050405020304" pitchFamily="18" charset="0"/>
              </a:rPr>
              <a:t>9000</a:t>
            </a:r>
            <a:r>
              <a:rPr lang="zh-CN" altLang="en-US" sz="2000" kern="100" dirty="0" smtClean="0">
                <a:latin typeface="+mn-ea"/>
                <a:cs typeface="Times New Roman" panose="02020603050405020304" pitchFamily="18" charset="0"/>
              </a:rPr>
              <a:t>、</a:t>
            </a:r>
            <a:r>
              <a:rPr lang="en-US" altLang="zh-CN" sz="2000" kern="100" dirty="0" smtClean="0">
                <a:latin typeface="+mn-ea"/>
                <a:cs typeface="Times New Roman" panose="02020603050405020304" pitchFamily="18" charset="0"/>
              </a:rPr>
              <a:t>12500</a:t>
            </a:r>
            <a:r>
              <a:rPr lang="zh-CN" altLang="en-US" sz="2000" kern="100" dirty="0" smtClean="0">
                <a:latin typeface="+mn-ea"/>
                <a:cs typeface="Times New Roman" panose="02020603050405020304" pitchFamily="18" charset="0"/>
              </a:rPr>
              <a:t>、</a:t>
            </a:r>
            <a:r>
              <a:rPr lang="en-US" altLang="zh-CN" sz="2000" kern="100" dirty="0" smtClean="0">
                <a:latin typeface="+mn-ea"/>
                <a:cs typeface="Times New Roman" panose="02020603050405020304" pitchFamily="18" charset="0"/>
              </a:rPr>
              <a:t>38500</a:t>
            </a:r>
            <a:r>
              <a:rPr lang="zh-CN" altLang="en-US" sz="2000" kern="100" dirty="0" smtClean="0">
                <a:latin typeface="+mn-ea"/>
                <a:cs typeface="Times New Roman" panose="02020603050405020304" pitchFamily="18" charset="0"/>
              </a:rPr>
              <a:t>、</a:t>
            </a:r>
            <a:r>
              <a:rPr lang="en-US" altLang="zh-CN" sz="2000" kern="100" dirty="0" smtClean="0">
                <a:latin typeface="+mn-ea"/>
                <a:cs typeface="Times New Roman" panose="02020603050405020304" pitchFamily="18" charset="0"/>
              </a:rPr>
              <a:t>58500</a:t>
            </a:r>
            <a:r>
              <a:rPr lang="zh-CN" altLang="en-US" sz="2000" kern="100" dirty="0" smtClean="0">
                <a:latin typeface="+mn-ea"/>
                <a:cs typeface="Times New Roman" panose="02020603050405020304" pitchFamily="18" charset="0"/>
              </a:rPr>
              <a:t>、</a:t>
            </a:r>
            <a:r>
              <a:rPr lang="en-US" altLang="zh-CN" sz="2000" kern="100" dirty="0" smtClean="0">
                <a:latin typeface="+mn-ea"/>
                <a:cs typeface="Times New Roman" panose="02020603050405020304" pitchFamily="18" charset="0"/>
              </a:rPr>
              <a:t>83500</a:t>
            </a:r>
            <a:r>
              <a:rPr lang="zh-CN" altLang="en-US" sz="2000" kern="100" dirty="0" smtClean="0">
                <a:latin typeface="+mn-ea"/>
                <a:cs typeface="Times New Roman" panose="02020603050405020304" pitchFamily="18" charset="0"/>
              </a:rPr>
              <a:t>的税后工资。然后将</a:t>
            </a:r>
            <a:r>
              <a:rPr lang="en-US" altLang="zh-CN" sz="2000" kern="100" dirty="0" smtClean="0">
                <a:latin typeface="+mn-ea"/>
                <a:cs typeface="Times New Roman" panose="02020603050405020304" pitchFamily="18" charset="0"/>
              </a:rPr>
              <a:t>s</a:t>
            </a:r>
            <a:r>
              <a:rPr lang="zh-CN" altLang="en-US" sz="2000" kern="100" dirty="0" smtClean="0">
                <a:latin typeface="+mn-ea"/>
                <a:cs typeface="Times New Roman" panose="02020603050405020304" pitchFamily="18" charset="0"/>
              </a:rPr>
              <a:t>与各段位的工资比较，就能确定</a:t>
            </a:r>
            <a:r>
              <a:rPr lang="en-US" altLang="zh-CN" sz="2000" kern="100" dirty="0" smtClean="0">
                <a:latin typeface="+mn-ea"/>
                <a:cs typeface="Times New Roman" panose="02020603050405020304" pitchFamily="18" charset="0"/>
              </a:rPr>
              <a:t>s</a:t>
            </a:r>
            <a:r>
              <a:rPr lang="zh-CN" altLang="en-US" sz="2000" kern="100" dirty="0" smtClean="0">
                <a:latin typeface="+mn-ea"/>
                <a:cs typeface="Times New Roman" panose="02020603050405020304" pitchFamily="18" charset="0"/>
              </a:rPr>
              <a:t>最后计税是在哪档，然后从该档反推就可算出</a:t>
            </a:r>
            <a:r>
              <a:rPr lang="en-US" altLang="zh-CN" sz="2000" kern="100" dirty="0" smtClean="0">
                <a:latin typeface="+mn-ea"/>
                <a:cs typeface="Times New Roman" panose="02020603050405020304" pitchFamily="18" charset="0"/>
              </a:rPr>
              <a:t>p</a:t>
            </a:r>
            <a:r>
              <a:rPr lang="zh-CN" altLang="en-US" sz="2000" kern="100" dirty="0" smtClean="0">
                <a:latin typeface="+mn-ea"/>
                <a:cs typeface="Times New Roman" panose="02020603050405020304" pitchFamily="18" charset="0"/>
              </a:rPr>
              <a:t>。</a:t>
            </a:r>
            <a:endParaRPr lang="en-US" altLang="zh-CN" sz="2000" kern="100" dirty="0" smtClean="0">
              <a:latin typeface="+mn-ea"/>
              <a:cs typeface="Times New Roman" panose="02020603050405020304" pitchFamily="18" charset="0"/>
            </a:endParaRPr>
          </a:p>
          <a:p>
            <a:pPr lvl="1" algn="just">
              <a:lnSpc>
                <a:spcPct val="150000"/>
              </a:lnSpc>
              <a:spcBef>
                <a:spcPts val="0"/>
              </a:spcBef>
            </a:pPr>
            <a:r>
              <a:rPr lang="zh-CN" altLang="en-US" sz="2400" kern="100" dirty="0" smtClean="0">
                <a:latin typeface="+mn-ea"/>
                <a:cs typeface="Times New Roman" panose="02020603050405020304" pitchFamily="18" charset="0"/>
              </a:rPr>
              <a:t>为了便于计算，这里先建表，然后用循环完成计算，而不是用分支判断。有三</a:t>
            </a:r>
            <a:r>
              <a:rPr lang="zh-CN" altLang="en-US" sz="2400" kern="100" dirty="0">
                <a:latin typeface="+mn-ea"/>
                <a:cs typeface="Times New Roman" panose="02020603050405020304" pitchFamily="18" charset="0"/>
              </a:rPr>
              <a:t>张</a:t>
            </a:r>
            <a:r>
              <a:rPr lang="zh-CN" altLang="en-US" sz="2400" kern="100" dirty="0" smtClean="0">
                <a:latin typeface="+mn-ea"/>
                <a:cs typeface="Times New Roman" panose="02020603050405020304" pitchFamily="18" charset="0"/>
              </a:rPr>
              <a:t>表：</a:t>
            </a:r>
            <a:endParaRPr lang="en-US" altLang="zh-CN" sz="2400" kern="100" dirty="0" smtClean="0">
              <a:latin typeface="+mn-ea"/>
              <a:cs typeface="Times New Roman" panose="02020603050405020304" pitchFamily="18" charset="0"/>
            </a:endParaRPr>
          </a:p>
          <a:p>
            <a:pPr lvl="2" algn="just">
              <a:lnSpc>
                <a:spcPct val="150000"/>
              </a:lnSpc>
              <a:spcBef>
                <a:spcPts val="0"/>
              </a:spcBef>
            </a:pPr>
            <a:r>
              <a:rPr lang="zh-CN" altLang="en-US" sz="2000" kern="100" dirty="0">
                <a:latin typeface="+mn-ea"/>
                <a:cs typeface="Times New Roman" panose="02020603050405020304" pitchFamily="18" charset="0"/>
              </a:rPr>
              <a:t>税前</a:t>
            </a:r>
            <a:r>
              <a:rPr lang="zh-CN" altLang="en-US" sz="2000" kern="100" dirty="0" smtClean="0">
                <a:latin typeface="+mn-ea"/>
                <a:cs typeface="Times New Roman" panose="02020603050405020304" pitchFamily="18" charset="0"/>
              </a:rPr>
              <a:t>工资段表</a:t>
            </a:r>
            <a:r>
              <a:rPr lang="en-US" altLang="zh-CN" sz="2000" kern="100" dirty="0" err="1" smtClean="0">
                <a:latin typeface="+mn-ea"/>
                <a:cs typeface="Times New Roman" panose="02020603050405020304" pitchFamily="18" charset="0"/>
              </a:rPr>
              <a:t>arr</a:t>
            </a:r>
            <a:endParaRPr lang="en-US" altLang="zh-CN" sz="2000" kern="100" dirty="0">
              <a:latin typeface="+mn-ea"/>
              <a:cs typeface="Times New Roman" panose="02020603050405020304" pitchFamily="18" charset="0"/>
            </a:endParaRPr>
          </a:p>
          <a:p>
            <a:pPr lvl="2" algn="just">
              <a:lnSpc>
                <a:spcPct val="150000"/>
              </a:lnSpc>
              <a:spcBef>
                <a:spcPts val="0"/>
              </a:spcBef>
            </a:pPr>
            <a:r>
              <a:rPr lang="zh-CN" altLang="en-US" sz="2000" kern="100" dirty="0" smtClean="0">
                <a:latin typeface="+mn-ea"/>
                <a:cs typeface="Times New Roman" panose="02020603050405020304" pitchFamily="18" charset="0"/>
              </a:rPr>
              <a:t>税率表</a:t>
            </a:r>
            <a:r>
              <a:rPr lang="en-US" altLang="zh-CN" sz="2000" kern="100" dirty="0" err="1" smtClean="0">
                <a:latin typeface="+mn-ea"/>
                <a:cs typeface="Times New Roman" panose="02020603050405020304" pitchFamily="18" charset="0"/>
              </a:rPr>
              <a:t>fq</a:t>
            </a:r>
            <a:endParaRPr lang="en-US" altLang="zh-CN" sz="2000" kern="100" dirty="0">
              <a:latin typeface="+mn-ea"/>
              <a:cs typeface="Times New Roman" panose="02020603050405020304" pitchFamily="18" charset="0"/>
            </a:endParaRPr>
          </a:p>
          <a:p>
            <a:pPr lvl="2" algn="just">
              <a:lnSpc>
                <a:spcPct val="150000"/>
              </a:lnSpc>
              <a:spcBef>
                <a:spcPts val="0"/>
              </a:spcBef>
            </a:pPr>
            <a:r>
              <a:rPr lang="zh-CN" altLang="en-US" sz="2000" kern="100" dirty="0">
                <a:latin typeface="+mn-ea"/>
                <a:cs typeface="Times New Roman" panose="02020603050405020304" pitchFamily="18" charset="0"/>
              </a:rPr>
              <a:t>税后</a:t>
            </a:r>
            <a:r>
              <a:rPr lang="zh-CN" altLang="en-US" sz="2000" kern="100" dirty="0" smtClean="0">
                <a:latin typeface="+mn-ea"/>
                <a:cs typeface="Times New Roman" panose="02020603050405020304" pitchFamily="18" charset="0"/>
              </a:rPr>
              <a:t>工资段表</a:t>
            </a:r>
            <a:r>
              <a:rPr lang="en-US" altLang="zh-CN" sz="2000" kern="100" dirty="0" err="1" smtClean="0">
                <a:latin typeface="+mn-ea"/>
                <a:cs typeface="Times New Roman" panose="02020603050405020304" pitchFamily="18" charset="0"/>
              </a:rPr>
              <a:t>pri</a:t>
            </a:r>
            <a:endParaRPr lang="en-US" altLang="zh-CN" sz="2000" kern="100" dirty="0" smtClean="0">
              <a:latin typeface="+mn-ea"/>
              <a:cs typeface="Times New Roman" panose="02020603050405020304" pitchFamily="18" charset="0"/>
            </a:endParaRPr>
          </a:p>
          <a:p>
            <a:pPr lvl="1" algn="just">
              <a:lnSpc>
                <a:spcPct val="150000"/>
              </a:lnSpc>
              <a:spcBef>
                <a:spcPts val="0"/>
              </a:spcBef>
            </a:pPr>
            <a:r>
              <a:rPr lang="zh-CN" altLang="en-US" sz="2400" b="1" kern="100" dirty="0" smtClean="0">
                <a:solidFill>
                  <a:srgbClr val="FF0000"/>
                </a:solidFill>
                <a:latin typeface="+mn-ea"/>
                <a:cs typeface="Times New Roman" panose="02020603050405020304" pitchFamily="18" charset="0"/>
              </a:rPr>
              <a:t>查表：适用于预先已知或可构造、</a:t>
            </a:r>
            <a:r>
              <a:rPr lang="zh-CN" altLang="en-US" sz="2400" b="1" kern="100" dirty="0">
                <a:solidFill>
                  <a:srgbClr val="FF0000"/>
                </a:solidFill>
                <a:latin typeface="+mn-ea"/>
                <a:cs typeface="Times New Roman" panose="02020603050405020304" pitchFamily="18" charset="0"/>
              </a:rPr>
              <a:t>可索引</a:t>
            </a:r>
            <a:r>
              <a:rPr lang="zh-CN" altLang="en-US" sz="2400" b="1" kern="100" dirty="0" smtClean="0">
                <a:solidFill>
                  <a:srgbClr val="FF0000"/>
                </a:solidFill>
                <a:latin typeface="+mn-ea"/>
                <a:cs typeface="Times New Roman" panose="02020603050405020304" pitchFamily="18" charset="0"/>
              </a:rPr>
              <a:t>的固定数据。造好表后通过查表直接使用，避免用的时候现计算。</a:t>
            </a:r>
            <a:endParaRPr lang="en-US" altLang="zh-CN" sz="2400" b="1" kern="100" dirty="0">
              <a:solidFill>
                <a:srgbClr val="FF0000"/>
              </a:solidFill>
              <a:latin typeface="+mn-ea"/>
              <a:cs typeface="Times New Roman" panose="02020603050405020304" pitchFamily="18" charset="0"/>
            </a:endParaRPr>
          </a:p>
        </p:txBody>
      </p:sp>
    </p:spTree>
    <p:extLst>
      <p:ext uri="{BB962C8B-B14F-4D97-AF65-F5344CB8AC3E}">
        <p14:creationId xmlns:p14="http://schemas.microsoft.com/office/powerpoint/2010/main" val="7823183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118872" y="137160"/>
            <a:ext cx="8814816" cy="6583680"/>
          </a:xfrm>
          <a:solidFill>
            <a:schemeClr val="bg1"/>
          </a:solidFill>
        </p:spPr>
        <p:txBody>
          <a:bodyPr>
            <a:noAutofit/>
          </a:bodyPr>
          <a:lstStyle/>
          <a:p>
            <a:pPr marL="0" indent="0" algn="just">
              <a:lnSpc>
                <a:spcPct val="120000"/>
              </a:lnSpc>
              <a:spcBef>
                <a:spcPts val="0"/>
              </a:spcBef>
              <a:buNone/>
            </a:pPr>
            <a:r>
              <a:rPr lang="en-US" altLang="zh-CN" kern="100" dirty="0">
                <a:latin typeface="+mj-ea"/>
                <a:ea typeface="+mj-ea"/>
                <a:cs typeface="Times New Roman" panose="02020603050405020304" pitchFamily="18" charset="0"/>
              </a:rPr>
              <a:t>#include&lt;</a:t>
            </a:r>
            <a:r>
              <a:rPr lang="en-US" altLang="zh-CN" kern="100" dirty="0" err="1">
                <a:latin typeface="+mj-ea"/>
                <a:ea typeface="+mj-ea"/>
                <a:cs typeface="Times New Roman" panose="02020603050405020304" pitchFamily="18" charset="0"/>
              </a:rPr>
              <a:t>stdio.h</a:t>
            </a:r>
            <a:r>
              <a:rPr lang="en-US" altLang="zh-CN" kern="100" dirty="0">
                <a:latin typeface="+mj-ea"/>
                <a:ea typeface="+mj-ea"/>
                <a:cs typeface="Times New Roman" panose="02020603050405020304" pitchFamily="18" charset="0"/>
              </a:rPr>
              <a:t>&gt;</a:t>
            </a:r>
          </a:p>
          <a:p>
            <a:pPr marL="0" indent="0" algn="just">
              <a:lnSpc>
                <a:spcPct val="120000"/>
              </a:lnSpc>
              <a:spcBef>
                <a:spcPts val="0"/>
              </a:spcBef>
              <a:buNone/>
            </a:pPr>
            <a:r>
              <a:rPr lang="en-US" altLang="zh-CN" kern="100" dirty="0" err="1">
                <a:latin typeface="+mj-ea"/>
                <a:ea typeface="+mj-ea"/>
                <a:cs typeface="Times New Roman" panose="02020603050405020304" pitchFamily="18" charset="0"/>
              </a:rPr>
              <a:t>int</a:t>
            </a:r>
            <a:r>
              <a:rPr lang="en-US" altLang="zh-CN" kern="100" dirty="0">
                <a:latin typeface="+mj-ea"/>
                <a:ea typeface="+mj-ea"/>
                <a:cs typeface="Times New Roman" panose="02020603050405020304" pitchFamily="18" charset="0"/>
              </a:rPr>
              <a:t> main()</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a:t>
            </a:r>
            <a:r>
              <a:rPr lang="en-US" altLang="zh-CN" kern="100" dirty="0" err="1">
                <a:solidFill>
                  <a:srgbClr val="FF0000"/>
                </a:solidFill>
                <a:latin typeface="+mj-ea"/>
                <a:ea typeface="+mj-ea"/>
                <a:cs typeface="Times New Roman" panose="02020603050405020304" pitchFamily="18" charset="0"/>
              </a:rPr>
              <a:t>int</a:t>
            </a:r>
            <a:r>
              <a:rPr lang="en-US" altLang="zh-CN" kern="100" dirty="0">
                <a:solidFill>
                  <a:srgbClr val="FF0000"/>
                </a:solidFill>
                <a:latin typeface="+mj-ea"/>
                <a:ea typeface="+mj-ea"/>
                <a:cs typeface="Times New Roman" panose="02020603050405020304" pitchFamily="18" charset="0"/>
              </a:rPr>
              <a:t> </a:t>
            </a:r>
            <a:r>
              <a:rPr lang="en-US" altLang="zh-CN" kern="100" dirty="0" err="1">
                <a:solidFill>
                  <a:srgbClr val="FF0000"/>
                </a:solidFill>
                <a:latin typeface="+mj-ea"/>
                <a:ea typeface="+mj-ea"/>
                <a:cs typeface="Times New Roman" panose="02020603050405020304" pitchFamily="18" charset="0"/>
              </a:rPr>
              <a:t>arr</a:t>
            </a:r>
            <a:r>
              <a:rPr lang="en-US" altLang="zh-CN" kern="100" dirty="0">
                <a:solidFill>
                  <a:srgbClr val="FF0000"/>
                </a:solidFill>
                <a:latin typeface="+mj-ea"/>
                <a:ea typeface="+mj-ea"/>
                <a:cs typeface="Times New Roman" panose="02020603050405020304" pitchFamily="18" charset="0"/>
              </a:rPr>
              <a:t>[]={</a:t>
            </a:r>
            <a:r>
              <a:rPr lang="en-US" altLang="zh-CN" sz="1100" kern="100" dirty="0">
                <a:solidFill>
                  <a:srgbClr val="FF0000"/>
                </a:solidFill>
                <a:latin typeface="+mj-ea"/>
                <a:ea typeface="+mj-ea"/>
                <a:cs typeface="Times New Roman" panose="02020603050405020304" pitchFamily="18" charset="0"/>
              </a:rPr>
              <a:t>3500,3500+1500,3500+4500,3500+9000</a:t>
            </a:r>
            <a:r>
              <a:rPr lang="en-US" altLang="zh-CN" sz="1100" kern="100" dirty="0" smtClean="0">
                <a:solidFill>
                  <a:srgbClr val="FF0000"/>
                </a:solidFill>
                <a:latin typeface="+mj-ea"/>
                <a:ea typeface="+mj-ea"/>
                <a:cs typeface="Times New Roman" panose="02020603050405020304" pitchFamily="18" charset="0"/>
              </a:rPr>
              <a:t>, 3500+35000,3500+55000,3500+80000</a:t>
            </a:r>
            <a:r>
              <a:rPr lang="en-US" altLang="zh-CN" kern="100" dirty="0" smtClean="0">
                <a:solidFill>
                  <a:srgbClr val="FF0000"/>
                </a:solidFill>
                <a:latin typeface="+mj-ea"/>
                <a:ea typeface="+mj-ea"/>
                <a:cs typeface="Times New Roman" panose="02020603050405020304" pitchFamily="18" charset="0"/>
              </a:rPr>
              <a:t>}; </a:t>
            </a:r>
            <a:r>
              <a:rPr lang="en-US" altLang="zh-CN" kern="100" dirty="0" smtClean="0">
                <a:latin typeface="+mj-ea"/>
                <a:ea typeface="+mj-ea"/>
                <a:cs typeface="Times New Roman" panose="02020603050405020304" pitchFamily="18" charset="0"/>
              </a:rPr>
              <a:t>//</a:t>
            </a:r>
            <a:r>
              <a:rPr lang="zh-CN" altLang="en-US" sz="1600" kern="100" dirty="0">
                <a:latin typeface="+mj-ea"/>
                <a:ea typeface="+mj-ea"/>
                <a:cs typeface="Times New Roman" panose="02020603050405020304" pitchFamily="18" charset="0"/>
              </a:rPr>
              <a:t>税前</a:t>
            </a:r>
            <a:r>
              <a:rPr lang="zh-CN" altLang="en-US" sz="1600" kern="100" dirty="0" smtClean="0">
                <a:latin typeface="+mj-ea"/>
                <a:ea typeface="+mj-ea"/>
                <a:cs typeface="Times New Roman" panose="02020603050405020304" pitchFamily="18" charset="0"/>
              </a:rPr>
              <a:t>工资段表</a:t>
            </a:r>
            <a:endParaRPr lang="en-US" altLang="zh-CN" sz="1600" kern="100" dirty="0">
              <a:latin typeface="+mj-ea"/>
              <a:ea typeface="+mj-ea"/>
              <a:cs typeface="Times New Roman" panose="02020603050405020304" pitchFamily="18" charset="0"/>
            </a:endParaRPr>
          </a:p>
          <a:p>
            <a:pPr marL="0" indent="0" algn="just">
              <a:lnSpc>
                <a:spcPct val="120000"/>
              </a:lnSpc>
              <a:spcBef>
                <a:spcPts val="0"/>
              </a:spcBef>
              <a:buNone/>
            </a:pPr>
            <a:r>
              <a:rPr lang="en-US" altLang="zh-CN" kern="100" dirty="0">
                <a:latin typeface="+mj-ea"/>
                <a:ea typeface="+mj-ea"/>
                <a:cs typeface="Times New Roman" panose="02020603050405020304" pitchFamily="18" charset="0"/>
              </a:rPr>
              <a:t>    </a:t>
            </a:r>
            <a:r>
              <a:rPr lang="en-US" altLang="zh-CN" kern="100" dirty="0" err="1">
                <a:solidFill>
                  <a:srgbClr val="FF0000"/>
                </a:solidFill>
                <a:latin typeface="+mj-ea"/>
                <a:ea typeface="+mj-ea"/>
                <a:cs typeface="Times New Roman" panose="02020603050405020304" pitchFamily="18" charset="0"/>
              </a:rPr>
              <a:t>int</a:t>
            </a:r>
            <a:r>
              <a:rPr lang="en-US" altLang="zh-CN" kern="100" dirty="0">
                <a:solidFill>
                  <a:srgbClr val="FF0000"/>
                </a:solidFill>
                <a:latin typeface="+mj-ea"/>
                <a:ea typeface="+mj-ea"/>
                <a:cs typeface="Times New Roman" panose="02020603050405020304" pitchFamily="18" charset="0"/>
              </a:rPr>
              <a:t> </a:t>
            </a:r>
            <a:r>
              <a:rPr lang="en-US" altLang="zh-CN" kern="100" dirty="0" err="1" smtClean="0">
                <a:solidFill>
                  <a:srgbClr val="FF0000"/>
                </a:solidFill>
                <a:latin typeface="+mj-ea"/>
                <a:ea typeface="+mj-ea"/>
                <a:cs typeface="Times New Roman" panose="02020603050405020304" pitchFamily="18" charset="0"/>
              </a:rPr>
              <a:t>fq</a:t>
            </a:r>
            <a:r>
              <a:rPr lang="en-US" altLang="zh-CN" kern="100" dirty="0" smtClean="0">
                <a:solidFill>
                  <a:srgbClr val="FF0000"/>
                </a:solidFill>
                <a:latin typeface="+mj-ea"/>
                <a:ea typeface="+mj-ea"/>
                <a:cs typeface="Times New Roman" panose="02020603050405020304" pitchFamily="18" charset="0"/>
              </a:rPr>
              <a:t>[]={</a:t>
            </a:r>
            <a:r>
              <a:rPr lang="en-US" altLang="zh-CN" kern="100" dirty="0">
                <a:solidFill>
                  <a:srgbClr val="FF0000"/>
                </a:solidFill>
                <a:latin typeface="+mj-ea"/>
                <a:ea typeface="+mj-ea"/>
                <a:cs typeface="Times New Roman" panose="02020603050405020304" pitchFamily="18" charset="0"/>
              </a:rPr>
              <a:t>3,10,20,25,30,35,45</a:t>
            </a:r>
            <a:r>
              <a:rPr lang="en-US" altLang="zh-CN" kern="100" dirty="0" smtClean="0">
                <a:solidFill>
                  <a:srgbClr val="FF0000"/>
                </a:solidFill>
                <a:latin typeface="+mj-ea"/>
                <a:ea typeface="+mj-ea"/>
                <a:cs typeface="Times New Roman" panose="02020603050405020304" pitchFamily="18" charset="0"/>
              </a:rPr>
              <a:t>};   </a:t>
            </a:r>
            <a:r>
              <a:rPr lang="en-US" altLang="zh-CN" kern="100" dirty="0" smtClean="0">
                <a:latin typeface="+mj-ea"/>
                <a:ea typeface="+mj-ea"/>
                <a:cs typeface="Times New Roman" panose="02020603050405020304" pitchFamily="18" charset="0"/>
              </a:rPr>
              <a:t>//</a:t>
            </a:r>
            <a:r>
              <a:rPr lang="zh-CN" altLang="en-US" kern="100" dirty="0">
                <a:latin typeface="+mj-ea"/>
                <a:ea typeface="+mj-ea"/>
                <a:cs typeface="Times New Roman" panose="02020603050405020304" pitchFamily="18" charset="0"/>
              </a:rPr>
              <a:t>税率表</a:t>
            </a:r>
            <a:endParaRPr lang="en-US" altLang="zh-CN" kern="100" dirty="0">
              <a:latin typeface="+mj-ea"/>
              <a:ea typeface="+mj-ea"/>
              <a:cs typeface="Times New Roman" panose="02020603050405020304" pitchFamily="18" charset="0"/>
            </a:endParaRPr>
          </a:p>
          <a:p>
            <a:pPr marL="0" indent="0" algn="just">
              <a:lnSpc>
                <a:spcPct val="120000"/>
              </a:lnSpc>
              <a:spcBef>
                <a:spcPts val="0"/>
              </a:spcBef>
              <a:buNone/>
            </a:pPr>
            <a:r>
              <a:rPr lang="en-US" altLang="zh-CN" kern="100" dirty="0">
                <a:latin typeface="+mj-ea"/>
                <a:ea typeface="+mj-ea"/>
                <a:cs typeface="Times New Roman" panose="02020603050405020304" pitchFamily="18" charset="0"/>
              </a:rPr>
              <a:t>    </a:t>
            </a:r>
            <a:r>
              <a:rPr lang="en-US" altLang="zh-CN" kern="100" dirty="0" err="1">
                <a:latin typeface="+mj-ea"/>
                <a:ea typeface="+mj-ea"/>
                <a:cs typeface="Times New Roman" panose="02020603050405020304" pitchFamily="18" charset="0"/>
              </a:rPr>
              <a:t>int</a:t>
            </a:r>
            <a:r>
              <a:rPr lang="en-US" altLang="zh-CN" kern="100" dirty="0">
                <a:latin typeface="+mj-ea"/>
                <a:ea typeface="+mj-ea"/>
                <a:cs typeface="Times New Roman" panose="02020603050405020304" pitchFamily="18" charset="0"/>
              </a:rPr>
              <a:t> n=</a:t>
            </a:r>
            <a:r>
              <a:rPr lang="en-US" altLang="zh-CN" kern="100" dirty="0" err="1">
                <a:latin typeface="+mj-ea"/>
                <a:ea typeface="+mj-ea"/>
                <a:cs typeface="Times New Roman" panose="02020603050405020304" pitchFamily="18" charset="0"/>
              </a:rPr>
              <a:t>sizeof</a:t>
            </a:r>
            <a:r>
              <a:rPr lang="en-US" altLang="zh-CN" kern="100" dirty="0">
                <a:latin typeface="+mj-ea"/>
                <a:ea typeface="+mj-ea"/>
                <a:cs typeface="Times New Roman" panose="02020603050405020304" pitchFamily="18" charset="0"/>
              </a:rPr>
              <a:t>(</a:t>
            </a:r>
            <a:r>
              <a:rPr lang="en-US" altLang="zh-CN" kern="100" dirty="0" err="1">
                <a:latin typeface="+mj-ea"/>
                <a:ea typeface="+mj-ea"/>
                <a:cs typeface="Times New Roman" panose="02020603050405020304" pitchFamily="18" charset="0"/>
              </a:rPr>
              <a:t>arr</a:t>
            </a:r>
            <a:r>
              <a:rPr lang="en-US" altLang="zh-CN" kern="100" dirty="0">
                <a:latin typeface="+mj-ea"/>
                <a:ea typeface="+mj-ea"/>
                <a:cs typeface="Times New Roman" panose="02020603050405020304" pitchFamily="18" charset="0"/>
              </a:rPr>
              <a:t>)/</a:t>
            </a:r>
            <a:r>
              <a:rPr lang="en-US" altLang="zh-CN" kern="100" dirty="0" err="1">
                <a:latin typeface="+mj-ea"/>
                <a:ea typeface="+mj-ea"/>
                <a:cs typeface="Times New Roman" panose="02020603050405020304" pitchFamily="18" charset="0"/>
              </a:rPr>
              <a:t>sizeof</a:t>
            </a:r>
            <a:r>
              <a:rPr lang="en-US" altLang="zh-CN" kern="100" dirty="0">
                <a:latin typeface="+mj-ea"/>
                <a:ea typeface="+mj-ea"/>
                <a:cs typeface="Times New Roman" panose="02020603050405020304" pitchFamily="18" charset="0"/>
              </a:rPr>
              <a:t>(</a:t>
            </a:r>
            <a:r>
              <a:rPr lang="en-US" altLang="zh-CN" kern="100" dirty="0" err="1">
                <a:latin typeface="+mj-ea"/>
                <a:ea typeface="+mj-ea"/>
                <a:cs typeface="Times New Roman" panose="02020603050405020304" pitchFamily="18" charset="0"/>
              </a:rPr>
              <a:t>int</a:t>
            </a:r>
            <a:r>
              <a:rPr lang="en-US" altLang="zh-CN" kern="100" dirty="0">
                <a:latin typeface="+mj-ea"/>
                <a:ea typeface="+mj-ea"/>
                <a:cs typeface="Times New Roman" panose="02020603050405020304" pitchFamily="18" charset="0"/>
              </a:rPr>
              <a:t>);</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a:t>
            </a:r>
            <a:r>
              <a:rPr lang="en-US" altLang="zh-CN" kern="100" dirty="0" err="1">
                <a:solidFill>
                  <a:srgbClr val="FF0000"/>
                </a:solidFill>
                <a:latin typeface="+mj-ea"/>
                <a:ea typeface="+mj-ea"/>
                <a:cs typeface="Times New Roman" panose="02020603050405020304" pitchFamily="18" charset="0"/>
              </a:rPr>
              <a:t>int</a:t>
            </a:r>
            <a:r>
              <a:rPr lang="en-US" altLang="zh-CN" kern="100" dirty="0">
                <a:solidFill>
                  <a:srgbClr val="FF0000"/>
                </a:solidFill>
                <a:latin typeface="+mj-ea"/>
                <a:ea typeface="+mj-ea"/>
                <a:cs typeface="Times New Roman" panose="02020603050405020304" pitchFamily="18" charset="0"/>
              </a:rPr>
              <a:t> </a:t>
            </a:r>
            <a:r>
              <a:rPr lang="en-US" altLang="zh-CN" kern="100" dirty="0" err="1" smtClean="0">
                <a:solidFill>
                  <a:srgbClr val="FF0000"/>
                </a:solidFill>
                <a:latin typeface="+mj-ea"/>
                <a:ea typeface="+mj-ea"/>
                <a:cs typeface="Times New Roman" panose="02020603050405020304" pitchFamily="18" charset="0"/>
              </a:rPr>
              <a:t>pri</a:t>
            </a:r>
            <a:r>
              <a:rPr lang="en-US" altLang="zh-CN" kern="100" dirty="0" smtClean="0">
                <a:solidFill>
                  <a:srgbClr val="FF0000"/>
                </a:solidFill>
                <a:latin typeface="+mj-ea"/>
                <a:ea typeface="+mj-ea"/>
                <a:cs typeface="Times New Roman" panose="02020603050405020304" pitchFamily="18" charset="0"/>
              </a:rPr>
              <a:t>[n];   </a:t>
            </a:r>
            <a:r>
              <a:rPr lang="en-US" altLang="zh-CN" kern="100" dirty="0" smtClean="0">
                <a:latin typeface="+mj-ea"/>
                <a:ea typeface="+mj-ea"/>
                <a:cs typeface="Times New Roman" panose="02020603050405020304" pitchFamily="18" charset="0"/>
              </a:rPr>
              <a:t>//</a:t>
            </a:r>
            <a:r>
              <a:rPr lang="zh-CN" altLang="en-US" kern="100" dirty="0">
                <a:latin typeface="+mj-ea"/>
                <a:ea typeface="+mj-ea"/>
                <a:cs typeface="Times New Roman" panose="02020603050405020304" pitchFamily="18" charset="0"/>
              </a:rPr>
              <a:t>税后</a:t>
            </a:r>
            <a:r>
              <a:rPr lang="zh-CN" altLang="en-US" kern="100" dirty="0" smtClean="0">
                <a:latin typeface="+mj-ea"/>
                <a:ea typeface="+mj-ea"/>
                <a:cs typeface="Times New Roman" panose="02020603050405020304" pitchFamily="18" charset="0"/>
              </a:rPr>
              <a:t>工资段表</a:t>
            </a:r>
            <a:endParaRPr lang="en-US" altLang="zh-CN" kern="100" dirty="0">
              <a:latin typeface="+mj-ea"/>
              <a:ea typeface="+mj-ea"/>
              <a:cs typeface="Times New Roman" panose="02020603050405020304" pitchFamily="18" charset="0"/>
            </a:endParaRPr>
          </a:p>
          <a:p>
            <a:pPr marL="0" indent="0" algn="just">
              <a:lnSpc>
                <a:spcPct val="120000"/>
              </a:lnSpc>
              <a:spcBef>
                <a:spcPts val="0"/>
              </a:spcBef>
              <a:buNone/>
            </a:pPr>
            <a:r>
              <a:rPr lang="en-US" altLang="zh-CN" kern="100" dirty="0">
                <a:latin typeface="+mj-ea"/>
                <a:ea typeface="+mj-ea"/>
                <a:cs typeface="Times New Roman" panose="02020603050405020304" pitchFamily="18" charset="0"/>
              </a:rPr>
              <a:t>    </a:t>
            </a:r>
            <a:r>
              <a:rPr lang="en-US" altLang="zh-CN" kern="100" dirty="0" err="1">
                <a:latin typeface="+mj-ea"/>
                <a:ea typeface="+mj-ea"/>
                <a:cs typeface="Times New Roman" panose="02020603050405020304" pitchFamily="18" charset="0"/>
              </a:rPr>
              <a:t>int</a:t>
            </a:r>
            <a:r>
              <a:rPr lang="en-US" altLang="zh-CN" kern="100" dirty="0">
                <a:latin typeface="+mj-ea"/>
                <a:ea typeface="+mj-ea"/>
                <a:cs typeface="Times New Roman" panose="02020603050405020304" pitchFamily="18" charset="0"/>
              </a:rPr>
              <a:t> </a:t>
            </a:r>
            <a:r>
              <a:rPr lang="en-US" altLang="zh-CN" kern="100" dirty="0" err="1">
                <a:latin typeface="+mj-ea"/>
                <a:ea typeface="+mj-ea"/>
                <a:cs typeface="Times New Roman" panose="02020603050405020304" pitchFamily="18" charset="0"/>
              </a:rPr>
              <a:t>i,p,s</a:t>
            </a:r>
            <a:r>
              <a:rPr lang="en-US" altLang="zh-CN" kern="100" dirty="0">
                <a:latin typeface="+mj-ea"/>
                <a:ea typeface="+mj-ea"/>
                <a:cs typeface="Times New Roman" panose="02020603050405020304" pitchFamily="18" charset="0"/>
              </a:rPr>
              <a:t>;</a:t>
            </a:r>
            <a:endParaRPr lang="zh-CN" altLang="en-US" kern="100" dirty="0">
              <a:latin typeface="+mj-ea"/>
              <a:ea typeface="+mj-ea"/>
              <a:cs typeface="Times New Roman" panose="02020603050405020304" pitchFamily="18" charset="0"/>
            </a:endParaRPr>
          </a:p>
          <a:p>
            <a:pPr marL="0" indent="0" algn="just">
              <a:lnSpc>
                <a:spcPct val="120000"/>
              </a:lnSpc>
              <a:spcBef>
                <a:spcPts val="0"/>
              </a:spcBef>
              <a:buNone/>
            </a:pPr>
            <a:r>
              <a:rPr lang="en-US" altLang="zh-CN" kern="100" dirty="0" smtClean="0">
                <a:latin typeface="+mj-ea"/>
                <a:ea typeface="+mj-ea"/>
                <a:cs typeface="Times New Roman" panose="02020603050405020304" pitchFamily="18" charset="0"/>
              </a:rPr>
              <a:t>    price[0</a:t>
            </a:r>
            <a:r>
              <a:rPr lang="en-US" altLang="zh-CN" kern="100" dirty="0">
                <a:latin typeface="+mj-ea"/>
                <a:ea typeface="+mj-ea"/>
                <a:cs typeface="Times New Roman" panose="02020603050405020304" pitchFamily="18" charset="0"/>
              </a:rPr>
              <a:t>]=</a:t>
            </a:r>
            <a:r>
              <a:rPr lang="en-US" altLang="zh-CN" kern="100" dirty="0" err="1">
                <a:latin typeface="+mj-ea"/>
                <a:ea typeface="+mj-ea"/>
                <a:cs typeface="Times New Roman" panose="02020603050405020304" pitchFamily="18" charset="0"/>
              </a:rPr>
              <a:t>arr</a:t>
            </a:r>
            <a:r>
              <a:rPr lang="en-US" altLang="zh-CN" kern="100" dirty="0">
                <a:latin typeface="+mj-ea"/>
                <a:ea typeface="+mj-ea"/>
                <a:cs typeface="Times New Roman" panose="02020603050405020304" pitchFamily="18" charset="0"/>
              </a:rPr>
              <a:t>[0];</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for(</a:t>
            </a:r>
            <a:r>
              <a:rPr lang="en-US" altLang="zh-CN" kern="100" dirty="0" err="1">
                <a:latin typeface="+mj-ea"/>
                <a:ea typeface="+mj-ea"/>
                <a:cs typeface="Times New Roman" panose="02020603050405020304" pitchFamily="18" charset="0"/>
              </a:rPr>
              <a:t>i</a:t>
            </a:r>
            <a:r>
              <a:rPr lang="en-US" altLang="zh-CN" kern="100" dirty="0">
                <a:latin typeface="+mj-ea"/>
                <a:ea typeface="+mj-ea"/>
                <a:cs typeface="Times New Roman" panose="02020603050405020304" pitchFamily="18" charset="0"/>
              </a:rPr>
              <a:t>=1;i&lt;</a:t>
            </a:r>
            <a:r>
              <a:rPr lang="en-US" altLang="zh-CN" kern="100" dirty="0" err="1">
                <a:latin typeface="+mj-ea"/>
                <a:ea typeface="+mj-ea"/>
                <a:cs typeface="Times New Roman" panose="02020603050405020304" pitchFamily="18" charset="0"/>
              </a:rPr>
              <a:t>n;i</a:t>
            </a:r>
            <a:r>
              <a:rPr lang="en-US" altLang="zh-CN" kern="100" dirty="0">
                <a:latin typeface="+mj-ea"/>
                <a:ea typeface="+mj-ea"/>
                <a:cs typeface="Times New Roman" panose="02020603050405020304" pitchFamily="18" charset="0"/>
              </a:rPr>
              <a:t>++)</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a:t>
            </a:r>
            <a:r>
              <a:rPr lang="en-US" altLang="zh-CN" kern="100" dirty="0" err="1" smtClean="0">
                <a:latin typeface="+mj-ea"/>
                <a:ea typeface="+mj-ea"/>
                <a:cs typeface="Times New Roman" panose="02020603050405020304" pitchFamily="18" charset="0"/>
              </a:rPr>
              <a:t>pri</a:t>
            </a:r>
            <a:r>
              <a:rPr lang="en-US" altLang="zh-CN" kern="100" dirty="0" smtClean="0">
                <a:latin typeface="+mj-ea"/>
                <a:ea typeface="+mj-ea"/>
                <a:cs typeface="Times New Roman" panose="02020603050405020304" pitchFamily="18" charset="0"/>
              </a:rPr>
              <a:t>[</a:t>
            </a:r>
            <a:r>
              <a:rPr lang="en-US" altLang="zh-CN" kern="100" dirty="0" err="1" smtClean="0">
                <a:latin typeface="+mj-ea"/>
                <a:ea typeface="+mj-ea"/>
                <a:cs typeface="Times New Roman" panose="02020603050405020304" pitchFamily="18" charset="0"/>
              </a:rPr>
              <a:t>i</a:t>
            </a:r>
            <a:r>
              <a:rPr lang="en-US" altLang="zh-CN" kern="100" dirty="0">
                <a:latin typeface="+mj-ea"/>
                <a:ea typeface="+mj-ea"/>
                <a:cs typeface="Times New Roman" panose="02020603050405020304" pitchFamily="18" charset="0"/>
              </a:rPr>
              <a:t>]=</a:t>
            </a:r>
            <a:r>
              <a:rPr lang="en-US" altLang="zh-CN" kern="100" dirty="0" err="1" smtClean="0">
                <a:latin typeface="+mj-ea"/>
                <a:ea typeface="+mj-ea"/>
                <a:cs typeface="Times New Roman" panose="02020603050405020304" pitchFamily="18" charset="0"/>
              </a:rPr>
              <a:t>pri</a:t>
            </a:r>
            <a:r>
              <a:rPr lang="en-US" altLang="zh-CN" kern="100" dirty="0" smtClean="0">
                <a:latin typeface="+mj-ea"/>
                <a:ea typeface="+mj-ea"/>
                <a:cs typeface="Times New Roman" panose="02020603050405020304" pitchFamily="18" charset="0"/>
              </a:rPr>
              <a:t>[i-1</a:t>
            </a:r>
            <a:r>
              <a:rPr lang="en-US" altLang="zh-CN" kern="100" dirty="0">
                <a:latin typeface="+mj-ea"/>
                <a:ea typeface="+mj-ea"/>
                <a:cs typeface="Times New Roman" panose="02020603050405020304" pitchFamily="18" charset="0"/>
              </a:rPr>
              <a:t>]+(</a:t>
            </a:r>
            <a:r>
              <a:rPr lang="en-US" altLang="zh-CN" kern="100" dirty="0" err="1">
                <a:latin typeface="+mj-ea"/>
                <a:ea typeface="+mj-ea"/>
                <a:cs typeface="Times New Roman" panose="02020603050405020304" pitchFamily="18" charset="0"/>
              </a:rPr>
              <a:t>arr</a:t>
            </a:r>
            <a:r>
              <a:rPr lang="en-US" altLang="zh-CN" kern="100" dirty="0">
                <a:latin typeface="+mj-ea"/>
                <a:ea typeface="+mj-ea"/>
                <a:cs typeface="Times New Roman" panose="02020603050405020304" pitchFamily="18" charset="0"/>
              </a:rPr>
              <a:t>[</a:t>
            </a:r>
            <a:r>
              <a:rPr lang="en-US" altLang="zh-CN" kern="100" dirty="0" err="1">
                <a:latin typeface="+mj-ea"/>
                <a:ea typeface="+mj-ea"/>
                <a:cs typeface="Times New Roman" panose="02020603050405020304" pitchFamily="18" charset="0"/>
              </a:rPr>
              <a:t>i</a:t>
            </a:r>
            <a:r>
              <a:rPr lang="en-US" altLang="zh-CN" kern="100" dirty="0">
                <a:latin typeface="+mj-ea"/>
                <a:ea typeface="+mj-ea"/>
                <a:cs typeface="Times New Roman" panose="02020603050405020304" pitchFamily="18" charset="0"/>
              </a:rPr>
              <a:t>]-</a:t>
            </a:r>
            <a:r>
              <a:rPr lang="en-US" altLang="zh-CN" kern="100" dirty="0" err="1">
                <a:latin typeface="+mj-ea"/>
                <a:ea typeface="+mj-ea"/>
                <a:cs typeface="Times New Roman" panose="02020603050405020304" pitchFamily="18" charset="0"/>
              </a:rPr>
              <a:t>arr</a:t>
            </a:r>
            <a:r>
              <a:rPr lang="en-US" altLang="zh-CN" kern="100" dirty="0">
                <a:latin typeface="+mj-ea"/>
                <a:ea typeface="+mj-ea"/>
                <a:cs typeface="Times New Roman" panose="02020603050405020304" pitchFamily="18" charset="0"/>
              </a:rPr>
              <a:t>[i-1])-(</a:t>
            </a:r>
            <a:r>
              <a:rPr lang="en-US" altLang="zh-CN" kern="100" dirty="0" err="1">
                <a:latin typeface="+mj-ea"/>
                <a:ea typeface="+mj-ea"/>
                <a:cs typeface="Times New Roman" panose="02020603050405020304" pitchFamily="18" charset="0"/>
              </a:rPr>
              <a:t>arr</a:t>
            </a:r>
            <a:r>
              <a:rPr lang="en-US" altLang="zh-CN" kern="100" dirty="0">
                <a:latin typeface="+mj-ea"/>
                <a:ea typeface="+mj-ea"/>
                <a:cs typeface="Times New Roman" panose="02020603050405020304" pitchFamily="18" charset="0"/>
              </a:rPr>
              <a:t>[</a:t>
            </a:r>
            <a:r>
              <a:rPr lang="en-US" altLang="zh-CN" kern="100" dirty="0" err="1">
                <a:latin typeface="+mj-ea"/>
                <a:ea typeface="+mj-ea"/>
                <a:cs typeface="Times New Roman" panose="02020603050405020304" pitchFamily="18" charset="0"/>
              </a:rPr>
              <a:t>i</a:t>
            </a:r>
            <a:r>
              <a:rPr lang="en-US" altLang="zh-CN" kern="100" dirty="0">
                <a:latin typeface="+mj-ea"/>
                <a:ea typeface="+mj-ea"/>
                <a:cs typeface="Times New Roman" panose="02020603050405020304" pitchFamily="18" charset="0"/>
              </a:rPr>
              <a:t>]-</a:t>
            </a:r>
            <a:r>
              <a:rPr lang="en-US" altLang="zh-CN" kern="100" dirty="0" err="1">
                <a:latin typeface="+mj-ea"/>
                <a:ea typeface="+mj-ea"/>
                <a:cs typeface="Times New Roman" panose="02020603050405020304" pitchFamily="18" charset="0"/>
              </a:rPr>
              <a:t>arr</a:t>
            </a:r>
            <a:r>
              <a:rPr lang="en-US" altLang="zh-CN" kern="100" dirty="0">
                <a:latin typeface="+mj-ea"/>
                <a:ea typeface="+mj-ea"/>
                <a:cs typeface="Times New Roman" panose="02020603050405020304" pitchFamily="18" charset="0"/>
              </a:rPr>
              <a:t>[i-1</a:t>
            </a:r>
            <a:r>
              <a:rPr lang="en-US" altLang="zh-CN" kern="100" dirty="0" smtClean="0">
                <a:latin typeface="+mj-ea"/>
                <a:ea typeface="+mj-ea"/>
                <a:cs typeface="Times New Roman" panose="02020603050405020304" pitchFamily="18" charset="0"/>
              </a:rPr>
              <a:t>])*</a:t>
            </a:r>
            <a:r>
              <a:rPr lang="en-US" altLang="zh-CN" kern="100" dirty="0" err="1" smtClean="0">
                <a:latin typeface="+mj-ea"/>
                <a:cs typeface="Times New Roman" panose="02020603050405020304" pitchFamily="18" charset="0"/>
              </a:rPr>
              <a:t>fq</a:t>
            </a:r>
            <a:r>
              <a:rPr lang="en-US" altLang="zh-CN" kern="100" dirty="0" smtClean="0">
                <a:latin typeface="+mj-ea"/>
                <a:ea typeface="+mj-ea"/>
                <a:cs typeface="Times New Roman" panose="02020603050405020304" pitchFamily="18" charset="0"/>
              </a:rPr>
              <a:t>[i-1</a:t>
            </a:r>
            <a:r>
              <a:rPr lang="en-US" altLang="zh-CN" kern="100" dirty="0">
                <a:latin typeface="+mj-ea"/>
                <a:ea typeface="+mj-ea"/>
                <a:cs typeface="Times New Roman" panose="02020603050405020304" pitchFamily="18" charset="0"/>
              </a:rPr>
              <a:t>]/100;</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a:t>
            </a:r>
            <a:r>
              <a:rPr lang="en-US" altLang="zh-CN" kern="100" dirty="0" err="1">
                <a:latin typeface="+mj-ea"/>
                <a:ea typeface="+mj-ea"/>
                <a:cs typeface="Times New Roman" panose="02020603050405020304" pitchFamily="18" charset="0"/>
              </a:rPr>
              <a:t>scanf</a:t>
            </a:r>
            <a:r>
              <a:rPr lang="en-US" altLang="zh-CN" kern="100" dirty="0">
                <a:latin typeface="+mj-ea"/>
                <a:ea typeface="+mj-ea"/>
                <a:cs typeface="Times New Roman" panose="02020603050405020304" pitchFamily="18" charset="0"/>
              </a:rPr>
              <a:t>("%</a:t>
            </a:r>
            <a:r>
              <a:rPr lang="en-US" altLang="zh-CN" kern="100" dirty="0" err="1">
                <a:latin typeface="+mj-ea"/>
                <a:ea typeface="+mj-ea"/>
                <a:cs typeface="Times New Roman" panose="02020603050405020304" pitchFamily="18" charset="0"/>
              </a:rPr>
              <a:t>d",&amp;s</a:t>
            </a:r>
            <a:r>
              <a:rPr lang="en-US" altLang="zh-CN" kern="100" dirty="0">
                <a:latin typeface="+mj-ea"/>
                <a:ea typeface="+mj-ea"/>
                <a:cs typeface="Times New Roman" panose="02020603050405020304" pitchFamily="18" charset="0"/>
              </a:rPr>
              <a:t>);</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for(</a:t>
            </a:r>
            <a:r>
              <a:rPr lang="en-US" altLang="zh-CN" kern="100" dirty="0" err="1">
                <a:latin typeface="+mj-ea"/>
                <a:ea typeface="+mj-ea"/>
                <a:cs typeface="Times New Roman" panose="02020603050405020304" pitchFamily="18" charset="0"/>
              </a:rPr>
              <a:t>i</a:t>
            </a:r>
            <a:r>
              <a:rPr lang="en-US" altLang="zh-CN" kern="100" dirty="0">
                <a:latin typeface="+mj-ea"/>
                <a:ea typeface="+mj-ea"/>
                <a:cs typeface="Times New Roman" panose="02020603050405020304" pitchFamily="18" charset="0"/>
              </a:rPr>
              <a:t>=0;i&lt;</a:t>
            </a:r>
            <a:r>
              <a:rPr lang="en-US" altLang="zh-CN" kern="100" dirty="0" err="1">
                <a:latin typeface="+mj-ea"/>
                <a:ea typeface="+mj-ea"/>
                <a:cs typeface="Times New Roman" panose="02020603050405020304" pitchFamily="18" charset="0"/>
              </a:rPr>
              <a:t>n;i</a:t>
            </a:r>
            <a:r>
              <a:rPr lang="en-US" altLang="zh-CN" kern="100" dirty="0">
                <a:latin typeface="+mj-ea"/>
                <a:ea typeface="+mj-ea"/>
                <a:cs typeface="Times New Roman" panose="02020603050405020304" pitchFamily="18" charset="0"/>
              </a:rPr>
              <a:t>++)</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if(s&lt;=</a:t>
            </a:r>
            <a:r>
              <a:rPr lang="en-US" altLang="zh-CN" kern="100" dirty="0" err="1" smtClean="0">
                <a:latin typeface="+mj-ea"/>
                <a:ea typeface="+mj-ea"/>
                <a:cs typeface="Times New Roman" panose="02020603050405020304" pitchFamily="18" charset="0"/>
              </a:rPr>
              <a:t>pri</a:t>
            </a:r>
            <a:r>
              <a:rPr lang="en-US" altLang="zh-CN" kern="100" dirty="0" smtClean="0">
                <a:latin typeface="+mj-ea"/>
                <a:ea typeface="+mj-ea"/>
                <a:cs typeface="Times New Roman" panose="02020603050405020304" pitchFamily="18" charset="0"/>
              </a:rPr>
              <a:t>[</a:t>
            </a:r>
            <a:r>
              <a:rPr lang="en-US" altLang="zh-CN" kern="100" dirty="0" err="1" smtClean="0">
                <a:latin typeface="+mj-ea"/>
                <a:ea typeface="+mj-ea"/>
                <a:cs typeface="Times New Roman" panose="02020603050405020304" pitchFamily="18" charset="0"/>
              </a:rPr>
              <a:t>i</a:t>
            </a:r>
            <a:r>
              <a:rPr lang="en-US" altLang="zh-CN" kern="100" dirty="0">
                <a:latin typeface="+mj-ea"/>
                <a:ea typeface="+mj-ea"/>
                <a:cs typeface="Times New Roman" panose="02020603050405020304" pitchFamily="18" charset="0"/>
              </a:rPr>
              <a:t>])  break;</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if(</a:t>
            </a:r>
            <a:r>
              <a:rPr lang="en-US" altLang="zh-CN" kern="100" dirty="0" err="1">
                <a:latin typeface="+mj-ea"/>
                <a:ea typeface="+mj-ea"/>
                <a:cs typeface="Times New Roman" panose="02020603050405020304" pitchFamily="18" charset="0"/>
              </a:rPr>
              <a:t>i</a:t>
            </a:r>
            <a:r>
              <a:rPr lang="en-US" altLang="zh-CN" kern="100" dirty="0">
                <a:latin typeface="+mj-ea"/>
                <a:ea typeface="+mj-ea"/>
                <a:cs typeface="Times New Roman" panose="02020603050405020304" pitchFamily="18" charset="0"/>
              </a:rPr>
              <a:t>==0)</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p=s;</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else  p=</a:t>
            </a:r>
            <a:r>
              <a:rPr lang="en-US" altLang="zh-CN" kern="100" dirty="0" err="1">
                <a:latin typeface="+mj-ea"/>
                <a:ea typeface="+mj-ea"/>
                <a:cs typeface="Times New Roman" panose="02020603050405020304" pitchFamily="18" charset="0"/>
              </a:rPr>
              <a:t>arr</a:t>
            </a:r>
            <a:r>
              <a:rPr lang="en-US" altLang="zh-CN" kern="100" dirty="0">
                <a:latin typeface="+mj-ea"/>
                <a:ea typeface="+mj-ea"/>
                <a:cs typeface="Times New Roman" panose="02020603050405020304" pitchFamily="18" charset="0"/>
              </a:rPr>
              <a:t>[i-1]+(</a:t>
            </a:r>
            <a:r>
              <a:rPr lang="en-US" altLang="zh-CN" kern="100" dirty="0" smtClean="0">
                <a:latin typeface="+mj-ea"/>
                <a:ea typeface="+mj-ea"/>
                <a:cs typeface="Times New Roman" panose="02020603050405020304" pitchFamily="18" charset="0"/>
              </a:rPr>
              <a:t>s-</a:t>
            </a:r>
            <a:r>
              <a:rPr lang="en-US" altLang="zh-CN" kern="100" dirty="0" err="1" smtClean="0">
                <a:latin typeface="+mj-ea"/>
                <a:ea typeface="+mj-ea"/>
                <a:cs typeface="Times New Roman" panose="02020603050405020304" pitchFamily="18" charset="0"/>
              </a:rPr>
              <a:t>pri</a:t>
            </a:r>
            <a:r>
              <a:rPr lang="en-US" altLang="zh-CN" kern="100" dirty="0" smtClean="0">
                <a:latin typeface="+mj-ea"/>
                <a:ea typeface="+mj-ea"/>
                <a:cs typeface="Times New Roman" panose="02020603050405020304" pitchFamily="18" charset="0"/>
              </a:rPr>
              <a:t>[i-1</a:t>
            </a:r>
            <a:r>
              <a:rPr lang="en-US" altLang="zh-CN" kern="100" dirty="0">
                <a:latin typeface="+mj-ea"/>
                <a:ea typeface="+mj-ea"/>
                <a:cs typeface="Times New Roman" panose="02020603050405020304" pitchFamily="18" charset="0"/>
              </a:rPr>
              <a:t>])*100/(</a:t>
            </a:r>
            <a:r>
              <a:rPr lang="en-US" altLang="zh-CN" kern="100" dirty="0" smtClean="0">
                <a:latin typeface="+mj-ea"/>
                <a:ea typeface="+mj-ea"/>
                <a:cs typeface="Times New Roman" panose="02020603050405020304" pitchFamily="18" charset="0"/>
              </a:rPr>
              <a:t>100-fq[i-1</a:t>
            </a:r>
            <a:r>
              <a:rPr lang="en-US" altLang="zh-CN" kern="100" dirty="0">
                <a:latin typeface="+mj-ea"/>
                <a:ea typeface="+mj-ea"/>
                <a:cs typeface="Times New Roman" panose="02020603050405020304" pitchFamily="18" charset="0"/>
              </a:rPr>
              <a:t>]);</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a:t>
            </a:r>
            <a:r>
              <a:rPr lang="en-US" altLang="zh-CN" kern="100" dirty="0" err="1">
                <a:latin typeface="+mj-ea"/>
                <a:ea typeface="+mj-ea"/>
                <a:cs typeface="Times New Roman" panose="02020603050405020304" pitchFamily="18" charset="0"/>
              </a:rPr>
              <a:t>printf</a:t>
            </a:r>
            <a:r>
              <a:rPr lang="en-US" altLang="zh-CN" kern="100" dirty="0">
                <a:latin typeface="+mj-ea"/>
                <a:ea typeface="+mj-ea"/>
                <a:cs typeface="Times New Roman" panose="02020603050405020304" pitchFamily="18" charset="0"/>
              </a:rPr>
              <a:t>("%</a:t>
            </a:r>
            <a:r>
              <a:rPr lang="en-US" altLang="zh-CN" kern="100" dirty="0" err="1">
                <a:latin typeface="+mj-ea"/>
                <a:ea typeface="+mj-ea"/>
                <a:cs typeface="Times New Roman" panose="02020603050405020304" pitchFamily="18" charset="0"/>
              </a:rPr>
              <a:t>d",p</a:t>
            </a:r>
            <a:r>
              <a:rPr lang="en-US" altLang="zh-CN" kern="100" dirty="0">
                <a:latin typeface="+mj-ea"/>
                <a:ea typeface="+mj-ea"/>
                <a:cs typeface="Times New Roman" panose="02020603050405020304" pitchFamily="18" charset="0"/>
              </a:rPr>
              <a:t>);</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    return 0;   </a:t>
            </a:r>
          </a:p>
          <a:p>
            <a:pPr marL="0" indent="0" algn="just">
              <a:lnSpc>
                <a:spcPct val="120000"/>
              </a:lnSpc>
              <a:spcBef>
                <a:spcPts val="0"/>
              </a:spcBef>
              <a:buNone/>
            </a:pPr>
            <a:r>
              <a:rPr lang="en-US" altLang="zh-CN" kern="100" dirty="0">
                <a:latin typeface="+mj-ea"/>
                <a:ea typeface="+mj-ea"/>
                <a:cs typeface="Times New Roman" panose="02020603050405020304" pitchFamily="18" charset="0"/>
              </a:rPr>
              <a:t>}</a:t>
            </a:r>
            <a:endParaRPr lang="zh-CN" altLang="en-US" kern="100" dirty="0">
              <a:latin typeface="+mj-ea"/>
              <a:ea typeface="+mj-ea"/>
              <a:cs typeface="Times New Roman" panose="02020603050405020304" pitchFamily="18" charset="0"/>
            </a:endParaRPr>
          </a:p>
          <a:p>
            <a:pPr marL="0" indent="0">
              <a:lnSpc>
                <a:spcPct val="120000"/>
              </a:lnSpc>
              <a:spcBef>
                <a:spcPts val="0"/>
              </a:spcBef>
              <a:buNone/>
            </a:pPr>
            <a:endParaRPr lang="zh-CN" altLang="en-US" dirty="0">
              <a:latin typeface="+mj-ea"/>
              <a:ea typeface="+mj-ea"/>
            </a:endParaRPr>
          </a:p>
        </p:txBody>
      </p:sp>
      <p:sp>
        <p:nvSpPr>
          <p:cNvPr id="4" name="文本框 3"/>
          <p:cNvSpPr txBox="1"/>
          <p:nvPr/>
        </p:nvSpPr>
        <p:spPr>
          <a:xfrm>
            <a:off x="5285232" y="2569464"/>
            <a:ext cx="2031325" cy="369332"/>
          </a:xfrm>
          <a:prstGeom prst="rect">
            <a:avLst/>
          </a:prstGeom>
          <a:solidFill>
            <a:srgbClr val="FFFF00"/>
          </a:solidFill>
        </p:spPr>
        <p:txBody>
          <a:bodyPr wrap="none" rtlCol="0">
            <a:spAutoFit/>
          </a:bodyPr>
          <a:lstStyle/>
          <a:p>
            <a:r>
              <a:rPr lang="zh-CN" altLang="en-US" dirty="0" smtClean="0"/>
              <a:t>计算</a:t>
            </a:r>
            <a:r>
              <a:rPr lang="zh-CN" altLang="en-US" dirty="0"/>
              <a:t>税后</a:t>
            </a:r>
            <a:r>
              <a:rPr lang="zh-CN" altLang="en-US" dirty="0" smtClean="0"/>
              <a:t>工资段表</a:t>
            </a:r>
            <a:endParaRPr lang="zh-CN" altLang="en-US" dirty="0"/>
          </a:p>
        </p:txBody>
      </p:sp>
      <p:cxnSp>
        <p:nvCxnSpPr>
          <p:cNvPr id="6" name="直接箭头连接符 5"/>
          <p:cNvCxnSpPr/>
          <p:nvPr/>
        </p:nvCxnSpPr>
        <p:spPr>
          <a:xfrm flipH="1">
            <a:off x="3502152" y="2752344"/>
            <a:ext cx="1728216" cy="658368"/>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右大括号 6"/>
          <p:cNvSpPr/>
          <p:nvPr/>
        </p:nvSpPr>
        <p:spPr>
          <a:xfrm>
            <a:off x="4201668" y="4270248"/>
            <a:ext cx="164592" cy="43891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p:cNvSpPr txBox="1"/>
          <p:nvPr/>
        </p:nvSpPr>
        <p:spPr>
          <a:xfrm>
            <a:off x="4526280" y="4096279"/>
            <a:ext cx="3579876" cy="646331"/>
          </a:xfrm>
          <a:prstGeom prst="rect">
            <a:avLst/>
          </a:prstGeom>
          <a:solidFill>
            <a:srgbClr val="FFFF00"/>
          </a:solidFill>
        </p:spPr>
        <p:txBody>
          <a:bodyPr wrap="square" rtlCol="0">
            <a:spAutoFit/>
          </a:bodyPr>
          <a:lstStyle/>
          <a:p>
            <a:r>
              <a:rPr lang="zh-CN" altLang="en-US" dirty="0" smtClean="0"/>
              <a:t>根据税后工资</a:t>
            </a:r>
            <a:r>
              <a:rPr lang="en-US" altLang="zh-CN" dirty="0" smtClean="0"/>
              <a:t>s</a:t>
            </a:r>
            <a:r>
              <a:rPr lang="zh-CN" altLang="en-US" dirty="0" smtClean="0"/>
              <a:t>查找</a:t>
            </a:r>
            <a:r>
              <a:rPr lang="zh-CN" altLang="en-US" dirty="0"/>
              <a:t>税后</a:t>
            </a:r>
            <a:r>
              <a:rPr lang="zh-CN" altLang="en-US" dirty="0" smtClean="0"/>
              <a:t>工资段表，确定税率档位</a:t>
            </a:r>
            <a:endParaRPr lang="zh-CN" altLang="en-US" dirty="0"/>
          </a:p>
        </p:txBody>
      </p:sp>
      <p:sp>
        <p:nvSpPr>
          <p:cNvPr id="9" name="文本框 8"/>
          <p:cNvSpPr txBox="1"/>
          <p:nvPr/>
        </p:nvSpPr>
        <p:spPr>
          <a:xfrm>
            <a:off x="6316218" y="5253762"/>
            <a:ext cx="2288286" cy="646331"/>
          </a:xfrm>
          <a:prstGeom prst="rect">
            <a:avLst/>
          </a:prstGeom>
          <a:solidFill>
            <a:srgbClr val="FFFF00"/>
          </a:solidFill>
        </p:spPr>
        <p:txBody>
          <a:bodyPr wrap="square" rtlCol="0">
            <a:spAutoFit/>
          </a:bodyPr>
          <a:lstStyle/>
          <a:p>
            <a:r>
              <a:rPr lang="zh-CN" altLang="en-US" dirty="0" smtClean="0"/>
              <a:t>当前档位在</a:t>
            </a:r>
            <a:r>
              <a:rPr lang="en-US" altLang="zh-CN" dirty="0" smtClean="0"/>
              <a:t>i-1</a:t>
            </a:r>
            <a:r>
              <a:rPr lang="zh-CN" altLang="en-US" dirty="0" smtClean="0"/>
              <a:t>，反推确定税前工资</a:t>
            </a:r>
            <a:r>
              <a:rPr lang="en-US" altLang="zh-CN" dirty="0" smtClean="0"/>
              <a:t>p</a:t>
            </a:r>
            <a:endParaRPr lang="zh-CN" altLang="en-US" dirty="0"/>
          </a:p>
        </p:txBody>
      </p:sp>
    </p:spTree>
    <p:extLst>
      <p:ext uri="{BB962C8B-B14F-4D97-AF65-F5344CB8AC3E}">
        <p14:creationId xmlns:p14="http://schemas.microsoft.com/office/powerpoint/2010/main" val="28395410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nvPr>
        </p:nvSpPr>
        <p:spPr>
          <a:xfrm>
            <a:off x="91440" y="557784"/>
            <a:ext cx="8750808" cy="6017032"/>
          </a:xfrm>
          <a:prstGeom prst="rect">
            <a:avLst/>
          </a:prstGeom>
          <a:solidFill>
            <a:schemeClr val="bg1"/>
          </a:solidFill>
        </p:spPr>
        <p:txBody>
          <a:bodyPr wrap="square">
            <a:spAutoFit/>
          </a:bodyPr>
          <a:lstStyle/>
          <a:p>
            <a:pPr marL="0" indent="0" algn="just">
              <a:lnSpc>
                <a:spcPct val="125000"/>
              </a:lnSpc>
              <a:buNone/>
            </a:pPr>
            <a:r>
              <a:rPr lang="en-US" altLang="zh-CN" sz="2400" kern="100" dirty="0" smtClean="0">
                <a:latin typeface="+mn-ea"/>
                <a:cs typeface="Times New Roman" panose="02020603050405020304" pitchFamily="18" charset="0"/>
              </a:rPr>
              <a:t>201812-2</a:t>
            </a:r>
            <a:r>
              <a:rPr lang="zh-CN" altLang="en-US" sz="2400" kern="100" dirty="0" smtClean="0">
                <a:latin typeface="+mn-ea"/>
                <a:cs typeface="Times New Roman" panose="02020603050405020304" pitchFamily="18" charset="0"/>
              </a:rPr>
              <a:t>：小明放学          （</a:t>
            </a:r>
            <a:r>
              <a:rPr lang="en-US" altLang="zh-CN" sz="2400" kern="100" dirty="0">
                <a:latin typeface="+mn-ea"/>
                <a:cs typeface="Times New Roman" panose="02020603050405020304" pitchFamily="18" charset="0"/>
              </a:rPr>
              <a:t>CCF-CSP201812-1 </a:t>
            </a:r>
            <a:r>
              <a:rPr lang="zh-CN" altLang="en-US" sz="2400" kern="100" dirty="0">
                <a:latin typeface="+mn-ea"/>
                <a:cs typeface="Times New Roman" panose="02020603050405020304" pitchFamily="18" charset="0"/>
              </a:rPr>
              <a:t>小明上学）</a:t>
            </a:r>
            <a:endParaRPr lang="en-US" altLang="zh-CN" sz="2400" kern="100" dirty="0" smtClean="0">
              <a:latin typeface="+mn-ea"/>
              <a:cs typeface="Times New Roman" panose="02020603050405020304" pitchFamily="18" charset="0"/>
            </a:endParaRPr>
          </a:p>
          <a:p>
            <a:pPr marL="0" indent="0" algn="just">
              <a:lnSpc>
                <a:spcPct val="125000"/>
              </a:lnSpc>
              <a:spcAft>
                <a:spcPts val="0"/>
              </a:spcAft>
              <a:buNone/>
            </a:pPr>
            <a:r>
              <a:rPr lang="zh-CN" altLang="en-US" sz="2400" kern="100" dirty="0" smtClean="0">
                <a:latin typeface="+mn-ea"/>
                <a:cs typeface="Times New Roman" panose="02020603050405020304" pitchFamily="18" charset="0"/>
              </a:rPr>
              <a:t>题目背景：</a:t>
            </a:r>
            <a:endParaRPr lang="en-US" altLang="zh-CN" sz="2400" kern="100" dirty="0" smtClean="0">
              <a:latin typeface="+mn-ea"/>
              <a:cs typeface="Times New Roman" panose="02020603050405020304" pitchFamily="18" charset="0"/>
            </a:endParaRPr>
          </a:p>
          <a:p>
            <a:pPr marL="0" indent="0" algn="just">
              <a:lnSpc>
                <a:spcPct val="125000"/>
              </a:lnSpc>
              <a:spcAft>
                <a:spcPts val="0"/>
              </a:spcAft>
              <a:buNone/>
            </a:pPr>
            <a:r>
              <a:rPr lang="en-US" altLang="zh-CN" sz="2400" kern="100" dirty="0">
                <a:latin typeface="+mn-ea"/>
                <a:cs typeface="Times New Roman" panose="02020603050405020304" pitchFamily="18" charset="0"/>
              </a:rPr>
              <a:t> </a:t>
            </a:r>
            <a:r>
              <a:rPr lang="en-US" altLang="zh-CN" sz="2400" kern="100" dirty="0" smtClean="0">
                <a:latin typeface="+mn-ea"/>
                <a:cs typeface="Times New Roman" panose="02020603050405020304" pitchFamily="18" charset="0"/>
              </a:rPr>
              <a:t>   </a:t>
            </a:r>
            <a:r>
              <a:rPr lang="zh-CN" altLang="en-US" sz="2400" kern="100" dirty="0" smtClean="0">
                <a:latin typeface="+mn-ea"/>
                <a:cs typeface="Times New Roman" panose="02020603050405020304" pitchFamily="18" charset="0"/>
              </a:rPr>
              <a:t>小明放学回家的途中需要</a:t>
            </a:r>
            <a:r>
              <a:rPr lang="zh-CN" altLang="en-US" sz="2400" kern="100" dirty="0">
                <a:latin typeface="+mn-ea"/>
                <a:cs typeface="Times New Roman" panose="02020603050405020304" pitchFamily="18" charset="0"/>
              </a:rPr>
              <a:t>经过数段道路，相邻两段道路之间设有至多一盏红绿灯</a:t>
            </a:r>
            <a:r>
              <a:rPr lang="zh-CN" altLang="en-US" sz="2400" kern="100" dirty="0" smtClean="0">
                <a:latin typeface="+mn-ea"/>
                <a:cs typeface="Times New Roman" panose="02020603050405020304" pitchFamily="18" charset="0"/>
              </a:rPr>
              <a:t>。每</a:t>
            </a:r>
            <a:r>
              <a:rPr lang="zh-CN" altLang="en-US" sz="2400" kern="100" dirty="0">
                <a:latin typeface="+mn-ea"/>
                <a:cs typeface="Times New Roman" panose="02020603050405020304" pitchFamily="18" charset="0"/>
              </a:rPr>
              <a:t>盏红绿灯有红、黄、绿三盏灯和一个能够显示</a:t>
            </a:r>
            <a:r>
              <a:rPr lang="zh-CN" altLang="en-US" sz="2400" b="1" kern="100" dirty="0">
                <a:solidFill>
                  <a:srgbClr val="FF0000"/>
                </a:solidFill>
                <a:latin typeface="+mn-ea"/>
                <a:cs typeface="Times New Roman" panose="02020603050405020304" pitchFamily="18" charset="0"/>
              </a:rPr>
              <a:t>倒计时</a:t>
            </a:r>
            <a:r>
              <a:rPr lang="zh-CN" altLang="en-US" sz="2400" kern="100" dirty="0">
                <a:latin typeface="+mn-ea"/>
                <a:cs typeface="Times New Roman" panose="02020603050405020304" pitchFamily="18" charset="0"/>
              </a:rPr>
              <a:t>的显示牌</a:t>
            </a:r>
            <a:r>
              <a:rPr lang="zh-CN" altLang="en-US" sz="2400" kern="100" dirty="0" smtClean="0">
                <a:latin typeface="+mn-ea"/>
                <a:cs typeface="Times New Roman" panose="02020603050405020304" pitchFamily="18" charset="0"/>
              </a:rPr>
              <a:t>。红绿灯时间被</a:t>
            </a:r>
            <a:r>
              <a:rPr lang="zh-CN" altLang="en-US" sz="2400" kern="100" dirty="0">
                <a:latin typeface="+mn-ea"/>
                <a:cs typeface="Times New Roman" panose="02020603050405020304" pitchFamily="18" charset="0"/>
              </a:rPr>
              <a:t>设定为红灯 </a:t>
            </a:r>
            <a:r>
              <a:rPr lang="en-US" altLang="zh-CN" sz="2400" kern="100" dirty="0">
                <a:latin typeface="+mn-ea"/>
                <a:cs typeface="Times New Roman" panose="02020603050405020304" pitchFamily="18" charset="0"/>
              </a:rPr>
              <a:t>r </a:t>
            </a:r>
            <a:r>
              <a:rPr lang="zh-CN" altLang="en-US" sz="2400" kern="100" dirty="0">
                <a:latin typeface="+mn-ea"/>
                <a:cs typeface="Times New Roman" panose="02020603050405020304" pitchFamily="18" charset="0"/>
              </a:rPr>
              <a:t>秒，黄灯 </a:t>
            </a:r>
            <a:r>
              <a:rPr lang="en-US" altLang="zh-CN" sz="2400" kern="100" dirty="0">
                <a:latin typeface="+mn-ea"/>
                <a:cs typeface="Times New Roman" panose="02020603050405020304" pitchFamily="18" charset="0"/>
              </a:rPr>
              <a:t>y </a:t>
            </a:r>
            <a:r>
              <a:rPr lang="zh-CN" altLang="en-US" sz="2400" kern="100" dirty="0">
                <a:latin typeface="+mn-ea"/>
                <a:cs typeface="Times New Roman" panose="02020603050405020304" pitchFamily="18" charset="0"/>
              </a:rPr>
              <a:t>秒，绿灯 </a:t>
            </a:r>
            <a:r>
              <a:rPr lang="en-US" altLang="zh-CN" sz="2400" kern="100" dirty="0">
                <a:latin typeface="+mn-ea"/>
                <a:cs typeface="Times New Roman" panose="02020603050405020304" pitchFamily="18" charset="0"/>
              </a:rPr>
              <a:t>g </a:t>
            </a:r>
            <a:r>
              <a:rPr lang="zh-CN" altLang="en-US" sz="2400" kern="100" dirty="0">
                <a:latin typeface="+mn-ea"/>
                <a:cs typeface="Times New Roman" panose="02020603050405020304" pitchFamily="18" charset="0"/>
              </a:rPr>
              <a:t>秒</a:t>
            </a:r>
            <a:r>
              <a:rPr lang="zh-CN" altLang="en-US" sz="2400" kern="100" dirty="0" smtClean="0">
                <a:latin typeface="+mn-ea"/>
                <a:cs typeface="Times New Roman" panose="02020603050405020304" pitchFamily="18" charset="0"/>
              </a:rPr>
              <a:t>，也就是从 </a:t>
            </a:r>
            <a:r>
              <a:rPr lang="en-US" altLang="zh-CN" sz="2400" kern="100" dirty="0">
                <a:latin typeface="+mn-ea"/>
                <a:cs typeface="Times New Roman" panose="02020603050405020304" pitchFamily="18" charset="0"/>
              </a:rPr>
              <a:t>0 </a:t>
            </a:r>
            <a:r>
              <a:rPr lang="zh-CN" altLang="en-US" sz="2400" kern="100" dirty="0">
                <a:latin typeface="+mn-ea"/>
                <a:cs typeface="Times New Roman" panose="02020603050405020304" pitchFamily="18" charset="0"/>
              </a:rPr>
              <a:t>时刻起，</a:t>
            </a:r>
            <a:r>
              <a:rPr lang="en-US" altLang="zh-CN" sz="2400" kern="100" dirty="0">
                <a:latin typeface="+mn-ea"/>
                <a:cs typeface="Times New Roman" panose="02020603050405020304" pitchFamily="18" charset="0"/>
              </a:rPr>
              <a:t>[0,r) </a:t>
            </a:r>
            <a:r>
              <a:rPr lang="zh-CN" altLang="en-US" sz="2400" kern="100" dirty="0">
                <a:latin typeface="+mn-ea"/>
                <a:cs typeface="Times New Roman" panose="02020603050405020304" pitchFamily="18" charset="0"/>
              </a:rPr>
              <a:t>秒内亮红灯，车辆不许通过；</a:t>
            </a:r>
            <a:r>
              <a:rPr lang="en-US" altLang="zh-CN" sz="2400" kern="100" dirty="0">
                <a:latin typeface="+mn-ea"/>
                <a:cs typeface="Times New Roman" panose="02020603050405020304" pitchFamily="18" charset="0"/>
              </a:rPr>
              <a:t>[</a:t>
            </a:r>
            <a:r>
              <a:rPr lang="en-US" altLang="zh-CN" sz="2400" kern="100" dirty="0" err="1" smtClean="0">
                <a:latin typeface="+mn-ea"/>
                <a:cs typeface="Times New Roman" panose="02020603050405020304" pitchFamily="18" charset="0"/>
              </a:rPr>
              <a:t>r,r+g</a:t>
            </a:r>
            <a:r>
              <a:rPr lang="en-US" altLang="zh-CN" sz="2400" kern="100" dirty="0">
                <a:latin typeface="+mn-ea"/>
                <a:cs typeface="Times New Roman" panose="02020603050405020304" pitchFamily="18" charset="0"/>
              </a:rPr>
              <a:t>) </a:t>
            </a:r>
            <a:r>
              <a:rPr lang="zh-CN" altLang="en-US" sz="2400" kern="100" dirty="0">
                <a:latin typeface="+mn-ea"/>
                <a:cs typeface="Times New Roman" panose="02020603050405020304" pitchFamily="18" charset="0"/>
              </a:rPr>
              <a:t>秒内亮绿灯，车辆允许通过；</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r+g</a:t>
            </a:r>
            <a:r>
              <a:rPr lang="en-US" altLang="zh-CN" sz="2400" kern="100" dirty="0">
                <a:latin typeface="+mn-ea"/>
                <a:cs typeface="Times New Roman" panose="02020603050405020304" pitchFamily="18" charset="0"/>
              </a:rPr>
              <a:t>, </a:t>
            </a:r>
            <a:r>
              <a:rPr lang="en-US" altLang="zh-CN" sz="2400" kern="100" dirty="0" err="1">
                <a:latin typeface="+mn-ea"/>
                <a:cs typeface="Times New Roman" panose="02020603050405020304" pitchFamily="18" charset="0"/>
              </a:rPr>
              <a:t>r+g+y</a:t>
            </a:r>
            <a:r>
              <a:rPr lang="en-US" altLang="zh-CN" sz="2400" kern="100" dirty="0" smtClean="0">
                <a:latin typeface="+mn-ea"/>
                <a:cs typeface="Times New Roman" panose="02020603050405020304" pitchFamily="18" charset="0"/>
              </a:rPr>
              <a:t>)</a:t>
            </a:r>
            <a:r>
              <a:rPr lang="zh-CN" altLang="en-US" sz="2400" kern="100" dirty="0" smtClean="0">
                <a:latin typeface="+mn-ea"/>
                <a:cs typeface="Times New Roman" panose="02020603050405020304" pitchFamily="18" charset="0"/>
              </a:rPr>
              <a:t>秒</a:t>
            </a:r>
            <a:r>
              <a:rPr lang="zh-CN" altLang="en-US" sz="2400" kern="100" dirty="0">
                <a:latin typeface="+mn-ea"/>
                <a:cs typeface="Times New Roman" panose="02020603050405020304" pitchFamily="18" charset="0"/>
              </a:rPr>
              <a:t>内亮黄灯，车辆不许通过，然后依次循环。倒计时的显示牌上显示的</a:t>
            </a:r>
            <a:r>
              <a:rPr lang="zh-CN" altLang="en-US" sz="2400" kern="100" dirty="0" smtClean="0">
                <a:latin typeface="+mn-ea"/>
                <a:cs typeface="Times New Roman" panose="02020603050405020304" pitchFamily="18" charset="0"/>
              </a:rPr>
              <a:t>数字</a:t>
            </a:r>
            <a:r>
              <a:rPr lang="en-US" altLang="zh-CN" sz="2400" kern="100" dirty="0" smtClean="0">
                <a:latin typeface="+mn-ea"/>
                <a:cs typeface="Times New Roman" panose="02020603050405020304" pitchFamily="18" charset="0"/>
              </a:rPr>
              <a:t>t</a:t>
            </a:r>
            <a:r>
              <a:rPr lang="zh-CN" altLang="en-US" sz="2400" kern="100" dirty="0" smtClean="0">
                <a:latin typeface="+mn-ea"/>
                <a:cs typeface="Times New Roman" panose="02020603050405020304" pitchFamily="18" charset="0"/>
              </a:rPr>
              <a:t>（</a:t>
            </a:r>
            <a:r>
              <a:rPr lang="en-US" altLang="zh-CN" sz="2400" kern="100" dirty="0" smtClean="0">
                <a:latin typeface="+mn-ea"/>
                <a:cs typeface="Times New Roman" panose="02020603050405020304" pitchFamily="18" charset="0"/>
              </a:rPr>
              <a:t>t&gt;0</a:t>
            </a:r>
            <a:r>
              <a:rPr lang="zh-CN" altLang="en-US" sz="2400" kern="100" dirty="0">
                <a:latin typeface="+mn-ea"/>
                <a:cs typeface="Times New Roman" panose="02020603050405020304" pitchFamily="18" charset="0"/>
              </a:rPr>
              <a:t>）是指距离下一次信号灯变化的秒数</a:t>
            </a:r>
            <a:r>
              <a:rPr lang="zh-CN" altLang="en-US" sz="2400" kern="100" dirty="0" smtClean="0">
                <a:latin typeface="+mn-ea"/>
                <a:cs typeface="Times New Roman" panose="02020603050405020304" pitchFamily="18" charset="0"/>
              </a:rPr>
              <a:t>。</a:t>
            </a:r>
            <a:endParaRPr lang="en-US" altLang="zh-CN" sz="2400" kern="100" dirty="0" smtClean="0">
              <a:latin typeface="+mn-ea"/>
              <a:cs typeface="Times New Roman" panose="02020603050405020304" pitchFamily="18" charset="0"/>
            </a:endParaRPr>
          </a:p>
          <a:p>
            <a:pPr marL="0" indent="0" algn="just">
              <a:lnSpc>
                <a:spcPct val="125000"/>
              </a:lnSpc>
              <a:spcAft>
                <a:spcPts val="0"/>
              </a:spcAft>
              <a:buNone/>
            </a:pPr>
            <a:r>
              <a:rPr lang="zh-CN" altLang="en-US" sz="2400" kern="100" dirty="0" smtClean="0">
                <a:latin typeface="+mn-ea"/>
                <a:cs typeface="Times New Roman" panose="02020603050405020304" pitchFamily="18" charset="0"/>
              </a:rPr>
              <a:t>    某天放学时，假设小明通过某种方式知道他出发回家的那个时刻，回家路上所有红绿灯的倒计时</a:t>
            </a:r>
            <a:r>
              <a:rPr lang="en-US" altLang="zh-CN" sz="2400" kern="100" dirty="0" smtClean="0">
                <a:latin typeface="+mn-ea"/>
                <a:cs typeface="Times New Roman" panose="02020603050405020304" pitchFamily="18" charset="0"/>
              </a:rPr>
              <a:t>t</a:t>
            </a:r>
            <a:r>
              <a:rPr lang="zh-CN" altLang="en-US" sz="2400" kern="100" dirty="0" smtClean="0">
                <a:latin typeface="+mn-ea"/>
                <a:cs typeface="Times New Roman" panose="02020603050405020304" pitchFamily="18" charset="0"/>
              </a:rPr>
              <a:t>。希望</a:t>
            </a:r>
            <a:r>
              <a:rPr lang="zh-CN" altLang="en-US" sz="2400" kern="100" dirty="0">
                <a:latin typeface="+mn-ea"/>
                <a:cs typeface="Times New Roman" panose="02020603050405020304" pitchFamily="18" charset="0"/>
              </a:rPr>
              <a:t>你帮忙计算此次小</a:t>
            </a:r>
            <a:r>
              <a:rPr lang="zh-CN" altLang="en-US" sz="2400" kern="100" dirty="0" smtClean="0">
                <a:latin typeface="+mn-ea"/>
                <a:cs typeface="Times New Roman" panose="02020603050405020304" pitchFamily="18" charset="0"/>
              </a:rPr>
              <a:t>明回家所</a:t>
            </a:r>
            <a:r>
              <a:rPr lang="zh-CN" altLang="en-US" sz="2400" kern="100" dirty="0">
                <a:latin typeface="+mn-ea"/>
                <a:cs typeface="Times New Roman" panose="02020603050405020304" pitchFamily="18" charset="0"/>
              </a:rPr>
              <a:t>用的时间</a:t>
            </a:r>
            <a:r>
              <a:rPr lang="zh-CN" altLang="en-US" sz="2400" kern="100" dirty="0" smtClean="0">
                <a:latin typeface="+mn-ea"/>
                <a:cs typeface="Times New Roman" panose="02020603050405020304" pitchFamily="18" charset="0"/>
              </a:rPr>
              <a:t>。</a:t>
            </a:r>
            <a:endParaRPr lang="zh-CN" altLang="en-US" sz="2400" kern="100" dirty="0">
              <a:latin typeface="+mn-ea"/>
              <a:cs typeface="Times New Roman" panose="02020603050405020304" pitchFamily="18" charset="0"/>
            </a:endParaRPr>
          </a:p>
        </p:txBody>
      </p:sp>
    </p:spTree>
    <p:extLst>
      <p:ext uri="{BB962C8B-B14F-4D97-AF65-F5344CB8AC3E}">
        <p14:creationId xmlns:p14="http://schemas.microsoft.com/office/powerpoint/2010/main" val="18164191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3"/>
          <p:cNvSpPr>
            <a:spLocks noGrp="1"/>
          </p:cNvSpPr>
          <p:nvPr>
            <p:ph sz="quarter" idx="13"/>
          </p:nvPr>
        </p:nvSpPr>
        <p:spPr>
          <a:xfrm>
            <a:off x="109728" y="356616"/>
            <a:ext cx="8787384" cy="5893921"/>
          </a:xfrm>
          <a:prstGeom prst="rect">
            <a:avLst/>
          </a:prstGeom>
          <a:solidFill>
            <a:schemeClr val="bg1"/>
          </a:solidFill>
        </p:spPr>
        <p:txBody>
          <a:bodyPr wrap="square">
            <a:spAutoFit/>
          </a:bodyPr>
          <a:lstStyle/>
          <a:p>
            <a:pPr algn="just">
              <a:lnSpc>
                <a:spcPct val="125000"/>
              </a:lnSpc>
            </a:pPr>
            <a:r>
              <a:rPr lang="zh-CN" altLang="en-US" sz="2800" b="1" kern="100" dirty="0" smtClean="0">
                <a:latin typeface="微软雅黑" panose="020B0503020204020204" pitchFamily="34" charset="-122"/>
                <a:ea typeface="微软雅黑" panose="020B0503020204020204" pitchFamily="34" charset="-122"/>
                <a:cs typeface="Times New Roman" panose="02020603050405020304" pitchFamily="18" charset="0"/>
              </a:rPr>
              <a:t>解题思路</a:t>
            </a:r>
            <a:r>
              <a:rPr lang="zh-CN" altLang="en-US" sz="2800" kern="100" dirty="0" smtClean="0">
                <a:latin typeface="微软雅黑" panose="020B0503020204020204" pitchFamily="34" charset="-122"/>
                <a:ea typeface="微软雅黑" panose="020B0503020204020204" pitchFamily="34" charset="-122"/>
                <a:cs typeface="Times New Roman" panose="02020603050405020304" pitchFamily="18" charset="0"/>
              </a:rPr>
              <a:t>：</a:t>
            </a:r>
          </a:p>
          <a:p>
            <a:pPr lvl="1" algn="just">
              <a:lnSpc>
                <a:spcPct val="150000"/>
              </a:lnSpc>
              <a:spcBef>
                <a:spcPts val="0"/>
              </a:spcBef>
            </a:pPr>
            <a:r>
              <a:rPr lang="zh-CN" altLang="en-US" sz="2400" kern="100" dirty="0" smtClean="0">
                <a:latin typeface="+mn-ea"/>
                <a:cs typeface="Times New Roman" panose="02020603050405020304" pitchFamily="18" charset="0"/>
              </a:rPr>
              <a:t>信号灯是期性变化，周期是</a:t>
            </a:r>
            <a:r>
              <a:rPr lang="en-US" altLang="zh-CN" sz="2400" kern="100" dirty="0" smtClean="0">
                <a:latin typeface="+mn-ea"/>
                <a:cs typeface="Times New Roman" panose="02020603050405020304" pitchFamily="18" charset="0"/>
              </a:rPr>
              <a:t>sum=</a:t>
            </a:r>
            <a:r>
              <a:rPr lang="en-US" altLang="zh-CN" sz="2400" kern="100" dirty="0" err="1" smtClean="0">
                <a:latin typeface="+mn-ea"/>
                <a:cs typeface="Times New Roman" panose="02020603050405020304" pitchFamily="18" charset="0"/>
              </a:rPr>
              <a:t>r+g+y</a:t>
            </a:r>
            <a:r>
              <a:rPr lang="zh-CN" altLang="en-US" sz="2400" kern="100" dirty="0" smtClean="0">
                <a:latin typeface="+mn-ea"/>
                <a:cs typeface="Times New Roman" panose="02020603050405020304" pitchFamily="18" charset="0"/>
              </a:rPr>
              <a:t>秒，称为大周期。</a:t>
            </a:r>
            <a:endParaRPr lang="en-US" altLang="zh-CN" sz="2400" kern="100" dirty="0" smtClean="0">
              <a:latin typeface="+mn-ea"/>
              <a:cs typeface="Times New Roman" panose="02020603050405020304" pitchFamily="18" charset="0"/>
            </a:endParaRPr>
          </a:p>
          <a:p>
            <a:pPr lvl="2" algn="just">
              <a:lnSpc>
                <a:spcPct val="150000"/>
              </a:lnSpc>
              <a:spcBef>
                <a:spcPts val="0"/>
              </a:spcBef>
            </a:pPr>
            <a:r>
              <a:rPr lang="zh-CN" altLang="en-US" sz="2000" kern="100" dirty="0" smtClean="0">
                <a:latin typeface="+mn-ea"/>
                <a:cs typeface="Times New Roman" panose="02020603050405020304" pitchFamily="18" charset="0"/>
              </a:rPr>
              <a:t>即，如果</a:t>
            </a:r>
            <a:r>
              <a:rPr lang="zh-CN" altLang="en-US" sz="2000" kern="100" dirty="0">
                <a:latin typeface="+mn-ea"/>
                <a:cs typeface="Times New Roman" panose="02020603050405020304" pitchFamily="18" charset="0"/>
              </a:rPr>
              <a:t>当前某个信号灯的状态是</a:t>
            </a:r>
            <a:r>
              <a:rPr lang="en-US" altLang="zh-CN" sz="2000" kern="100" dirty="0">
                <a:latin typeface="+mn-ea"/>
                <a:cs typeface="Times New Roman" panose="02020603050405020304" pitchFamily="18" charset="0"/>
              </a:rPr>
              <a:t>t</a:t>
            </a:r>
            <a:r>
              <a:rPr lang="zh-CN" altLang="en-US" sz="2000" kern="100" dirty="0">
                <a:latin typeface="+mn-ea"/>
                <a:cs typeface="Times New Roman" panose="02020603050405020304" pitchFamily="18" charset="0"/>
              </a:rPr>
              <a:t>（倒计时为</a:t>
            </a:r>
            <a:r>
              <a:rPr lang="en-US" altLang="zh-CN" sz="2000" kern="100" dirty="0">
                <a:latin typeface="+mn-ea"/>
                <a:cs typeface="Times New Roman" panose="02020603050405020304" pitchFamily="18" charset="0"/>
              </a:rPr>
              <a:t>t</a:t>
            </a:r>
            <a:r>
              <a:rPr lang="zh-CN" altLang="en-US" sz="2000" kern="100" dirty="0">
                <a:latin typeface="+mn-ea"/>
                <a:cs typeface="Times New Roman" panose="02020603050405020304" pitchFamily="18" charset="0"/>
              </a:rPr>
              <a:t>），每</a:t>
            </a:r>
            <a:r>
              <a:rPr lang="en-US" altLang="zh-CN" sz="2000" kern="100" dirty="0">
                <a:latin typeface="+mn-ea"/>
                <a:cs typeface="Times New Roman" panose="02020603050405020304" pitchFamily="18" charset="0"/>
              </a:rPr>
              <a:t>sum</a:t>
            </a:r>
            <a:r>
              <a:rPr lang="zh-CN" altLang="en-US" sz="2000" kern="100" dirty="0">
                <a:latin typeface="+mn-ea"/>
                <a:cs typeface="Times New Roman" panose="02020603050405020304" pitchFamily="18" charset="0"/>
              </a:rPr>
              <a:t>秒后，又重新回到这个状态</a:t>
            </a:r>
            <a:r>
              <a:rPr lang="zh-CN" altLang="en-US" sz="2000" kern="100" dirty="0" smtClean="0">
                <a:latin typeface="+mn-ea"/>
                <a:cs typeface="Times New Roman" panose="02020603050405020304" pitchFamily="18" charset="0"/>
              </a:rPr>
              <a:t>（即计时</a:t>
            </a:r>
            <a:r>
              <a:rPr lang="zh-CN" altLang="en-US" sz="2000" kern="100" dirty="0">
                <a:latin typeface="+mn-ea"/>
                <a:cs typeface="Times New Roman" panose="02020603050405020304" pitchFamily="18" charset="0"/>
              </a:rPr>
              <a:t>牌</a:t>
            </a:r>
            <a:r>
              <a:rPr lang="zh-CN" altLang="en-US" sz="2000" kern="100" dirty="0" smtClean="0">
                <a:latin typeface="+mn-ea"/>
                <a:cs typeface="Times New Roman" panose="02020603050405020304" pitchFamily="18" charset="0"/>
              </a:rPr>
              <a:t>上显示的还是</a:t>
            </a:r>
            <a:r>
              <a:rPr lang="en-US" altLang="zh-CN" sz="2000" kern="100" dirty="0">
                <a:latin typeface="+mn-ea"/>
                <a:cs typeface="Times New Roman" panose="02020603050405020304" pitchFamily="18" charset="0"/>
              </a:rPr>
              <a:t>t</a:t>
            </a:r>
            <a:r>
              <a:rPr lang="zh-CN" altLang="en-US" sz="2000" kern="100" dirty="0">
                <a:latin typeface="+mn-ea"/>
                <a:cs typeface="Times New Roman" panose="02020603050405020304" pitchFamily="18" charset="0"/>
              </a:rPr>
              <a:t>秒）。</a:t>
            </a:r>
            <a:endParaRPr lang="en-US" altLang="zh-CN" sz="2000" kern="100" dirty="0">
              <a:latin typeface="+mn-ea"/>
              <a:cs typeface="Times New Roman" panose="02020603050405020304" pitchFamily="18" charset="0"/>
            </a:endParaRPr>
          </a:p>
          <a:p>
            <a:pPr lvl="1" algn="just">
              <a:lnSpc>
                <a:spcPct val="150000"/>
              </a:lnSpc>
              <a:spcBef>
                <a:spcPts val="0"/>
              </a:spcBef>
            </a:pPr>
            <a:r>
              <a:rPr lang="zh-CN" altLang="en-US" sz="2400" kern="100" dirty="0">
                <a:latin typeface="+mn-ea"/>
                <a:cs typeface="Times New Roman" panose="02020603050405020304" pitchFamily="18" charset="0"/>
              </a:rPr>
              <a:t>设</a:t>
            </a:r>
            <a:r>
              <a:rPr lang="en-US" altLang="zh-CN" sz="2400" kern="100" dirty="0">
                <a:latin typeface="+mn-ea"/>
                <a:cs typeface="Times New Roman" panose="02020603050405020304" pitchFamily="18" charset="0"/>
              </a:rPr>
              <a:t>T</a:t>
            </a:r>
            <a:r>
              <a:rPr lang="zh-CN" altLang="en-US" sz="2400" kern="100" dirty="0">
                <a:latin typeface="+mn-ea"/>
                <a:cs typeface="Times New Roman" panose="02020603050405020304" pitchFamily="18" charset="0"/>
              </a:rPr>
              <a:t>为</a:t>
            </a:r>
            <a:r>
              <a:rPr lang="zh-CN" altLang="en-US" sz="2400" kern="100" dirty="0" smtClean="0">
                <a:latin typeface="+mn-ea"/>
                <a:cs typeface="Times New Roman" panose="02020603050405020304" pitchFamily="18" charset="0"/>
              </a:rPr>
              <a:t>从</a:t>
            </a:r>
            <a:r>
              <a:rPr lang="en-US" altLang="zh-CN" sz="2400" kern="100" dirty="0">
                <a:latin typeface="+mn-ea"/>
                <a:cs typeface="Times New Roman" panose="02020603050405020304" pitchFamily="18" charset="0"/>
              </a:rPr>
              <a:t>0</a:t>
            </a:r>
            <a:r>
              <a:rPr lang="zh-CN" altLang="en-US" sz="2400" kern="100" dirty="0" smtClean="0">
                <a:latin typeface="+mn-ea"/>
                <a:cs typeface="Times New Roman" panose="02020603050405020304" pitchFamily="18" charset="0"/>
              </a:rPr>
              <a:t>时刻起至今已过去</a:t>
            </a:r>
            <a:r>
              <a:rPr lang="zh-CN" altLang="en-US" sz="2400" kern="100" dirty="0">
                <a:latin typeface="+mn-ea"/>
                <a:cs typeface="Times New Roman" panose="02020603050405020304" pitchFamily="18" charset="0"/>
              </a:rPr>
              <a:t>的总时间</a:t>
            </a:r>
            <a:r>
              <a:rPr lang="zh-CN" altLang="en-US" sz="2400" kern="100" dirty="0" smtClean="0">
                <a:latin typeface="+mn-ea"/>
                <a:cs typeface="Times New Roman" panose="02020603050405020304" pitchFamily="18" charset="0"/>
              </a:rPr>
              <a:t>。初始</a:t>
            </a:r>
            <a:r>
              <a:rPr lang="en-US" altLang="zh-CN" sz="2400" kern="100" dirty="0" smtClean="0">
                <a:latin typeface="+mn-ea"/>
                <a:cs typeface="Times New Roman" panose="02020603050405020304" pitchFamily="18" charset="0"/>
              </a:rPr>
              <a:t>T=0</a:t>
            </a:r>
            <a:r>
              <a:rPr lang="zh-CN" altLang="en-US" sz="2400" kern="100" dirty="0">
                <a:latin typeface="+mn-ea"/>
                <a:cs typeface="Times New Roman" panose="02020603050405020304" pitchFamily="18" charset="0"/>
              </a:rPr>
              <a:t>。</a:t>
            </a:r>
            <a:r>
              <a:rPr lang="zh-CN" altLang="en-US" sz="2400" kern="100" dirty="0" smtClean="0">
                <a:latin typeface="+mn-ea"/>
                <a:cs typeface="Times New Roman" panose="02020603050405020304" pitchFamily="18" charset="0"/>
              </a:rPr>
              <a:t>在</a:t>
            </a:r>
            <a:r>
              <a:rPr lang="en-US" altLang="zh-CN" sz="2400" kern="100" dirty="0">
                <a:latin typeface="+mn-ea"/>
                <a:cs typeface="Times New Roman" panose="02020603050405020304" pitchFamily="18" charset="0"/>
              </a:rPr>
              <a:t>T</a:t>
            </a:r>
            <a:r>
              <a:rPr lang="zh-CN" altLang="en-US" sz="2400" kern="100" dirty="0">
                <a:latin typeface="+mn-ea"/>
                <a:cs typeface="Times New Roman" panose="02020603050405020304" pitchFamily="18" charset="0"/>
              </a:rPr>
              <a:t>时刻：</a:t>
            </a:r>
            <a:endParaRPr lang="en-US" altLang="zh-CN" sz="2400" kern="100" dirty="0">
              <a:latin typeface="+mn-ea"/>
              <a:cs typeface="Times New Roman" panose="02020603050405020304" pitchFamily="18" charset="0"/>
            </a:endParaRPr>
          </a:p>
          <a:p>
            <a:pPr lvl="2" algn="just">
              <a:lnSpc>
                <a:spcPct val="150000"/>
              </a:lnSpc>
              <a:spcBef>
                <a:spcPts val="0"/>
              </a:spcBef>
            </a:pPr>
            <a:r>
              <a:rPr lang="zh-CN" altLang="en-US" sz="2000" kern="100" dirty="0">
                <a:latin typeface="+mn-ea"/>
                <a:cs typeface="Times New Roman" panose="02020603050405020304" pitchFamily="18" charset="0"/>
              </a:rPr>
              <a:t>如果小明遇到的是路，则</a:t>
            </a:r>
            <a:r>
              <a:rPr lang="en-US" altLang="zh-CN" sz="2000" kern="100" dirty="0">
                <a:latin typeface="+mn-ea"/>
                <a:cs typeface="Times New Roman" panose="02020603050405020304" pitchFamily="18" charset="0"/>
              </a:rPr>
              <a:t>T</a:t>
            </a:r>
            <a:r>
              <a:rPr lang="zh-CN" altLang="en-US" sz="2000" kern="100" dirty="0">
                <a:latin typeface="+mn-ea"/>
                <a:cs typeface="Times New Roman" panose="02020603050405020304" pitchFamily="18" charset="0"/>
              </a:rPr>
              <a:t>加上该条路耗时，到达下一个位置；</a:t>
            </a:r>
            <a:endParaRPr lang="en-US" altLang="zh-CN" sz="2000" kern="100" dirty="0">
              <a:latin typeface="+mn-ea"/>
              <a:cs typeface="Times New Roman" panose="02020603050405020304" pitchFamily="18" charset="0"/>
            </a:endParaRPr>
          </a:p>
          <a:p>
            <a:pPr lvl="2" algn="just">
              <a:lnSpc>
                <a:spcPct val="150000"/>
              </a:lnSpc>
              <a:spcBef>
                <a:spcPts val="0"/>
              </a:spcBef>
            </a:pPr>
            <a:r>
              <a:rPr lang="zh-CN" altLang="en-US" sz="2000" kern="100" dirty="0">
                <a:latin typeface="+mn-ea"/>
                <a:cs typeface="Times New Roman" panose="02020603050405020304" pitchFamily="18" charset="0"/>
              </a:rPr>
              <a:t>如果小明遇到的是红绿灯，则取</a:t>
            </a:r>
            <a:r>
              <a:rPr lang="en-US" altLang="zh-CN" sz="2000" kern="100" dirty="0">
                <a:latin typeface="+mn-ea"/>
                <a:cs typeface="Times New Roman" panose="02020603050405020304" pitchFamily="18" charset="0"/>
              </a:rPr>
              <a:t>rest=</a:t>
            </a:r>
            <a:r>
              <a:rPr lang="en-US" altLang="zh-CN" sz="2000" kern="100" dirty="0" err="1">
                <a:latin typeface="+mn-ea"/>
                <a:cs typeface="Times New Roman" panose="02020603050405020304" pitchFamily="18" charset="0"/>
              </a:rPr>
              <a:t>T%sum</a:t>
            </a:r>
            <a:r>
              <a:rPr lang="zh-CN" altLang="en-US" sz="2000" kern="100" dirty="0">
                <a:latin typeface="+mn-ea"/>
                <a:cs typeface="Times New Roman" panose="02020603050405020304" pitchFamily="18" charset="0"/>
              </a:rPr>
              <a:t>，为在总的</a:t>
            </a:r>
            <a:r>
              <a:rPr lang="en-US" altLang="zh-CN" sz="2000" kern="100" dirty="0">
                <a:latin typeface="+mn-ea"/>
                <a:cs typeface="Times New Roman" panose="02020603050405020304" pitchFamily="18" charset="0"/>
              </a:rPr>
              <a:t>T</a:t>
            </a:r>
            <a:r>
              <a:rPr lang="zh-CN" altLang="en-US" sz="2000" kern="100" dirty="0">
                <a:latin typeface="+mn-ea"/>
                <a:cs typeface="Times New Roman" panose="02020603050405020304" pitchFamily="18" charset="0"/>
              </a:rPr>
              <a:t>时间内，去掉信号灯大周期后，剩余的不足一个大周期的时间。</a:t>
            </a:r>
            <a:endParaRPr lang="en-US" altLang="zh-CN" sz="2000" kern="100" dirty="0">
              <a:latin typeface="+mn-ea"/>
              <a:cs typeface="Times New Roman" panose="02020603050405020304" pitchFamily="18" charset="0"/>
            </a:endParaRPr>
          </a:p>
          <a:p>
            <a:pPr lvl="2" algn="just">
              <a:lnSpc>
                <a:spcPct val="150000"/>
              </a:lnSpc>
              <a:spcBef>
                <a:spcPts val="0"/>
              </a:spcBef>
            </a:pPr>
            <a:r>
              <a:rPr lang="zh-CN" altLang="en-US" sz="2000" kern="100" dirty="0">
                <a:latin typeface="+mn-ea"/>
                <a:cs typeface="Times New Roman" panose="02020603050405020304" pitchFamily="18" charset="0"/>
              </a:rPr>
              <a:t>若此时信号灯倒计时为</a:t>
            </a:r>
            <a:r>
              <a:rPr lang="en-US" altLang="zh-CN" sz="2000" kern="100" dirty="0">
                <a:latin typeface="+mn-ea"/>
                <a:cs typeface="Times New Roman" panose="02020603050405020304" pitchFamily="18" charset="0"/>
              </a:rPr>
              <a:t>t</a:t>
            </a:r>
            <a:r>
              <a:rPr lang="zh-CN" altLang="en-US" sz="2000" kern="100" dirty="0">
                <a:latin typeface="+mn-ea"/>
                <a:cs typeface="Times New Roman" panose="02020603050405020304" pitchFamily="18" charset="0"/>
              </a:rPr>
              <a:t>，则根据信号的类型</a:t>
            </a:r>
            <a:r>
              <a:rPr lang="zh-CN" altLang="en-US" sz="2000" kern="100" dirty="0" smtClean="0">
                <a:latin typeface="+mn-ea"/>
                <a:cs typeface="Times New Roman" panose="02020603050405020304" pitchFamily="18" charset="0"/>
              </a:rPr>
              <a:t>，根据</a:t>
            </a:r>
            <a:r>
              <a:rPr lang="en-US" altLang="zh-CN" sz="2000" kern="100" dirty="0" smtClean="0">
                <a:latin typeface="+mn-ea"/>
                <a:cs typeface="Times New Roman" panose="02020603050405020304" pitchFamily="18" charset="0"/>
              </a:rPr>
              <a:t>rest</a:t>
            </a:r>
            <a:r>
              <a:rPr lang="zh-CN" altLang="en-US" sz="2000" kern="100" dirty="0" smtClean="0">
                <a:latin typeface="+mn-ea"/>
                <a:cs typeface="Times New Roman" panose="02020603050405020304" pitchFamily="18" charset="0"/>
              </a:rPr>
              <a:t>、</a:t>
            </a:r>
            <a:r>
              <a:rPr lang="en-US" altLang="zh-CN" sz="2000" kern="100" dirty="0" smtClean="0">
                <a:latin typeface="+mn-ea"/>
                <a:cs typeface="Times New Roman" panose="02020603050405020304" pitchFamily="18" charset="0"/>
              </a:rPr>
              <a:t>t</a:t>
            </a:r>
            <a:r>
              <a:rPr lang="zh-CN" altLang="en-US" sz="2000" kern="100" dirty="0" smtClean="0">
                <a:latin typeface="+mn-ea"/>
                <a:cs typeface="Times New Roman" panose="02020603050405020304" pitchFamily="18" charset="0"/>
              </a:rPr>
              <a:t>，计算等待时间</a:t>
            </a:r>
            <a:r>
              <a:rPr lang="en-US" altLang="zh-CN" sz="2000" kern="100" dirty="0" smtClean="0">
                <a:latin typeface="+mn-ea"/>
                <a:cs typeface="Times New Roman" panose="02020603050405020304" pitchFamily="18" charset="0"/>
              </a:rPr>
              <a:t>wait</a:t>
            </a:r>
            <a:r>
              <a:rPr lang="zh-CN" altLang="en-US" sz="2000" kern="100" dirty="0" smtClean="0">
                <a:latin typeface="+mn-ea"/>
                <a:cs typeface="Times New Roman" panose="02020603050405020304" pitchFamily="18" charset="0"/>
              </a:rPr>
              <a:t>后。</a:t>
            </a:r>
            <a:endParaRPr lang="en-US" altLang="zh-CN" sz="2000" kern="100" dirty="0" smtClean="0">
              <a:latin typeface="+mn-ea"/>
              <a:cs typeface="Times New Roman" panose="02020603050405020304" pitchFamily="18" charset="0"/>
            </a:endParaRPr>
          </a:p>
          <a:p>
            <a:pPr lvl="2" algn="just">
              <a:lnSpc>
                <a:spcPct val="150000"/>
              </a:lnSpc>
              <a:spcBef>
                <a:spcPts val="0"/>
              </a:spcBef>
            </a:pPr>
            <a:r>
              <a:rPr lang="zh-CN" altLang="en-US" sz="2000" kern="100" dirty="0">
                <a:latin typeface="+mn-ea"/>
                <a:cs typeface="Times New Roman" panose="02020603050405020304" pitchFamily="18" charset="0"/>
              </a:rPr>
              <a:t>求</a:t>
            </a:r>
            <a:r>
              <a:rPr lang="zh-CN" altLang="en-US" sz="2000" kern="100" dirty="0" smtClean="0">
                <a:latin typeface="+mn-ea"/>
                <a:cs typeface="Times New Roman" panose="02020603050405020304" pitchFamily="18" charset="0"/>
              </a:rPr>
              <a:t>出等待时间，</a:t>
            </a:r>
            <a:r>
              <a:rPr lang="en-US" altLang="zh-CN" sz="2000" kern="100" dirty="0" smtClean="0">
                <a:latin typeface="+mn-ea"/>
                <a:cs typeface="Times New Roman" panose="02020603050405020304" pitchFamily="18" charset="0"/>
              </a:rPr>
              <a:t>T+=wait</a:t>
            </a:r>
            <a:r>
              <a:rPr lang="zh-CN" altLang="en-US" sz="2000" kern="100" dirty="0" smtClean="0">
                <a:latin typeface="+mn-ea"/>
                <a:cs typeface="Times New Roman" panose="02020603050405020304" pitchFamily="18" charset="0"/>
              </a:rPr>
              <a:t>，然后就可以到达下一个位置。</a:t>
            </a:r>
            <a:endParaRPr lang="en-US" altLang="zh-CN" sz="2000" kern="100" dirty="0" smtClean="0">
              <a:latin typeface="+mn-ea"/>
              <a:cs typeface="Times New Roman" panose="02020603050405020304" pitchFamily="18" charset="0"/>
            </a:endParaRPr>
          </a:p>
          <a:p>
            <a:pPr lvl="2" algn="just">
              <a:lnSpc>
                <a:spcPct val="150000"/>
              </a:lnSpc>
              <a:spcBef>
                <a:spcPts val="0"/>
              </a:spcBef>
            </a:pPr>
            <a:r>
              <a:rPr lang="zh-CN" altLang="en-US" sz="2000" kern="100" dirty="0" smtClean="0">
                <a:latin typeface="+mn-ea"/>
                <a:cs typeface="Times New Roman" panose="02020603050405020304" pitchFamily="18" charset="0"/>
              </a:rPr>
              <a:t>注：绿灯不等待，红灯等</a:t>
            </a:r>
            <a:r>
              <a:rPr lang="en-US" altLang="zh-CN" sz="2000" kern="100" dirty="0" smtClean="0">
                <a:latin typeface="+mn-ea"/>
                <a:cs typeface="Times New Roman" panose="02020603050405020304" pitchFamily="18" charset="0"/>
              </a:rPr>
              <a:t>t</a:t>
            </a:r>
            <a:r>
              <a:rPr lang="zh-CN" altLang="en-US" sz="2000" kern="100" dirty="0" smtClean="0">
                <a:latin typeface="+mn-ea"/>
                <a:cs typeface="Times New Roman" panose="02020603050405020304" pitchFamily="18" charset="0"/>
              </a:rPr>
              <a:t>秒，而黄灯要等</a:t>
            </a:r>
            <a:r>
              <a:rPr lang="en-US" altLang="zh-CN" sz="2000" kern="100" dirty="0" err="1" smtClean="0">
                <a:latin typeface="+mn-ea"/>
                <a:cs typeface="Times New Roman" panose="02020603050405020304" pitchFamily="18" charset="0"/>
              </a:rPr>
              <a:t>t+r</a:t>
            </a:r>
            <a:r>
              <a:rPr lang="zh-CN" altLang="en-US" sz="2000" kern="100" dirty="0" smtClean="0">
                <a:latin typeface="+mn-ea"/>
                <a:cs typeface="Times New Roman" panose="02020603050405020304" pitchFamily="18" charset="0"/>
              </a:rPr>
              <a:t>秒。</a:t>
            </a:r>
            <a:endParaRPr lang="en-US"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39178384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20624" y="448056"/>
            <a:ext cx="8321040" cy="6025896"/>
          </a:xfrm>
          <a:solidFill>
            <a:schemeClr val="bg1"/>
          </a:solidFill>
        </p:spPr>
        <p:txBody>
          <a:bodyPr>
            <a:normAutofit/>
          </a:bodyPr>
          <a:lstStyle/>
          <a:p>
            <a:pPr marL="0" indent="0">
              <a:buNone/>
            </a:pPr>
            <a:r>
              <a:rPr lang="en-US" altLang="zh-CN" dirty="0" err="1">
                <a:latin typeface="+mn-ea"/>
              </a:rPr>
              <a:t>int</a:t>
            </a:r>
            <a:r>
              <a:rPr lang="en-US" altLang="zh-CN" dirty="0">
                <a:latin typeface="+mn-ea"/>
              </a:rPr>
              <a:t> main(){</a:t>
            </a:r>
          </a:p>
          <a:p>
            <a:pPr marL="0" indent="0">
              <a:buNone/>
            </a:pPr>
            <a:r>
              <a:rPr lang="en-US" altLang="zh-CN" dirty="0">
                <a:latin typeface="+mn-ea"/>
              </a:rPr>
              <a:t>	long </a:t>
            </a:r>
            <a:r>
              <a:rPr lang="en-US" altLang="zh-CN" dirty="0" err="1">
                <a:latin typeface="+mn-ea"/>
              </a:rPr>
              <a:t>long</a:t>
            </a:r>
            <a:r>
              <a:rPr lang="en-US" altLang="zh-CN" dirty="0">
                <a:latin typeface="+mn-ea"/>
              </a:rPr>
              <a:t> T=0,wait;      //T</a:t>
            </a:r>
            <a:r>
              <a:rPr lang="zh-CN" altLang="en-US" dirty="0">
                <a:latin typeface="+mn-ea"/>
              </a:rPr>
              <a:t>为总时间，</a:t>
            </a:r>
            <a:r>
              <a:rPr lang="en-US" altLang="zh-CN" dirty="0">
                <a:latin typeface="+mn-ea"/>
              </a:rPr>
              <a:t>wait</a:t>
            </a:r>
            <a:r>
              <a:rPr lang="zh-CN" altLang="en-US" dirty="0">
                <a:latin typeface="+mn-ea"/>
              </a:rPr>
              <a:t>为在路口等待的时间 </a:t>
            </a:r>
          </a:p>
          <a:p>
            <a:pPr marL="0" indent="0">
              <a:buNone/>
            </a:pPr>
            <a:r>
              <a:rPr lang="zh-CN" altLang="en-US" dirty="0">
                <a:latin typeface="+mn-ea"/>
              </a:rPr>
              <a:t>	</a:t>
            </a:r>
            <a:r>
              <a:rPr lang="en-US" altLang="zh-CN" dirty="0">
                <a:latin typeface="+mn-ea"/>
              </a:rPr>
              <a:t>long </a:t>
            </a:r>
            <a:r>
              <a:rPr lang="en-US" altLang="zh-CN" dirty="0" err="1">
                <a:latin typeface="+mn-ea"/>
              </a:rPr>
              <a:t>long</a:t>
            </a:r>
            <a:r>
              <a:rPr lang="en-US" altLang="zh-CN" dirty="0">
                <a:latin typeface="+mn-ea"/>
              </a:rPr>
              <a:t> </a:t>
            </a:r>
            <a:r>
              <a:rPr lang="en-US" altLang="zh-CN" dirty="0" err="1">
                <a:latin typeface="+mn-ea"/>
              </a:rPr>
              <a:t>r,y,g,n,rest</a:t>
            </a:r>
            <a:r>
              <a:rPr lang="en-US" altLang="zh-CN" dirty="0">
                <a:latin typeface="+mn-ea"/>
              </a:rPr>
              <a:t>;  </a:t>
            </a:r>
          </a:p>
          <a:p>
            <a:pPr marL="0" indent="0">
              <a:buNone/>
            </a:pPr>
            <a:r>
              <a:rPr lang="en-US" altLang="zh-CN" dirty="0">
                <a:latin typeface="+mn-ea"/>
              </a:rPr>
              <a:t>	</a:t>
            </a:r>
            <a:r>
              <a:rPr lang="en-US" altLang="zh-CN" dirty="0" err="1">
                <a:latin typeface="+mn-ea"/>
              </a:rPr>
              <a:t>scanf</a:t>
            </a:r>
            <a:r>
              <a:rPr lang="en-US" altLang="zh-CN" dirty="0">
                <a:latin typeface="+mn-ea"/>
              </a:rPr>
              <a:t>("%</a:t>
            </a:r>
            <a:r>
              <a:rPr lang="en-US" altLang="zh-CN" dirty="0" err="1">
                <a:latin typeface="+mn-ea"/>
              </a:rPr>
              <a:t>lld%lld%lld</a:t>
            </a:r>
            <a:r>
              <a:rPr lang="en-US" altLang="zh-CN" dirty="0">
                <a:latin typeface="+mn-ea"/>
              </a:rPr>
              <a:t>\</a:t>
            </a:r>
            <a:r>
              <a:rPr lang="en-US" altLang="zh-CN" dirty="0" err="1">
                <a:latin typeface="+mn-ea"/>
              </a:rPr>
              <a:t>n",&amp;r,&amp;y,&amp;g</a:t>
            </a:r>
            <a:r>
              <a:rPr lang="en-US" altLang="zh-CN" dirty="0">
                <a:latin typeface="+mn-ea"/>
              </a:rPr>
              <a:t>);</a:t>
            </a:r>
          </a:p>
          <a:p>
            <a:pPr marL="0" indent="0">
              <a:buNone/>
            </a:pPr>
            <a:r>
              <a:rPr lang="en-US" altLang="zh-CN" dirty="0">
                <a:latin typeface="+mn-ea"/>
              </a:rPr>
              <a:t>	long </a:t>
            </a:r>
            <a:r>
              <a:rPr lang="en-US" altLang="zh-CN" dirty="0" err="1">
                <a:latin typeface="+mn-ea"/>
              </a:rPr>
              <a:t>long</a:t>
            </a:r>
            <a:r>
              <a:rPr lang="en-US" altLang="zh-CN" dirty="0">
                <a:latin typeface="+mn-ea"/>
              </a:rPr>
              <a:t> sum=</a:t>
            </a:r>
            <a:r>
              <a:rPr lang="en-US" altLang="zh-CN" dirty="0" err="1">
                <a:latin typeface="+mn-ea"/>
              </a:rPr>
              <a:t>r+g+y</a:t>
            </a:r>
            <a:r>
              <a:rPr lang="en-US" altLang="zh-CN" dirty="0">
                <a:latin typeface="+mn-ea"/>
              </a:rPr>
              <a:t>;</a:t>
            </a:r>
          </a:p>
          <a:p>
            <a:pPr marL="0" indent="0">
              <a:buNone/>
            </a:pPr>
            <a:r>
              <a:rPr lang="en-US" altLang="zh-CN" dirty="0">
                <a:latin typeface="+mn-ea"/>
              </a:rPr>
              <a:t>	</a:t>
            </a:r>
            <a:r>
              <a:rPr lang="en-US" altLang="zh-CN" dirty="0" err="1">
                <a:latin typeface="+mn-ea"/>
              </a:rPr>
              <a:t>scanf</a:t>
            </a:r>
            <a:r>
              <a:rPr lang="en-US" altLang="zh-CN" dirty="0">
                <a:latin typeface="+mn-ea"/>
              </a:rPr>
              <a:t>("%</a:t>
            </a:r>
            <a:r>
              <a:rPr lang="en-US" altLang="zh-CN" dirty="0" err="1">
                <a:latin typeface="+mn-ea"/>
              </a:rPr>
              <a:t>lld</a:t>
            </a:r>
            <a:r>
              <a:rPr lang="en-US" altLang="zh-CN" dirty="0">
                <a:latin typeface="+mn-ea"/>
              </a:rPr>
              <a:t>",&amp;n);</a:t>
            </a:r>
          </a:p>
          <a:p>
            <a:pPr marL="0" indent="0">
              <a:buNone/>
            </a:pPr>
            <a:r>
              <a:rPr lang="en-US" altLang="zh-CN" dirty="0">
                <a:latin typeface="+mn-ea"/>
              </a:rPr>
              <a:t>	</a:t>
            </a:r>
          </a:p>
          <a:p>
            <a:pPr marL="0" indent="0">
              <a:buNone/>
            </a:pPr>
            <a:r>
              <a:rPr lang="en-US" altLang="zh-CN" dirty="0">
                <a:latin typeface="+mn-ea"/>
              </a:rPr>
              <a:t>	for(</a:t>
            </a:r>
            <a:r>
              <a:rPr lang="en-US" altLang="zh-CN" dirty="0" err="1">
                <a:latin typeface="+mn-ea"/>
              </a:rPr>
              <a:t>int</a:t>
            </a:r>
            <a:r>
              <a:rPr lang="en-US" altLang="zh-CN" dirty="0">
                <a:latin typeface="+mn-ea"/>
              </a:rPr>
              <a:t> </a:t>
            </a:r>
            <a:r>
              <a:rPr lang="en-US" altLang="zh-CN" dirty="0" err="1">
                <a:latin typeface="+mn-ea"/>
              </a:rPr>
              <a:t>i</a:t>
            </a:r>
            <a:r>
              <a:rPr lang="en-US" altLang="zh-CN" dirty="0">
                <a:latin typeface="+mn-ea"/>
              </a:rPr>
              <a:t>=0;i&lt;</a:t>
            </a:r>
            <a:r>
              <a:rPr lang="en-US" altLang="zh-CN" dirty="0" err="1">
                <a:latin typeface="+mn-ea"/>
              </a:rPr>
              <a:t>n;i</a:t>
            </a:r>
            <a:r>
              <a:rPr lang="en-US" altLang="zh-CN" dirty="0">
                <a:latin typeface="+mn-ea"/>
              </a:rPr>
              <a:t>++){</a:t>
            </a:r>
          </a:p>
          <a:p>
            <a:pPr marL="0" indent="0">
              <a:buNone/>
            </a:pPr>
            <a:r>
              <a:rPr lang="en-US" altLang="zh-CN" dirty="0">
                <a:latin typeface="+mn-ea"/>
              </a:rPr>
              <a:t>		</a:t>
            </a:r>
            <a:r>
              <a:rPr lang="en-US" altLang="zh-CN" dirty="0" err="1">
                <a:latin typeface="+mn-ea"/>
              </a:rPr>
              <a:t>int</a:t>
            </a:r>
            <a:r>
              <a:rPr lang="en-US" altLang="zh-CN" dirty="0">
                <a:latin typeface="+mn-ea"/>
              </a:rPr>
              <a:t> </a:t>
            </a:r>
            <a:r>
              <a:rPr lang="en-US" altLang="zh-CN" dirty="0" err="1">
                <a:latin typeface="+mn-ea"/>
              </a:rPr>
              <a:t>k,time</a:t>
            </a:r>
            <a:r>
              <a:rPr lang="en-US" altLang="zh-CN" dirty="0">
                <a:latin typeface="+mn-ea"/>
              </a:rPr>
              <a:t>;</a:t>
            </a:r>
          </a:p>
          <a:p>
            <a:pPr marL="0" indent="0">
              <a:buNone/>
            </a:pPr>
            <a:r>
              <a:rPr lang="en-US" altLang="zh-CN" dirty="0">
                <a:latin typeface="+mn-ea"/>
              </a:rPr>
              <a:t>		</a:t>
            </a:r>
            <a:r>
              <a:rPr lang="en-US" altLang="zh-CN" dirty="0" err="1">
                <a:latin typeface="+mn-ea"/>
              </a:rPr>
              <a:t>scanf</a:t>
            </a:r>
            <a:r>
              <a:rPr lang="en-US" altLang="zh-CN" dirty="0">
                <a:latin typeface="+mn-ea"/>
              </a:rPr>
              <a:t>("%</a:t>
            </a:r>
            <a:r>
              <a:rPr lang="en-US" altLang="zh-CN" dirty="0" err="1">
                <a:latin typeface="+mn-ea"/>
              </a:rPr>
              <a:t>d%d</a:t>
            </a:r>
            <a:r>
              <a:rPr lang="en-US" altLang="zh-CN" dirty="0">
                <a:latin typeface="+mn-ea"/>
              </a:rPr>
              <a:t>",&amp;</a:t>
            </a:r>
            <a:r>
              <a:rPr lang="en-US" altLang="zh-CN" dirty="0" err="1">
                <a:latin typeface="+mn-ea"/>
              </a:rPr>
              <a:t>k,&amp;time</a:t>
            </a:r>
            <a:r>
              <a:rPr lang="en-US" altLang="zh-CN" dirty="0">
                <a:latin typeface="+mn-ea"/>
              </a:rPr>
              <a:t>);</a:t>
            </a:r>
            <a:endParaRPr lang="zh-CN" altLang="en-US" dirty="0">
              <a:latin typeface="+mn-ea"/>
            </a:endParaRPr>
          </a:p>
        </p:txBody>
      </p:sp>
    </p:spTree>
    <p:extLst>
      <p:ext uri="{BB962C8B-B14F-4D97-AF65-F5344CB8AC3E}">
        <p14:creationId xmlns:p14="http://schemas.microsoft.com/office/powerpoint/2010/main" val="656919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CSP</a:t>
            </a:r>
            <a:r>
              <a:rPr lang="zh-CN" altLang="en-US" dirty="0" smtClean="0"/>
              <a:t>认证价值</a:t>
            </a:r>
            <a:endParaRPr lang="zh-CN" altLang="en-US" dirty="0"/>
          </a:p>
        </p:txBody>
      </p:sp>
      <p:sp>
        <p:nvSpPr>
          <p:cNvPr id="3" name="内容占位符 2"/>
          <p:cNvSpPr>
            <a:spLocks noGrp="1"/>
          </p:cNvSpPr>
          <p:nvPr>
            <p:ph sz="quarter" idx="13"/>
          </p:nvPr>
        </p:nvSpPr>
        <p:spPr>
          <a:xfrm>
            <a:off x="528205" y="2271214"/>
            <a:ext cx="8449539" cy="4074168"/>
          </a:xfrm>
        </p:spPr>
        <p:txBody>
          <a:bodyPr>
            <a:normAutofit/>
          </a:bodyPr>
          <a:lstStyle/>
          <a:p>
            <a:pPr>
              <a:lnSpc>
                <a:spcPct val="150000"/>
              </a:lnSpc>
            </a:pPr>
            <a:r>
              <a:rPr lang="en-US" altLang="zh-CN" sz="2800" dirty="0" smtClean="0"/>
              <a:t>CSP</a:t>
            </a:r>
            <a:r>
              <a:rPr lang="zh-CN" altLang="en-US" sz="2800" dirty="0" smtClean="0"/>
              <a:t>旨在考察大学生的算法设计和编程能力</a:t>
            </a:r>
            <a:endParaRPr lang="en-US" altLang="zh-CN" sz="2800" dirty="0" smtClean="0"/>
          </a:p>
          <a:p>
            <a:pPr>
              <a:lnSpc>
                <a:spcPct val="150000"/>
              </a:lnSpc>
            </a:pPr>
            <a:r>
              <a:rPr lang="zh-CN" altLang="en-US" sz="2800" dirty="0" smtClean="0"/>
              <a:t>高校 </a:t>
            </a:r>
            <a:r>
              <a:rPr lang="en-US" altLang="zh-CN" sz="2800" dirty="0" smtClean="0"/>
              <a:t>——</a:t>
            </a:r>
            <a:r>
              <a:rPr lang="zh-CN" altLang="en-US" sz="2800" dirty="0" smtClean="0"/>
              <a:t>衡量个人计算机专业能力的重要标准</a:t>
            </a:r>
            <a:endParaRPr lang="en-US" altLang="zh-CN" sz="2800" dirty="0" smtClean="0"/>
          </a:p>
          <a:p>
            <a:pPr marL="0" indent="0">
              <a:lnSpc>
                <a:spcPct val="150000"/>
              </a:lnSpc>
              <a:buNone/>
            </a:pPr>
            <a:r>
              <a:rPr lang="en-US" altLang="zh-CN" sz="2800" dirty="0" smtClean="0"/>
              <a:t>            ——</a:t>
            </a:r>
            <a:r>
              <a:rPr lang="zh-CN" altLang="en-US" sz="2800" dirty="0" smtClean="0"/>
              <a:t>衡量学校教学水平，反映出高校的实力</a:t>
            </a:r>
            <a:endParaRPr lang="en-US" altLang="zh-CN" sz="2800" dirty="0" smtClean="0"/>
          </a:p>
          <a:p>
            <a:pPr>
              <a:lnSpc>
                <a:spcPct val="150000"/>
              </a:lnSpc>
            </a:pPr>
            <a:r>
              <a:rPr lang="zh-CN" altLang="en-US" sz="2800" dirty="0" smtClean="0"/>
              <a:t>企业 </a:t>
            </a:r>
            <a:r>
              <a:rPr lang="en-US" altLang="zh-CN" sz="2800" dirty="0" smtClean="0"/>
              <a:t>——</a:t>
            </a:r>
            <a:r>
              <a:rPr lang="zh-CN" altLang="en-US" sz="2800" dirty="0"/>
              <a:t>为企业减少招聘的成本</a:t>
            </a:r>
            <a:endParaRPr lang="en-US" altLang="zh-CN" sz="2800" dirty="0"/>
          </a:p>
          <a:p>
            <a:pPr marL="0" indent="0">
              <a:lnSpc>
                <a:spcPct val="150000"/>
              </a:lnSpc>
              <a:buNone/>
            </a:pPr>
            <a:r>
              <a:rPr lang="en-US" altLang="zh-CN" sz="2800" dirty="0" smtClean="0"/>
              <a:t>            ——</a:t>
            </a:r>
            <a:r>
              <a:rPr lang="zh-CN" altLang="en-US" sz="2800" dirty="0" smtClean="0"/>
              <a:t>对应聘者专业水平的第三方评价</a:t>
            </a:r>
            <a:endParaRPr lang="en-US" altLang="zh-CN" sz="2800" dirty="0" smtClean="0"/>
          </a:p>
          <a:p>
            <a:pPr marL="0" indent="0">
              <a:lnSpc>
                <a:spcPct val="150000"/>
              </a:lnSpc>
              <a:buNone/>
            </a:pPr>
            <a:endParaRPr lang="en-US" altLang="zh-CN" sz="2800" dirty="0" smtClean="0"/>
          </a:p>
          <a:p>
            <a:pPr>
              <a:lnSpc>
                <a:spcPct val="150000"/>
              </a:lnSpc>
            </a:pPr>
            <a:endParaRPr lang="zh-CN" altLang="en-US" sz="2800" dirty="0"/>
          </a:p>
        </p:txBody>
      </p:sp>
    </p:spTree>
    <p:extLst>
      <p:ext uri="{BB962C8B-B14F-4D97-AF65-F5344CB8AC3E}">
        <p14:creationId xmlns:p14="http://schemas.microsoft.com/office/powerpoint/2010/main" val="38872092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192024" y="475488"/>
            <a:ext cx="8796528" cy="6281928"/>
          </a:xfrm>
          <a:solidFill>
            <a:schemeClr val="bg1"/>
          </a:solidFill>
        </p:spPr>
        <p:txBody>
          <a:bodyPr>
            <a:normAutofit fontScale="85000" lnSpcReduction="10000"/>
          </a:bodyPr>
          <a:lstStyle/>
          <a:p>
            <a:pPr marL="0" indent="0">
              <a:buNone/>
            </a:pPr>
            <a:r>
              <a:rPr lang="en-US" altLang="zh-CN" dirty="0">
                <a:latin typeface="+mn-ea"/>
              </a:rPr>
              <a:t>		if(k==0){  </a:t>
            </a:r>
            <a:r>
              <a:rPr lang="en-US" altLang="zh-CN" dirty="0" smtClean="0">
                <a:latin typeface="+mn-ea"/>
              </a:rPr>
              <a:t>      //</a:t>
            </a:r>
            <a:r>
              <a:rPr lang="zh-CN" altLang="en-US" dirty="0">
                <a:latin typeface="+mn-ea"/>
              </a:rPr>
              <a:t>若为一段路，直接加上通过这段路所用时间 </a:t>
            </a:r>
          </a:p>
          <a:p>
            <a:pPr marL="0" indent="0">
              <a:buNone/>
            </a:pPr>
            <a:r>
              <a:rPr lang="zh-CN" altLang="en-US" dirty="0">
                <a:latin typeface="+mn-ea"/>
              </a:rPr>
              <a:t>		    </a:t>
            </a:r>
            <a:r>
              <a:rPr lang="en-US" altLang="zh-CN" dirty="0">
                <a:latin typeface="+mn-ea"/>
              </a:rPr>
              <a:t>T+=time;</a:t>
            </a:r>
          </a:p>
          <a:p>
            <a:pPr marL="0" indent="0">
              <a:buNone/>
            </a:pPr>
            <a:r>
              <a:rPr lang="en-US" altLang="zh-CN" dirty="0">
                <a:latin typeface="+mn-ea"/>
              </a:rPr>
              <a:t>		} </a:t>
            </a:r>
          </a:p>
          <a:p>
            <a:pPr marL="0" indent="0">
              <a:buNone/>
            </a:pPr>
            <a:r>
              <a:rPr lang="en-US" altLang="zh-CN" dirty="0">
                <a:latin typeface="+mn-ea"/>
              </a:rPr>
              <a:t>		else {</a:t>
            </a:r>
          </a:p>
          <a:p>
            <a:pPr marL="0" indent="0">
              <a:buNone/>
            </a:pPr>
            <a:r>
              <a:rPr lang="en-US" altLang="zh-CN" dirty="0">
                <a:latin typeface="+mn-ea"/>
              </a:rPr>
              <a:t>			rest=</a:t>
            </a:r>
            <a:r>
              <a:rPr lang="en-US" altLang="zh-CN" dirty="0" err="1">
                <a:latin typeface="+mn-ea"/>
              </a:rPr>
              <a:t>T%sum</a:t>
            </a:r>
            <a:r>
              <a:rPr lang="en-US" altLang="zh-CN" dirty="0">
                <a:latin typeface="+mn-ea"/>
              </a:rPr>
              <a:t>;  //</a:t>
            </a:r>
            <a:r>
              <a:rPr lang="zh-CN" altLang="en-US" dirty="0">
                <a:latin typeface="+mn-ea"/>
              </a:rPr>
              <a:t>到这个红绿之前所用时间</a:t>
            </a:r>
            <a:r>
              <a:rPr lang="en-US" altLang="zh-CN" dirty="0">
                <a:latin typeface="+mn-ea"/>
              </a:rPr>
              <a:t>T</a:t>
            </a:r>
            <a:r>
              <a:rPr lang="zh-CN" altLang="en-US" dirty="0">
                <a:latin typeface="+mn-ea"/>
              </a:rPr>
              <a:t>取余</a:t>
            </a:r>
            <a:r>
              <a:rPr lang="en-US" altLang="zh-CN" dirty="0">
                <a:latin typeface="+mn-ea"/>
              </a:rPr>
              <a:t>sum </a:t>
            </a:r>
            <a:r>
              <a:rPr lang="zh-CN" altLang="en-US" dirty="0">
                <a:latin typeface="+mn-ea"/>
              </a:rPr>
              <a:t>确保</a:t>
            </a:r>
            <a:r>
              <a:rPr lang="en-US" altLang="zh-CN" dirty="0">
                <a:latin typeface="+mn-ea"/>
              </a:rPr>
              <a:t>rest</a:t>
            </a:r>
            <a:r>
              <a:rPr lang="zh-CN" altLang="en-US" dirty="0">
                <a:latin typeface="+mn-ea"/>
              </a:rPr>
              <a:t>是在一个红绿灯周期内 </a:t>
            </a:r>
          </a:p>
          <a:p>
            <a:pPr marL="0" indent="0">
              <a:buNone/>
            </a:pPr>
            <a:r>
              <a:rPr lang="zh-CN" altLang="en-US" dirty="0">
                <a:latin typeface="+mn-ea"/>
              </a:rPr>
              <a:t>			</a:t>
            </a:r>
            <a:r>
              <a:rPr lang="en-US" altLang="zh-CN" dirty="0">
                <a:latin typeface="+mn-ea"/>
              </a:rPr>
              <a:t>if(k==1){    </a:t>
            </a:r>
            <a:r>
              <a:rPr lang="en-US" altLang="zh-CN" b="1" dirty="0">
                <a:solidFill>
                  <a:srgbClr val="FF0000"/>
                </a:solidFill>
                <a:latin typeface="+mn-ea"/>
              </a:rPr>
              <a:t>//</a:t>
            </a:r>
            <a:r>
              <a:rPr lang="zh-CN" altLang="en-US" b="1" dirty="0">
                <a:solidFill>
                  <a:srgbClr val="FF0000"/>
                </a:solidFill>
                <a:latin typeface="+mn-ea"/>
              </a:rPr>
              <a:t>出发时是红灯 </a:t>
            </a:r>
          </a:p>
          <a:p>
            <a:pPr marL="0" indent="0">
              <a:buNone/>
            </a:pPr>
            <a:r>
              <a:rPr lang="zh-CN" altLang="en-US" dirty="0">
                <a:latin typeface="+mn-ea"/>
              </a:rPr>
              <a:t>				</a:t>
            </a:r>
            <a:r>
              <a:rPr lang="en-US" altLang="zh-CN" dirty="0">
                <a:latin typeface="+mn-ea"/>
              </a:rPr>
              <a:t>if(rest-time&lt;0) wait=time-rest;  </a:t>
            </a:r>
            <a:r>
              <a:rPr lang="en-US" altLang="zh-CN" dirty="0" smtClean="0">
                <a:latin typeface="+mn-ea"/>
              </a:rPr>
              <a:t>     //</a:t>
            </a:r>
            <a:r>
              <a:rPr lang="zh-CN" altLang="en-US" dirty="0">
                <a:latin typeface="+mn-ea"/>
              </a:rPr>
              <a:t>到达时未变色还是红灯 </a:t>
            </a:r>
          </a:p>
          <a:p>
            <a:pPr marL="0" indent="0">
              <a:buNone/>
            </a:pPr>
            <a:r>
              <a:rPr lang="zh-CN" altLang="en-US" dirty="0">
                <a:latin typeface="+mn-ea"/>
              </a:rPr>
              <a:t>			    </a:t>
            </a:r>
            <a:r>
              <a:rPr lang="zh-CN" altLang="en-US" dirty="0" smtClean="0">
                <a:latin typeface="+mn-ea"/>
              </a:rPr>
              <a:t>    </a:t>
            </a:r>
            <a:r>
              <a:rPr lang="en-US" altLang="zh-CN" dirty="0" smtClean="0">
                <a:latin typeface="+mn-ea"/>
              </a:rPr>
              <a:t>else </a:t>
            </a:r>
            <a:r>
              <a:rPr lang="en-US" altLang="zh-CN" dirty="0">
                <a:latin typeface="+mn-ea"/>
              </a:rPr>
              <a:t>if(rest-time&lt;g) wait=0; </a:t>
            </a:r>
            <a:r>
              <a:rPr lang="en-US" altLang="zh-CN" dirty="0" smtClean="0">
                <a:latin typeface="+mn-ea"/>
              </a:rPr>
              <a:t>      //</a:t>
            </a:r>
            <a:r>
              <a:rPr lang="zh-CN" altLang="en-US" dirty="0">
                <a:latin typeface="+mn-ea"/>
              </a:rPr>
              <a:t>到</a:t>
            </a:r>
            <a:r>
              <a:rPr lang="zh-CN" altLang="en-US" dirty="0" smtClean="0">
                <a:latin typeface="+mn-ea"/>
              </a:rPr>
              <a:t>达</a:t>
            </a:r>
            <a:r>
              <a:rPr lang="zh-CN" altLang="en-US" dirty="0">
                <a:latin typeface="+mn-ea"/>
              </a:rPr>
              <a:t>时变为绿灯</a:t>
            </a:r>
          </a:p>
          <a:p>
            <a:pPr marL="0" indent="0">
              <a:buNone/>
            </a:pPr>
            <a:r>
              <a:rPr lang="en-US" altLang="zh-CN" dirty="0">
                <a:latin typeface="+mn-ea"/>
              </a:rPr>
              <a:t>				else if(rest-time-g&gt;0&amp;&amp;rest-time-g&lt;y) </a:t>
            </a:r>
            <a:endParaRPr lang="en-US" altLang="zh-CN" dirty="0" smtClean="0">
              <a:latin typeface="+mn-ea"/>
            </a:endParaRPr>
          </a:p>
          <a:p>
            <a:pPr marL="0" indent="0">
              <a:buNone/>
            </a:pPr>
            <a:r>
              <a:rPr lang="en-US" altLang="zh-CN" dirty="0">
                <a:latin typeface="+mn-ea"/>
              </a:rPr>
              <a:t> </a:t>
            </a:r>
            <a:r>
              <a:rPr lang="en-US" altLang="zh-CN" dirty="0" smtClean="0">
                <a:latin typeface="+mn-ea"/>
              </a:rPr>
              <a:t>                        wait=</a:t>
            </a:r>
            <a:r>
              <a:rPr lang="en-US" altLang="zh-CN" dirty="0" err="1" smtClean="0">
                <a:latin typeface="+mn-ea"/>
              </a:rPr>
              <a:t>sum-rest+time</a:t>
            </a:r>
            <a:r>
              <a:rPr lang="en-US" altLang="zh-CN" sz="1300" dirty="0">
                <a:latin typeface="+mn-ea"/>
              </a:rPr>
              <a:t>; //</a:t>
            </a:r>
            <a:r>
              <a:rPr lang="zh-CN" altLang="en-US" sz="1300" dirty="0">
                <a:latin typeface="+mn-ea"/>
              </a:rPr>
              <a:t>到达时变为黄灯 </a:t>
            </a:r>
            <a:r>
              <a:rPr lang="en-US" altLang="zh-CN" sz="1300" dirty="0">
                <a:latin typeface="+mn-ea"/>
              </a:rPr>
              <a:t>wait=(y-(rest-time-g)</a:t>
            </a:r>
            <a:r>
              <a:rPr lang="zh-CN" altLang="en-US" sz="1300" dirty="0">
                <a:latin typeface="+mn-ea"/>
              </a:rPr>
              <a:t>需等待黄灯秒数</a:t>
            </a:r>
            <a:r>
              <a:rPr lang="en-US" altLang="zh-CN" sz="1300" dirty="0">
                <a:latin typeface="+mn-ea"/>
              </a:rPr>
              <a:t>)+r</a:t>
            </a:r>
            <a:r>
              <a:rPr lang="zh-CN" altLang="en-US" sz="1300" dirty="0">
                <a:latin typeface="+mn-ea"/>
              </a:rPr>
              <a:t>秒红灯 </a:t>
            </a:r>
            <a:endParaRPr lang="zh-CN" altLang="en-US" dirty="0">
              <a:latin typeface="+mn-ea"/>
            </a:endParaRPr>
          </a:p>
          <a:p>
            <a:pPr marL="0" indent="0">
              <a:buNone/>
            </a:pPr>
            <a:r>
              <a:rPr lang="zh-CN" altLang="en-US" dirty="0">
                <a:latin typeface="+mn-ea"/>
              </a:rPr>
              <a:t>				</a:t>
            </a:r>
            <a:r>
              <a:rPr lang="en-US" altLang="zh-CN" dirty="0">
                <a:latin typeface="+mn-ea"/>
              </a:rPr>
              <a:t>else wait=</a:t>
            </a:r>
            <a:r>
              <a:rPr lang="en-US" altLang="zh-CN" dirty="0" err="1">
                <a:latin typeface="+mn-ea"/>
              </a:rPr>
              <a:t>sum-rest+time</a:t>
            </a:r>
            <a:r>
              <a:rPr lang="en-US" altLang="zh-CN" sz="1200" dirty="0">
                <a:latin typeface="+mn-ea"/>
              </a:rPr>
              <a:t>;  //</a:t>
            </a:r>
            <a:r>
              <a:rPr lang="zh-CN" altLang="en-US" sz="1200" dirty="0">
                <a:latin typeface="+mn-ea"/>
              </a:rPr>
              <a:t>到达时由红变绿变黄又变红 </a:t>
            </a:r>
            <a:r>
              <a:rPr lang="en-US" altLang="zh-CN" sz="1200" dirty="0">
                <a:latin typeface="+mn-ea"/>
              </a:rPr>
              <a:t>wait=r</a:t>
            </a:r>
            <a:r>
              <a:rPr lang="zh-CN" altLang="en-US" sz="1200" dirty="0">
                <a:latin typeface="+mn-ea"/>
              </a:rPr>
              <a:t>秒红灯</a:t>
            </a:r>
            <a:r>
              <a:rPr lang="en-US" altLang="zh-CN" sz="1200" dirty="0">
                <a:latin typeface="+mn-ea"/>
              </a:rPr>
              <a:t>-(rest-time-g</a:t>
            </a:r>
            <a:r>
              <a:rPr lang="zh-CN" altLang="en-US" sz="1200" dirty="0">
                <a:latin typeface="+mn-ea"/>
              </a:rPr>
              <a:t>秒绿灯</a:t>
            </a:r>
            <a:r>
              <a:rPr lang="en-US" altLang="zh-CN" sz="1200" dirty="0">
                <a:latin typeface="+mn-ea"/>
              </a:rPr>
              <a:t>-y</a:t>
            </a:r>
            <a:r>
              <a:rPr lang="zh-CN" altLang="en-US" sz="1200" dirty="0">
                <a:latin typeface="+mn-ea"/>
              </a:rPr>
              <a:t>秒黄灯</a:t>
            </a:r>
            <a:r>
              <a:rPr lang="en-US" altLang="zh-CN" sz="1200" dirty="0">
                <a:latin typeface="+mn-ea"/>
              </a:rPr>
              <a:t>) </a:t>
            </a:r>
          </a:p>
          <a:p>
            <a:pPr marL="0" indent="0">
              <a:buNone/>
            </a:pPr>
            <a:r>
              <a:rPr lang="en-US" altLang="zh-CN" dirty="0">
                <a:latin typeface="+mn-ea"/>
              </a:rPr>
              <a:t>			</a:t>
            </a:r>
            <a:r>
              <a:rPr lang="en-US" altLang="zh-CN" dirty="0" smtClean="0">
                <a:latin typeface="+mn-ea"/>
              </a:rPr>
              <a:t>}</a:t>
            </a:r>
            <a:r>
              <a:rPr lang="en-US" altLang="zh-CN" dirty="0">
                <a:latin typeface="+mn-ea"/>
              </a:rPr>
              <a:t>			</a:t>
            </a:r>
          </a:p>
          <a:p>
            <a:pPr marL="0" indent="0">
              <a:buNone/>
            </a:pPr>
            <a:r>
              <a:rPr lang="en-US" altLang="zh-CN" dirty="0">
                <a:latin typeface="+mn-ea"/>
              </a:rPr>
              <a:t>			else if(k==2){  </a:t>
            </a:r>
            <a:r>
              <a:rPr lang="en-US" altLang="zh-CN" b="1" dirty="0">
                <a:solidFill>
                  <a:srgbClr val="FF0000"/>
                </a:solidFill>
                <a:latin typeface="+mn-ea"/>
              </a:rPr>
              <a:t>//</a:t>
            </a:r>
            <a:r>
              <a:rPr lang="zh-CN" altLang="en-US" b="1" dirty="0">
                <a:solidFill>
                  <a:srgbClr val="FF0000"/>
                </a:solidFill>
                <a:latin typeface="+mn-ea"/>
              </a:rPr>
              <a:t>出发时是黄灯 </a:t>
            </a:r>
          </a:p>
          <a:p>
            <a:pPr marL="0" indent="0">
              <a:buNone/>
            </a:pPr>
            <a:r>
              <a:rPr lang="zh-CN" altLang="en-US" dirty="0">
                <a:latin typeface="+mn-ea"/>
              </a:rPr>
              <a:t>				</a:t>
            </a:r>
            <a:r>
              <a:rPr lang="en-US" altLang="zh-CN" dirty="0">
                <a:latin typeface="+mn-ea"/>
              </a:rPr>
              <a:t>if(rest-time&lt;0) wait=</a:t>
            </a:r>
            <a:r>
              <a:rPr lang="en-US" altLang="zh-CN" dirty="0" err="1">
                <a:latin typeface="+mn-ea"/>
              </a:rPr>
              <a:t>time-rest+r</a:t>
            </a:r>
            <a:r>
              <a:rPr lang="en-US" altLang="zh-CN" dirty="0">
                <a:latin typeface="+mn-ea"/>
              </a:rPr>
              <a:t>;  //</a:t>
            </a:r>
            <a:r>
              <a:rPr lang="zh-CN" altLang="en-US" dirty="0">
                <a:latin typeface="+mn-ea"/>
              </a:rPr>
              <a:t>到达时黄灯未变色</a:t>
            </a:r>
          </a:p>
          <a:p>
            <a:pPr marL="0" indent="0">
              <a:buNone/>
            </a:pPr>
            <a:r>
              <a:rPr lang="zh-CN" altLang="en-US" dirty="0">
                <a:latin typeface="+mn-ea"/>
              </a:rPr>
              <a:t>				</a:t>
            </a:r>
            <a:r>
              <a:rPr lang="en-US" altLang="zh-CN" dirty="0">
                <a:latin typeface="+mn-ea"/>
              </a:rPr>
              <a:t>else if(rest-time&lt;r) wait=r-(rest-time); //</a:t>
            </a:r>
            <a:r>
              <a:rPr lang="zh-CN" altLang="en-US" dirty="0">
                <a:latin typeface="+mn-ea"/>
              </a:rPr>
              <a:t>到达时变为红灯</a:t>
            </a:r>
          </a:p>
          <a:p>
            <a:pPr marL="0" indent="0">
              <a:buNone/>
            </a:pPr>
            <a:r>
              <a:rPr lang="zh-CN" altLang="en-US" dirty="0">
                <a:latin typeface="+mn-ea"/>
              </a:rPr>
              <a:t>				</a:t>
            </a:r>
            <a:r>
              <a:rPr lang="en-US" altLang="zh-CN" dirty="0">
                <a:latin typeface="+mn-ea"/>
              </a:rPr>
              <a:t>else if(rest-time-r&gt;=0&amp;&amp;rest-time-r&lt;=g) wait=0; // </a:t>
            </a:r>
            <a:r>
              <a:rPr lang="zh-CN" altLang="en-US" dirty="0">
                <a:latin typeface="+mn-ea"/>
              </a:rPr>
              <a:t>到达时变为绿灯</a:t>
            </a:r>
          </a:p>
          <a:p>
            <a:pPr marL="0" indent="0">
              <a:buNone/>
            </a:pPr>
            <a:r>
              <a:rPr lang="zh-CN" altLang="en-US" dirty="0">
                <a:latin typeface="+mn-ea"/>
              </a:rPr>
              <a:t>				</a:t>
            </a:r>
            <a:r>
              <a:rPr lang="en-US" altLang="zh-CN" dirty="0">
                <a:latin typeface="+mn-ea"/>
              </a:rPr>
              <a:t>else wait=y-(rest-time-r-g)+r; //</a:t>
            </a:r>
            <a:r>
              <a:rPr lang="zh-CN" altLang="en-US" dirty="0">
                <a:latin typeface="+mn-ea"/>
              </a:rPr>
              <a:t>到达时又变为黄灯 </a:t>
            </a:r>
          </a:p>
          <a:p>
            <a:pPr marL="0" indent="0">
              <a:buNone/>
            </a:pPr>
            <a:r>
              <a:rPr lang="zh-CN" altLang="en-US" dirty="0">
                <a:latin typeface="+mn-ea"/>
              </a:rPr>
              <a:t>			</a:t>
            </a:r>
            <a:r>
              <a:rPr lang="en-US" altLang="zh-CN" dirty="0" smtClean="0">
                <a:latin typeface="+mn-ea"/>
              </a:rPr>
              <a:t>}</a:t>
            </a:r>
            <a:r>
              <a:rPr lang="en-US" altLang="zh-CN" dirty="0">
                <a:latin typeface="+mn-ea"/>
              </a:rPr>
              <a:t>		</a:t>
            </a:r>
          </a:p>
          <a:p>
            <a:pPr marL="0" indent="0">
              <a:buNone/>
            </a:pPr>
            <a:endParaRPr lang="zh-CN" altLang="en-US" dirty="0">
              <a:latin typeface="+mn-ea"/>
            </a:endParaRPr>
          </a:p>
        </p:txBody>
      </p:sp>
    </p:spTree>
    <p:extLst>
      <p:ext uri="{BB962C8B-B14F-4D97-AF65-F5344CB8AC3E}">
        <p14:creationId xmlns:p14="http://schemas.microsoft.com/office/powerpoint/2010/main" val="5575822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512064" y="658368"/>
            <a:ext cx="8119872" cy="5760720"/>
          </a:xfrm>
          <a:solidFill>
            <a:schemeClr val="bg1"/>
          </a:solidFill>
        </p:spPr>
        <p:txBody>
          <a:bodyPr>
            <a:normAutofit/>
          </a:bodyPr>
          <a:lstStyle/>
          <a:p>
            <a:pPr marL="0" indent="0">
              <a:buNone/>
            </a:pPr>
            <a:r>
              <a:rPr lang="en-US" altLang="zh-CN" dirty="0">
                <a:latin typeface="+mn-ea"/>
              </a:rPr>
              <a:t>			else{  </a:t>
            </a:r>
            <a:r>
              <a:rPr lang="en-US" altLang="zh-CN" b="1" dirty="0">
                <a:solidFill>
                  <a:srgbClr val="FF0000"/>
                </a:solidFill>
                <a:latin typeface="+mn-ea"/>
              </a:rPr>
              <a:t>//</a:t>
            </a:r>
            <a:r>
              <a:rPr lang="zh-CN" altLang="en-US" b="1" dirty="0">
                <a:solidFill>
                  <a:srgbClr val="FF0000"/>
                </a:solidFill>
                <a:latin typeface="+mn-ea"/>
              </a:rPr>
              <a:t>出发时是绿灯 </a:t>
            </a:r>
          </a:p>
          <a:p>
            <a:pPr marL="0" indent="0">
              <a:buNone/>
            </a:pPr>
            <a:r>
              <a:rPr lang="zh-CN" altLang="en-US" dirty="0">
                <a:latin typeface="+mn-ea"/>
              </a:rPr>
              <a:t>				</a:t>
            </a:r>
            <a:r>
              <a:rPr lang="en-US" altLang="zh-CN" dirty="0">
                <a:latin typeface="+mn-ea"/>
              </a:rPr>
              <a:t>if(rest-time&lt;0) wait=0; //</a:t>
            </a:r>
            <a:r>
              <a:rPr lang="zh-CN" altLang="en-US" dirty="0">
                <a:latin typeface="+mn-ea"/>
              </a:rPr>
              <a:t>到达时绿灯未变色</a:t>
            </a:r>
          </a:p>
          <a:p>
            <a:pPr marL="0" indent="0">
              <a:buNone/>
            </a:pPr>
            <a:r>
              <a:rPr lang="zh-CN" altLang="en-US" dirty="0">
                <a:latin typeface="+mn-ea"/>
              </a:rPr>
              <a:t>				</a:t>
            </a:r>
            <a:r>
              <a:rPr lang="en-US" altLang="zh-CN" dirty="0">
                <a:latin typeface="+mn-ea"/>
              </a:rPr>
              <a:t>else if(rest-time&gt;=0&amp;&amp;rest-time&lt;y) </a:t>
            </a:r>
            <a:endParaRPr lang="en-US" altLang="zh-CN" dirty="0" smtClean="0">
              <a:latin typeface="+mn-ea"/>
            </a:endParaRPr>
          </a:p>
          <a:p>
            <a:pPr marL="0" indent="0">
              <a:buNone/>
            </a:pPr>
            <a:r>
              <a:rPr lang="en-US" altLang="zh-CN" dirty="0">
                <a:latin typeface="+mn-ea"/>
              </a:rPr>
              <a:t> </a:t>
            </a:r>
            <a:r>
              <a:rPr lang="en-US" altLang="zh-CN" dirty="0" smtClean="0">
                <a:latin typeface="+mn-ea"/>
              </a:rPr>
              <a:t>                      wait=</a:t>
            </a:r>
            <a:r>
              <a:rPr lang="en-US" altLang="zh-CN" dirty="0" err="1" smtClean="0">
                <a:latin typeface="+mn-ea"/>
              </a:rPr>
              <a:t>r+y</a:t>
            </a:r>
            <a:r>
              <a:rPr lang="en-US" altLang="zh-CN" dirty="0" smtClean="0">
                <a:latin typeface="+mn-ea"/>
              </a:rPr>
              <a:t>-</a:t>
            </a:r>
            <a:r>
              <a:rPr lang="en-US" altLang="zh-CN" dirty="0">
                <a:latin typeface="+mn-ea"/>
              </a:rPr>
              <a:t>(rest-time); //</a:t>
            </a:r>
            <a:r>
              <a:rPr lang="zh-CN" altLang="en-US" dirty="0">
                <a:latin typeface="+mn-ea"/>
              </a:rPr>
              <a:t>到达时变为黄灯 </a:t>
            </a:r>
          </a:p>
          <a:p>
            <a:pPr marL="0" indent="0">
              <a:buNone/>
            </a:pPr>
            <a:r>
              <a:rPr lang="zh-CN" altLang="en-US" dirty="0">
                <a:latin typeface="+mn-ea"/>
              </a:rPr>
              <a:t>				</a:t>
            </a:r>
            <a:r>
              <a:rPr lang="en-US" altLang="zh-CN" dirty="0">
                <a:latin typeface="+mn-ea"/>
              </a:rPr>
              <a:t>else if(rest-time-y&gt;=0&amp;&amp;rest-time-y&lt;r) </a:t>
            </a:r>
            <a:endParaRPr lang="en-US" altLang="zh-CN" dirty="0" smtClean="0">
              <a:latin typeface="+mn-ea"/>
            </a:endParaRPr>
          </a:p>
          <a:p>
            <a:pPr marL="0" indent="0">
              <a:buNone/>
            </a:pPr>
            <a:r>
              <a:rPr lang="en-US" altLang="zh-CN" dirty="0">
                <a:latin typeface="+mn-ea"/>
              </a:rPr>
              <a:t> </a:t>
            </a:r>
            <a:r>
              <a:rPr lang="en-US" altLang="zh-CN" dirty="0" smtClean="0">
                <a:latin typeface="+mn-ea"/>
              </a:rPr>
              <a:t>                        wait=r-</a:t>
            </a:r>
            <a:r>
              <a:rPr lang="en-US" altLang="zh-CN" dirty="0">
                <a:latin typeface="+mn-ea"/>
              </a:rPr>
              <a:t>(rest-time-y); //</a:t>
            </a:r>
            <a:r>
              <a:rPr lang="zh-CN" altLang="en-US" dirty="0">
                <a:latin typeface="+mn-ea"/>
              </a:rPr>
              <a:t>到达时变为红灯 </a:t>
            </a:r>
          </a:p>
          <a:p>
            <a:pPr marL="0" indent="0">
              <a:buNone/>
            </a:pPr>
            <a:r>
              <a:rPr lang="zh-CN" altLang="en-US" dirty="0">
                <a:latin typeface="+mn-ea"/>
              </a:rPr>
              <a:t>				</a:t>
            </a:r>
            <a:r>
              <a:rPr lang="en-US" altLang="zh-CN" dirty="0">
                <a:latin typeface="+mn-ea"/>
              </a:rPr>
              <a:t>else wait=0; //</a:t>
            </a:r>
            <a:r>
              <a:rPr lang="zh-CN" altLang="en-US" dirty="0">
                <a:latin typeface="+mn-ea"/>
              </a:rPr>
              <a:t>到达时变为绿灯 </a:t>
            </a:r>
          </a:p>
          <a:p>
            <a:pPr marL="0" indent="0">
              <a:buNone/>
            </a:pPr>
            <a:r>
              <a:rPr lang="zh-CN" altLang="en-US" dirty="0">
                <a:latin typeface="+mn-ea"/>
              </a:rPr>
              <a:t>			</a:t>
            </a:r>
            <a:r>
              <a:rPr lang="en-US" altLang="zh-CN" dirty="0">
                <a:latin typeface="+mn-ea"/>
              </a:rPr>
              <a:t>}</a:t>
            </a:r>
          </a:p>
          <a:p>
            <a:pPr marL="0" indent="0">
              <a:buNone/>
            </a:pPr>
            <a:r>
              <a:rPr lang="en-US" altLang="zh-CN" dirty="0">
                <a:latin typeface="+mn-ea"/>
              </a:rPr>
              <a:t>			T+=wait;  //</a:t>
            </a:r>
            <a:r>
              <a:rPr lang="zh-CN" altLang="en-US" dirty="0">
                <a:latin typeface="+mn-ea"/>
              </a:rPr>
              <a:t>加上在每个路口等待的时间 </a:t>
            </a:r>
          </a:p>
          <a:p>
            <a:pPr marL="0" indent="0">
              <a:buNone/>
            </a:pPr>
            <a:r>
              <a:rPr lang="zh-CN" altLang="en-US" dirty="0">
                <a:latin typeface="+mn-ea"/>
              </a:rPr>
              <a:t>		</a:t>
            </a:r>
            <a:r>
              <a:rPr lang="en-US" altLang="zh-CN" dirty="0">
                <a:latin typeface="+mn-ea"/>
              </a:rPr>
              <a:t>}</a:t>
            </a:r>
          </a:p>
          <a:p>
            <a:pPr marL="0" indent="0">
              <a:buNone/>
            </a:pPr>
            <a:r>
              <a:rPr lang="en-US" altLang="zh-CN" dirty="0">
                <a:latin typeface="+mn-ea"/>
              </a:rPr>
              <a:t>	}</a:t>
            </a:r>
          </a:p>
          <a:p>
            <a:pPr marL="0" indent="0">
              <a:buNone/>
            </a:pPr>
            <a:r>
              <a:rPr lang="en-US" altLang="zh-CN" dirty="0">
                <a:latin typeface="+mn-ea"/>
              </a:rPr>
              <a:t>	</a:t>
            </a:r>
            <a:r>
              <a:rPr lang="en-US" altLang="zh-CN" dirty="0" err="1">
                <a:latin typeface="+mn-ea"/>
              </a:rPr>
              <a:t>printf</a:t>
            </a:r>
            <a:r>
              <a:rPr lang="en-US" altLang="zh-CN" dirty="0">
                <a:latin typeface="+mn-ea"/>
              </a:rPr>
              <a:t>("%</a:t>
            </a:r>
            <a:r>
              <a:rPr lang="en-US" altLang="zh-CN" dirty="0" err="1">
                <a:latin typeface="+mn-ea"/>
              </a:rPr>
              <a:t>lld</a:t>
            </a:r>
            <a:r>
              <a:rPr lang="en-US" altLang="zh-CN" dirty="0">
                <a:latin typeface="+mn-ea"/>
              </a:rPr>
              <a:t>",T);</a:t>
            </a:r>
          </a:p>
          <a:p>
            <a:pPr marL="0" indent="0">
              <a:buNone/>
            </a:pPr>
            <a:r>
              <a:rPr lang="en-US" altLang="zh-CN" dirty="0">
                <a:latin typeface="+mn-ea"/>
              </a:rPr>
              <a:t>	return 0;</a:t>
            </a:r>
          </a:p>
          <a:p>
            <a:pPr marL="0" indent="0">
              <a:buNone/>
            </a:pPr>
            <a:r>
              <a:rPr lang="en-US" altLang="zh-CN" dirty="0">
                <a:latin typeface="+mn-ea"/>
              </a:rPr>
              <a:t>}</a:t>
            </a:r>
            <a:endParaRPr lang="zh-CN" altLang="en-US" dirty="0">
              <a:latin typeface="+mn-ea"/>
            </a:endParaRPr>
          </a:p>
        </p:txBody>
      </p:sp>
    </p:spTree>
    <p:extLst>
      <p:ext uri="{BB962C8B-B14F-4D97-AF65-F5344CB8AC3E}">
        <p14:creationId xmlns:p14="http://schemas.microsoft.com/office/powerpoint/2010/main" val="14953201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CSP 300</a:t>
            </a:r>
            <a:endParaRPr lang="zh-CN" altLang="en-US" dirty="0"/>
          </a:p>
        </p:txBody>
      </p:sp>
      <p:sp>
        <p:nvSpPr>
          <p:cNvPr id="4" name="内容占位符 2"/>
          <p:cNvSpPr txBox="1">
            <a:spLocks noGrp="1"/>
          </p:cNvSpPr>
          <p:nvPr>
            <p:ph sz="quarter" idx="13"/>
          </p:nvPr>
        </p:nvSpPr>
        <p:spPr>
          <a:xfrm>
            <a:off x="514350" y="2063396"/>
            <a:ext cx="8245601" cy="4538572"/>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400" b="1" dirty="0">
                <a:latin typeface="微软雅黑" panose="020B0503020204020204" pitchFamily="34" charset="-122"/>
                <a:ea typeface="微软雅黑" panose="020B0503020204020204" pitchFamily="34" charset="-122"/>
              </a:rPr>
              <a:t>“郁闷的”第三</a:t>
            </a:r>
            <a:r>
              <a:rPr lang="zh-CN" altLang="en-US" sz="2400" b="1" dirty="0" smtClean="0">
                <a:latin typeface="微软雅黑" panose="020B0503020204020204" pitchFamily="34" charset="-122"/>
                <a:ea typeface="微软雅黑" panose="020B0503020204020204" pitchFamily="34" charset="-122"/>
              </a:rPr>
              <a:t>题：</a:t>
            </a:r>
            <a:endParaRPr lang="en-US" altLang="zh-CN" sz="2400" b="1" dirty="0" smtClean="0">
              <a:latin typeface="微软雅黑" panose="020B0503020204020204" pitchFamily="34" charset="-122"/>
              <a:ea typeface="微软雅黑" panose="020B0503020204020204" pitchFamily="34" charset="-122"/>
            </a:endParaRPr>
          </a:p>
          <a:p>
            <a:pPr marL="342900" indent="-342900" algn="just" defTabSz="457200">
              <a:lnSpc>
                <a:spcPct val="125000"/>
              </a:lnSpc>
              <a:buFont typeface="Wingdings 3" charset="2"/>
              <a:buChar char=""/>
            </a:pPr>
            <a:r>
              <a:rPr lang="zh-CN" altLang="en-US" sz="2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一般为比较复杂的模拟题</a:t>
            </a:r>
            <a:endParaRPr lang="en-US" altLang="zh-CN" sz="2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defTabSz="457200">
              <a:lnSpc>
                <a:spcPct val="125000"/>
              </a:lnSpc>
              <a:buFont typeface="Wingdings 3" charset="2"/>
              <a:buChar char=""/>
            </a:pPr>
            <a:r>
              <a:rPr lang="zh-CN" altLang="en-US" sz="2000" kern="100" dirty="0">
                <a:solidFill>
                  <a:schemeClr val="tx1">
                    <a:lumMod val="75000"/>
                    <a:lumOff val="25000"/>
                  </a:schemeClr>
                </a:solidFill>
                <a:latin typeface="+mn-ea"/>
                <a:cs typeface="Times New Roman" panose="02020603050405020304" pitchFamily="18" charset="0"/>
              </a:rPr>
              <a:t>最常见的是字符串模拟，其它如数字解析、游戏模拟、计算模拟等。</a:t>
            </a:r>
            <a:endParaRPr lang="en-US" altLang="zh-CN" sz="2000" kern="100" dirty="0">
              <a:solidFill>
                <a:schemeClr val="tx1">
                  <a:lumMod val="75000"/>
                  <a:lumOff val="25000"/>
                </a:schemeClr>
              </a:solidFill>
              <a:latin typeface="+mn-ea"/>
              <a:cs typeface="Times New Roman" panose="02020603050405020304" pitchFamily="18" charset="0"/>
            </a:endParaRPr>
          </a:p>
          <a:p>
            <a:pPr marL="800100" lvl="1" indent="-342900" algn="just" defTabSz="457200">
              <a:lnSpc>
                <a:spcPct val="125000"/>
              </a:lnSpc>
              <a:buFont typeface="Wingdings 3" charset="2"/>
              <a:buChar char=""/>
            </a:pPr>
            <a:r>
              <a:rPr lang="zh-CN" altLang="en-US" sz="2000" kern="100" dirty="0">
                <a:solidFill>
                  <a:schemeClr val="tx1">
                    <a:lumMod val="75000"/>
                    <a:lumOff val="25000"/>
                  </a:schemeClr>
                </a:solidFill>
                <a:latin typeface="+mn-ea"/>
                <a:cs typeface="Times New Roman" panose="02020603050405020304" pitchFamily="18" charset="0"/>
              </a:rPr>
              <a:t>算法不复杂，看起来“不难”，但代码量大，细节</a:t>
            </a:r>
            <a:r>
              <a:rPr lang="zh-CN" altLang="en-US" sz="2000" kern="100" dirty="0" smtClean="0">
                <a:solidFill>
                  <a:schemeClr val="tx1">
                    <a:lumMod val="75000"/>
                    <a:lumOff val="25000"/>
                  </a:schemeClr>
                </a:solidFill>
                <a:latin typeface="+mn-ea"/>
                <a:cs typeface="Times New Roman" panose="02020603050405020304" pitchFamily="18" charset="0"/>
              </a:rPr>
              <a:t>多</a:t>
            </a:r>
            <a:r>
              <a:rPr lang="zh-CN" altLang="en-US" sz="2000" kern="100" dirty="0">
                <a:solidFill>
                  <a:schemeClr val="tx1">
                    <a:lumMod val="75000"/>
                    <a:lumOff val="25000"/>
                  </a:schemeClr>
                </a:solidFill>
                <a:latin typeface="+mn-ea"/>
                <a:cs typeface="Times New Roman" panose="02020603050405020304" pitchFamily="18" charset="0"/>
              </a:rPr>
              <a:t>，</a:t>
            </a:r>
            <a:r>
              <a:rPr lang="zh-CN" altLang="en-US" sz="2000" kern="100" dirty="0" smtClean="0">
                <a:solidFill>
                  <a:schemeClr val="tx1">
                    <a:lumMod val="75000"/>
                    <a:lumOff val="25000"/>
                  </a:schemeClr>
                </a:solidFill>
                <a:latin typeface="+mn-ea"/>
                <a:cs typeface="Times New Roman" panose="02020603050405020304" pitchFamily="18" charset="0"/>
              </a:rPr>
              <a:t>稍</a:t>
            </a:r>
            <a:r>
              <a:rPr lang="zh-CN" altLang="en-US" sz="2000" kern="100" dirty="0">
                <a:solidFill>
                  <a:schemeClr val="tx1">
                    <a:lumMod val="75000"/>
                    <a:lumOff val="25000"/>
                  </a:schemeClr>
                </a:solidFill>
                <a:latin typeface="+mn-ea"/>
                <a:cs typeface="Times New Roman" panose="02020603050405020304" pitchFamily="18" charset="0"/>
              </a:rPr>
              <a:t>不留神很容易出错，得满分不容易。</a:t>
            </a:r>
            <a:endParaRPr lang="en-US" altLang="zh-CN" sz="2000" kern="100" dirty="0">
              <a:solidFill>
                <a:schemeClr val="tx1">
                  <a:lumMod val="75000"/>
                  <a:lumOff val="25000"/>
                </a:schemeClr>
              </a:solidFill>
              <a:latin typeface="+mn-ea"/>
              <a:cs typeface="Times New Roman" panose="02020603050405020304" pitchFamily="18" charset="0"/>
            </a:endParaRPr>
          </a:p>
          <a:p>
            <a:pPr marL="342900" indent="-342900" algn="just" defTabSz="457200">
              <a:lnSpc>
                <a:spcPct val="125000"/>
              </a:lnSpc>
              <a:buFont typeface="Wingdings 3" charset="2"/>
              <a:buChar char=""/>
            </a:pPr>
            <a:r>
              <a:rPr lang="zh-CN" altLang="en-US" sz="2400" kern="1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一般会讲一个很长的故事，交代背景。然后给出一个详细的说明，让你编个程序模拟去做某件事，比较</a:t>
            </a:r>
            <a:r>
              <a:rPr lang="zh-CN" altLang="en-US" sz="2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长，要有耐心，仔细读题，看清楚题目的每一句话。</a:t>
            </a:r>
            <a:endParaRPr lang="en-US" altLang="zh-CN" sz="24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447675" indent="-447675">
              <a:lnSpc>
                <a:spcPct val="150000"/>
              </a:lnSpc>
              <a:spcBef>
                <a:spcPts val="0"/>
              </a:spcBef>
              <a:buFont typeface="Wingdings" panose="05000000000000000000" pitchFamily="2" charset="2"/>
              <a:buChar char="u"/>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07236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CSP 300</a:t>
            </a:r>
            <a:endParaRPr lang="zh-CN" altLang="en-US" dirty="0"/>
          </a:p>
        </p:txBody>
      </p:sp>
      <p:sp>
        <p:nvSpPr>
          <p:cNvPr id="4" name="内容占位符 2"/>
          <p:cNvSpPr txBox="1">
            <a:spLocks noGrp="1"/>
          </p:cNvSpPr>
          <p:nvPr>
            <p:ph sz="quarter" idx="13"/>
          </p:nvPr>
        </p:nvSpPr>
        <p:spPr>
          <a:xfrm>
            <a:off x="505206" y="1770788"/>
            <a:ext cx="8364473" cy="4931764"/>
          </a:xfrm>
          <a:prstGeom prst="rect">
            <a:avLst/>
          </a:prstGeom>
          <a:solidFill>
            <a:schemeClr val="bg1"/>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3600" dirty="0">
                <a:latin typeface="微软雅黑" panose="020B0503020204020204" pitchFamily="34" charset="-122"/>
                <a:ea typeface="微软雅黑" panose="020B0503020204020204" pitchFamily="34" charset="-122"/>
              </a:rPr>
              <a:t>考查</a:t>
            </a:r>
            <a:r>
              <a:rPr lang="zh-CN" altLang="en-US" sz="3600" dirty="0" smtClean="0">
                <a:latin typeface="微软雅黑" panose="020B0503020204020204" pitchFamily="34" charset="-122"/>
                <a:ea typeface="微软雅黑" panose="020B0503020204020204" pitchFamily="34" charset="-122"/>
              </a:rPr>
              <a:t>点：</a:t>
            </a:r>
            <a:endParaRPr lang="en-US" altLang="zh-CN" sz="3600" dirty="0" smtClean="0">
              <a:latin typeface="微软雅黑" panose="020B0503020204020204" pitchFamily="34" charset="-122"/>
              <a:ea typeface="微软雅黑" panose="020B0503020204020204" pitchFamily="34" charset="-122"/>
            </a:endParaRPr>
          </a:p>
          <a:p>
            <a:pPr marL="342900" indent="-342900" algn="just" defTabSz="457200">
              <a:lnSpc>
                <a:spcPct val="135000"/>
              </a:lnSpc>
              <a:buFont typeface="Wingdings 3" charset="2"/>
              <a:buChar char=""/>
            </a:pPr>
            <a:r>
              <a:rPr lang="zh-CN" altLang="en-US"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阅读理解</a:t>
            </a:r>
            <a:r>
              <a:rPr lang="en-US" altLang="zh-CN"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代码能力</a:t>
            </a:r>
            <a:endParaRPr lang="en-US" altLang="zh-CN"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gn="just" defTabSz="457200">
              <a:lnSpc>
                <a:spcPct val="135000"/>
              </a:lnSpc>
              <a:buFont typeface="Wingdings 3" charset="2"/>
              <a:buChar char=""/>
            </a:pPr>
            <a:r>
              <a:rPr lang="zh-CN" altLang="en-US" kern="100" dirty="0">
                <a:solidFill>
                  <a:schemeClr val="tx1">
                    <a:lumMod val="75000"/>
                    <a:lumOff val="25000"/>
                  </a:schemeClr>
                </a:solidFill>
                <a:latin typeface="+mn-ea"/>
                <a:cs typeface="Times New Roman" panose="02020603050405020304" pitchFamily="18" charset="0"/>
              </a:rPr>
              <a:t>题目很长，要有耐心，仔细读题，看清楚每一句话。</a:t>
            </a:r>
            <a:endParaRPr lang="en-US" altLang="zh-CN" kern="100" dirty="0">
              <a:solidFill>
                <a:schemeClr val="tx1">
                  <a:lumMod val="75000"/>
                  <a:lumOff val="25000"/>
                </a:schemeClr>
              </a:solidFill>
              <a:latin typeface="+mn-ea"/>
              <a:cs typeface="Times New Roman" panose="02020603050405020304" pitchFamily="18" charset="0"/>
            </a:endParaRPr>
          </a:p>
          <a:p>
            <a:pPr marL="800100" lvl="1" indent="-342900" algn="just" defTabSz="457200">
              <a:lnSpc>
                <a:spcPct val="135000"/>
              </a:lnSpc>
              <a:buFont typeface="Wingdings 3" charset="2"/>
              <a:buChar char=""/>
            </a:pPr>
            <a:r>
              <a:rPr lang="zh-CN" altLang="en-US" kern="100" dirty="0">
                <a:solidFill>
                  <a:schemeClr val="tx1">
                    <a:lumMod val="75000"/>
                    <a:lumOff val="25000"/>
                  </a:schemeClr>
                </a:solidFill>
                <a:latin typeface="+mn-ea"/>
                <a:cs typeface="Times New Roman" panose="02020603050405020304" pitchFamily="18" charset="0"/>
              </a:rPr>
              <a:t>背景知识不是很重要（了解更好），不要被故事迷惑；</a:t>
            </a:r>
            <a:endParaRPr lang="en-US" altLang="zh-CN" kern="100" dirty="0">
              <a:solidFill>
                <a:schemeClr val="tx1">
                  <a:lumMod val="75000"/>
                  <a:lumOff val="25000"/>
                </a:schemeClr>
              </a:solidFill>
              <a:latin typeface="+mn-ea"/>
              <a:cs typeface="Times New Roman" panose="02020603050405020304" pitchFamily="18" charset="0"/>
            </a:endParaRPr>
          </a:p>
          <a:p>
            <a:pPr marL="800100" lvl="1" indent="-342900" algn="just" defTabSz="457200">
              <a:lnSpc>
                <a:spcPct val="135000"/>
              </a:lnSpc>
              <a:buFont typeface="Wingdings 3" charset="2"/>
              <a:buChar char=""/>
            </a:pPr>
            <a:r>
              <a:rPr lang="zh-CN" altLang="en-US" kern="100" dirty="0">
                <a:solidFill>
                  <a:schemeClr val="tx1">
                    <a:lumMod val="75000"/>
                    <a:lumOff val="25000"/>
                  </a:schemeClr>
                </a:solidFill>
                <a:latin typeface="+mn-ea"/>
                <a:cs typeface="Times New Roman" panose="02020603050405020304" pitchFamily="18" charset="0"/>
              </a:rPr>
              <a:t>题目一般会介绍清楚每一步</a:t>
            </a:r>
            <a:r>
              <a:rPr lang="zh-CN" altLang="en-US" kern="100" dirty="0" smtClean="0">
                <a:solidFill>
                  <a:schemeClr val="tx1">
                    <a:lumMod val="75000"/>
                    <a:lumOff val="25000"/>
                  </a:schemeClr>
                </a:solidFill>
                <a:latin typeface="+mn-ea"/>
                <a:cs typeface="Times New Roman" panose="02020603050405020304" pitchFamily="18" charset="0"/>
              </a:rPr>
              <a:t>处理规则的要求，</a:t>
            </a:r>
            <a:r>
              <a:rPr lang="zh-CN" altLang="en-US" kern="100" dirty="0">
                <a:solidFill>
                  <a:schemeClr val="tx1">
                    <a:lumMod val="75000"/>
                    <a:lumOff val="25000"/>
                  </a:schemeClr>
                </a:solidFill>
                <a:latin typeface="+mn-ea"/>
                <a:cs typeface="Times New Roman" panose="02020603050405020304" pitchFamily="18" charset="0"/>
              </a:rPr>
              <a:t>你只需</a:t>
            </a:r>
            <a:r>
              <a:rPr lang="zh-CN" altLang="en-US" kern="100" dirty="0" smtClean="0">
                <a:solidFill>
                  <a:schemeClr val="tx1">
                    <a:lumMod val="75000"/>
                    <a:lumOff val="25000"/>
                  </a:schemeClr>
                </a:solidFill>
                <a:latin typeface="+mn-ea"/>
                <a:cs typeface="Times New Roman" panose="02020603050405020304" pitchFamily="18" charset="0"/>
              </a:rPr>
              <a:t>要根据题面描述，翻译</a:t>
            </a:r>
            <a:r>
              <a:rPr lang="zh-CN" altLang="en-US" kern="100" dirty="0">
                <a:solidFill>
                  <a:schemeClr val="tx1">
                    <a:lumMod val="75000"/>
                    <a:lumOff val="25000"/>
                  </a:schemeClr>
                </a:solidFill>
                <a:latin typeface="+mn-ea"/>
                <a:cs typeface="Times New Roman" panose="02020603050405020304" pitchFamily="18" charset="0"/>
              </a:rPr>
              <a:t>成程序实现相应的功能即可；</a:t>
            </a:r>
            <a:endParaRPr lang="en-US" altLang="zh-CN" kern="100" dirty="0">
              <a:solidFill>
                <a:schemeClr val="tx1">
                  <a:lumMod val="75000"/>
                  <a:lumOff val="25000"/>
                </a:schemeClr>
              </a:solidFill>
              <a:latin typeface="+mn-ea"/>
              <a:cs typeface="Times New Roman" panose="02020603050405020304" pitchFamily="18" charset="0"/>
            </a:endParaRPr>
          </a:p>
          <a:p>
            <a:pPr marL="800100" lvl="1" indent="-342900" algn="just" defTabSz="457200">
              <a:lnSpc>
                <a:spcPct val="135000"/>
              </a:lnSpc>
              <a:buFont typeface="Wingdings 3" charset="2"/>
              <a:buChar char=""/>
            </a:pPr>
            <a:r>
              <a:rPr lang="zh-CN" altLang="en-US" kern="100" dirty="0">
                <a:solidFill>
                  <a:schemeClr val="tx1">
                    <a:lumMod val="75000"/>
                    <a:lumOff val="25000"/>
                  </a:schemeClr>
                </a:solidFill>
                <a:latin typeface="+mn-ea"/>
                <a:cs typeface="Times New Roman" panose="02020603050405020304" pitchFamily="18" charset="0"/>
              </a:rPr>
              <a:t>代码量比较大</a:t>
            </a:r>
            <a:r>
              <a:rPr lang="zh-CN" altLang="en-US" kern="100" dirty="0" smtClean="0">
                <a:solidFill>
                  <a:schemeClr val="tx1">
                    <a:lumMod val="75000"/>
                    <a:lumOff val="25000"/>
                  </a:schemeClr>
                </a:solidFill>
                <a:latin typeface="+mn-ea"/>
                <a:cs typeface="Times New Roman" panose="02020603050405020304" pitchFamily="18" charset="0"/>
              </a:rPr>
              <a:t>，</a:t>
            </a:r>
            <a:r>
              <a:rPr lang="en-US" altLang="zh-CN" kern="100" dirty="0" smtClean="0">
                <a:solidFill>
                  <a:schemeClr val="tx1">
                    <a:lumMod val="75000"/>
                    <a:lumOff val="25000"/>
                  </a:schemeClr>
                </a:solidFill>
                <a:latin typeface="+mn-ea"/>
                <a:cs typeface="Times New Roman" panose="02020603050405020304" pitchFamily="18" charset="0"/>
              </a:rPr>
              <a:t>100</a:t>
            </a:r>
            <a:r>
              <a:rPr lang="en-US" altLang="zh-CN" kern="100"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a:t>
            </a:r>
            <a:r>
              <a:rPr lang="en-US" altLang="zh-CN" kern="100" dirty="0" smtClean="0">
                <a:solidFill>
                  <a:schemeClr val="tx1">
                    <a:lumMod val="75000"/>
                    <a:lumOff val="25000"/>
                  </a:schemeClr>
                </a:solidFill>
                <a:latin typeface="+mn-ea"/>
                <a:cs typeface="Times New Roman" panose="02020603050405020304" pitchFamily="18" charset="0"/>
              </a:rPr>
              <a:t>~200+</a:t>
            </a:r>
            <a:r>
              <a:rPr lang="zh-CN" altLang="en-US" kern="100" dirty="0" smtClean="0">
                <a:solidFill>
                  <a:schemeClr val="tx1">
                    <a:lumMod val="75000"/>
                    <a:lumOff val="25000"/>
                  </a:schemeClr>
                </a:solidFill>
                <a:latin typeface="+mn-ea"/>
                <a:cs typeface="Times New Roman" panose="02020603050405020304" pitchFamily="18" charset="0"/>
              </a:rPr>
              <a:t>；</a:t>
            </a:r>
            <a:r>
              <a:rPr lang="zh-CN" altLang="en-US" kern="100" dirty="0">
                <a:solidFill>
                  <a:schemeClr val="tx1">
                    <a:lumMod val="75000"/>
                    <a:lumOff val="25000"/>
                  </a:schemeClr>
                </a:solidFill>
                <a:latin typeface="+mn-ea"/>
                <a:cs typeface="Times New Roman" panose="02020603050405020304" pitchFamily="18" charset="0"/>
              </a:rPr>
              <a:t>需要较强的语言驾驭能力：编码和调试。</a:t>
            </a:r>
            <a:endParaRPr lang="en-US" altLang="zh-CN" kern="100" dirty="0">
              <a:solidFill>
                <a:schemeClr val="tx1">
                  <a:lumMod val="75000"/>
                  <a:lumOff val="25000"/>
                </a:schemeClr>
              </a:solidFill>
              <a:latin typeface="+mn-ea"/>
              <a:cs typeface="Times New Roman" panose="02020603050405020304" pitchFamily="18" charset="0"/>
            </a:endParaRPr>
          </a:p>
          <a:p>
            <a:pPr marL="342900" indent="-342900" algn="just" defTabSz="457200">
              <a:lnSpc>
                <a:spcPct val="135000"/>
              </a:lnSpc>
              <a:buFont typeface="Wingdings 3" charset="2"/>
              <a:buChar char=""/>
            </a:pPr>
            <a:r>
              <a:rPr lang="zh-CN" altLang="en-US"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注意选择数据结构，注意时间、空间效率问题；</a:t>
            </a:r>
            <a:endParaRPr lang="en-US" altLang="zh-CN"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defTabSz="457200">
              <a:lnSpc>
                <a:spcPct val="135000"/>
              </a:lnSpc>
              <a:buFont typeface="Wingdings 3" charset="2"/>
              <a:buChar char=""/>
            </a:pPr>
            <a:r>
              <a:rPr lang="zh-CN" altLang="en-US"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测试用例较复杂，但要细细分析，从测试样例中找到设计思路</a:t>
            </a:r>
            <a:endParaRPr lang="en-US" altLang="zh-CN"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defTabSz="457200">
              <a:lnSpc>
                <a:spcPct val="135000"/>
              </a:lnSpc>
              <a:buFont typeface="Wingdings 3" charset="2"/>
              <a:buChar char=""/>
            </a:pPr>
            <a:r>
              <a:rPr lang="zh-CN" altLang="en-US"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注意每一个细节，否则可能得不了满分。</a:t>
            </a:r>
            <a:endParaRPr lang="en-US" altLang="zh-CN"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447675" indent="-447675">
              <a:lnSpc>
                <a:spcPct val="150000"/>
              </a:lnSpc>
              <a:spcBef>
                <a:spcPts val="0"/>
              </a:spcBef>
              <a:buFont typeface="Wingdings" panose="05000000000000000000" pitchFamily="2" charset="2"/>
              <a:buChar char="u"/>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03986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noGrp="1"/>
          </p:cNvSpPr>
          <p:nvPr>
            <p:ph sz="quarter" idx="13"/>
          </p:nvPr>
        </p:nvSpPr>
        <p:spPr>
          <a:xfrm>
            <a:off x="301752" y="384048"/>
            <a:ext cx="8330184" cy="5916168"/>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altLang="zh-CN" sz="2000" dirty="0" smtClean="0">
                <a:latin typeface="微软雅黑" panose="020B0503020204020204" pitchFamily="34" charset="-122"/>
                <a:ea typeface="微软雅黑" panose="020B0503020204020204" pitchFamily="34" charset="-122"/>
              </a:rPr>
              <a:t>201812-3  CIDR</a:t>
            </a:r>
            <a:r>
              <a:rPr lang="zh-CN" altLang="en-US" sz="2000" dirty="0" smtClean="0">
                <a:latin typeface="微软雅黑" panose="020B0503020204020204" pitchFamily="34" charset="-122"/>
                <a:ea typeface="微软雅黑" panose="020B0503020204020204" pitchFamily="34" charset="-122"/>
              </a:rPr>
              <a:t>合并：</a:t>
            </a:r>
            <a:r>
              <a:rPr lang="en-US" altLang="zh-CN" sz="2000" dirty="0" smtClean="0">
                <a:latin typeface="微软雅黑" panose="020B0503020204020204" pitchFamily="34" charset="-122"/>
                <a:ea typeface="微软雅黑" panose="020B0503020204020204" pitchFamily="34" charset="-122"/>
              </a:rPr>
              <a:t>IP</a:t>
            </a:r>
            <a:r>
              <a:rPr lang="zh-CN" altLang="en-US" sz="2000" dirty="0" smtClean="0">
                <a:latin typeface="微软雅黑" panose="020B0503020204020204" pitchFamily="34" charset="-122"/>
                <a:ea typeface="微软雅黑" panose="020B0503020204020204" pitchFamily="34" charset="-122"/>
              </a:rPr>
              <a:t>地址解析，</a:t>
            </a:r>
            <a:r>
              <a:rPr lang="zh-CN" altLang="en-US" sz="2000" dirty="0">
                <a:solidFill>
                  <a:srgbClr val="FF0000"/>
                </a:solidFill>
                <a:latin typeface="微软雅黑" panose="020B0503020204020204" pitchFamily="34" charset="-122"/>
                <a:ea typeface="微软雅黑" panose="020B0503020204020204" pitchFamily="34" charset="-122"/>
              </a:rPr>
              <a:t>字符串处理</a:t>
            </a:r>
            <a:endParaRPr lang="zh-CN" altLang="en-US" sz="2000" dirty="0">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smtClean="0">
                <a:latin typeface="微软雅黑" panose="020B0503020204020204" pitchFamily="34" charset="-122"/>
                <a:ea typeface="微软雅黑" panose="020B0503020204020204" pitchFamily="34" charset="-122"/>
              </a:rPr>
              <a:t>201809-3 </a:t>
            </a:r>
            <a:r>
              <a:rPr lang="zh-CN" altLang="en-US" sz="2000" dirty="0">
                <a:latin typeface="微软雅黑" panose="020B0503020204020204" pitchFamily="34" charset="-122"/>
                <a:ea typeface="微软雅黑" panose="020B0503020204020204" pitchFamily="34" charset="-122"/>
              </a:rPr>
              <a:t>元素选择器 </a:t>
            </a:r>
            <a:r>
              <a:rPr lang="zh-CN" altLang="en-US" sz="2000" dirty="0" smtClean="0">
                <a:latin typeface="微软雅黑" panose="020B0503020204020204" pitchFamily="34" charset="-122"/>
                <a:ea typeface="微软雅黑" panose="020B0503020204020204" pitchFamily="34" charset="-122"/>
              </a:rPr>
              <a:t>：层叠样式表</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元素选择器，</a:t>
            </a:r>
            <a:r>
              <a:rPr lang="zh-CN" altLang="en-US" sz="2000" dirty="0">
                <a:solidFill>
                  <a:srgbClr val="FF0000"/>
                </a:solidFill>
                <a:latin typeface="微软雅黑" panose="020B0503020204020204" pitchFamily="34" charset="-122"/>
                <a:ea typeface="微软雅黑" panose="020B0503020204020204" pitchFamily="34" charset="-122"/>
              </a:rPr>
              <a:t>字符串处理</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201803-3 URL</a:t>
            </a:r>
            <a:r>
              <a:rPr lang="zh-CN" altLang="en-US" sz="2000" dirty="0" smtClean="0">
                <a:latin typeface="微软雅黑" panose="020B0503020204020204" pitchFamily="34" charset="-122"/>
                <a:ea typeface="微软雅黑" panose="020B0503020204020204" pitchFamily="34" charset="-122"/>
              </a:rPr>
              <a:t>映射：文字处理，</a:t>
            </a:r>
            <a:r>
              <a:rPr lang="zh-CN" altLang="en-US" sz="2000" dirty="0">
                <a:solidFill>
                  <a:srgbClr val="FF0000"/>
                </a:solidFill>
                <a:latin typeface="微软雅黑" panose="020B0503020204020204" pitchFamily="34" charset="-122"/>
                <a:ea typeface="微软雅黑" panose="020B0503020204020204" pitchFamily="34" charset="-122"/>
              </a:rPr>
              <a:t>字符串处理</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201712-3 </a:t>
            </a:r>
            <a:r>
              <a:rPr lang="en-US" altLang="zh-CN" sz="2000" dirty="0" err="1">
                <a:latin typeface="微软雅黑" panose="020B0503020204020204" pitchFamily="34" charset="-122"/>
                <a:ea typeface="微软雅黑" panose="020B0503020204020204" pitchFamily="34" charset="-122"/>
              </a:rPr>
              <a:t>Crontab</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（恶心的）</a:t>
            </a:r>
            <a:r>
              <a:rPr lang="en-US" altLang="zh-CN" sz="2000" dirty="0">
                <a:latin typeface="微软雅黑" panose="020B0503020204020204" pitchFamily="34" charset="-122"/>
                <a:ea typeface="微软雅黑" panose="020B0503020204020204" pitchFamily="34" charset="-122"/>
              </a:rPr>
              <a:t>string</a:t>
            </a:r>
            <a:r>
              <a:rPr lang="zh-CN" altLang="en-US" sz="2000" dirty="0">
                <a:latin typeface="微软雅黑" panose="020B0503020204020204" pitchFamily="34" charset="-122"/>
                <a:ea typeface="微软雅黑" panose="020B0503020204020204" pitchFamily="34" charset="-122"/>
              </a:rPr>
              <a:t>处理 </a:t>
            </a:r>
            <a:r>
              <a:rPr lang="zh-CN" altLang="en-US" sz="2000" dirty="0" smtClean="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字符串处理</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smtClean="0">
                <a:latin typeface="微软雅黑" panose="020B0503020204020204" pitchFamily="34" charset="-122"/>
                <a:ea typeface="微软雅黑" panose="020B0503020204020204" pitchFamily="34" charset="-122"/>
              </a:rPr>
              <a:t>201709-3</a:t>
            </a:r>
            <a:r>
              <a:rPr lang="en-US" altLang="zh-CN" sz="2000" dirty="0">
                <a:latin typeface="微软雅黑" panose="020B0503020204020204" pitchFamily="34" charset="-122"/>
                <a:ea typeface="微软雅黑" panose="020B0503020204020204" pitchFamily="34" charset="-122"/>
              </a:rPr>
              <a:t> JSON</a:t>
            </a:r>
            <a:r>
              <a:rPr lang="zh-CN" altLang="en-US" sz="2000" dirty="0" smtClean="0">
                <a:latin typeface="微软雅黑" panose="020B0503020204020204" pitchFamily="34" charset="-122"/>
                <a:ea typeface="微软雅黑" panose="020B0503020204020204" pitchFamily="34" charset="-122"/>
              </a:rPr>
              <a:t>查询：</a:t>
            </a:r>
            <a:r>
              <a:rPr lang="zh-CN" altLang="en-US" sz="2000" dirty="0">
                <a:solidFill>
                  <a:srgbClr val="FF0000"/>
                </a:solidFill>
                <a:latin typeface="微软雅黑" panose="020B0503020204020204" pitchFamily="34" charset="-122"/>
                <a:ea typeface="微软雅黑" panose="020B0503020204020204" pitchFamily="34" charset="-122"/>
              </a:rPr>
              <a:t>字符串处理</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201703-3 </a:t>
            </a:r>
            <a:r>
              <a:rPr lang="en-US" altLang="zh-CN" sz="2000" dirty="0" smtClean="0">
                <a:latin typeface="微软雅黑" panose="020B0503020204020204" pitchFamily="34" charset="-122"/>
                <a:ea typeface="微软雅黑" panose="020B0503020204020204" pitchFamily="34" charset="-122"/>
              </a:rPr>
              <a:t>Markdown</a:t>
            </a:r>
            <a:r>
              <a:rPr lang="zh-CN" altLang="en-US" sz="2000" dirty="0" smtClean="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字符串</a:t>
            </a:r>
            <a:r>
              <a:rPr lang="zh-CN" altLang="en-US" sz="2000" dirty="0" smtClean="0">
                <a:solidFill>
                  <a:srgbClr val="FF0000"/>
                </a:solidFill>
                <a:latin typeface="微软雅黑" panose="020B0503020204020204" pitchFamily="34" charset="-122"/>
                <a:ea typeface="微软雅黑" panose="020B0503020204020204" pitchFamily="34" charset="-122"/>
              </a:rPr>
              <a:t>处理</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201612-3 </a:t>
            </a:r>
            <a:r>
              <a:rPr lang="zh-CN" altLang="en-US" sz="2000" dirty="0">
                <a:latin typeface="微软雅黑" panose="020B0503020204020204" pitchFamily="34" charset="-122"/>
                <a:ea typeface="微软雅黑" panose="020B0503020204020204" pitchFamily="34" charset="-122"/>
              </a:rPr>
              <a:t>权限</a:t>
            </a:r>
            <a:r>
              <a:rPr lang="zh-CN" altLang="en-US" sz="2000" dirty="0" smtClean="0">
                <a:latin typeface="微软雅黑" panose="020B0503020204020204" pitchFamily="34" charset="-122"/>
                <a:ea typeface="微软雅黑" panose="020B0503020204020204" pitchFamily="34" charset="-122"/>
              </a:rPr>
              <a:t>查询：</a:t>
            </a:r>
            <a:r>
              <a:rPr lang="zh-CN" altLang="en-US" sz="2000" dirty="0" smtClean="0">
                <a:solidFill>
                  <a:srgbClr val="FF0000"/>
                </a:solidFill>
                <a:latin typeface="微软雅黑" panose="020B0503020204020204" pitchFamily="34" charset="-122"/>
                <a:ea typeface="微软雅黑" panose="020B0503020204020204" pitchFamily="34" charset="-122"/>
              </a:rPr>
              <a:t>字符串处理</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201609-3 </a:t>
            </a:r>
            <a:r>
              <a:rPr lang="zh-CN" altLang="en-US" sz="2000" dirty="0">
                <a:latin typeface="微软雅黑" panose="020B0503020204020204" pitchFamily="34" charset="-122"/>
                <a:ea typeface="微软雅黑" panose="020B0503020204020204" pitchFamily="34" charset="-122"/>
              </a:rPr>
              <a:t>炉石</a:t>
            </a:r>
            <a:r>
              <a:rPr lang="zh-CN" altLang="en-US" sz="2000" dirty="0" smtClean="0">
                <a:latin typeface="微软雅黑" panose="020B0503020204020204" pitchFamily="34" charset="-122"/>
                <a:ea typeface="微软雅黑" panose="020B0503020204020204" pitchFamily="34" charset="-122"/>
              </a:rPr>
              <a:t>传说：游戏模拟</a:t>
            </a:r>
            <a:endParaRPr lang="en-US" altLang="zh-CN" sz="2000" dirty="0" smtClean="0">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201604-3 </a:t>
            </a:r>
            <a:r>
              <a:rPr lang="zh-CN" altLang="en-US" sz="2000" dirty="0">
                <a:latin typeface="微软雅黑" panose="020B0503020204020204" pitchFamily="34" charset="-122"/>
                <a:ea typeface="微软雅黑" panose="020B0503020204020204" pitchFamily="34" charset="-122"/>
              </a:rPr>
              <a:t>路径</a:t>
            </a:r>
            <a:r>
              <a:rPr lang="zh-CN" altLang="en-US" sz="2000" dirty="0" smtClean="0">
                <a:latin typeface="微软雅黑" panose="020B0503020204020204" pitchFamily="34" charset="-122"/>
                <a:ea typeface="微软雅黑" panose="020B0503020204020204" pitchFamily="34" charset="-122"/>
              </a:rPr>
              <a:t>解析：</a:t>
            </a:r>
            <a:r>
              <a:rPr lang="zh-CN" altLang="en-US" sz="2000" dirty="0" smtClean="0">
                <a:solidFill>
                  <a:srgbClr val="FF0000"/>
                </a:solidFill>
                <a:latin typeface="微软雅黑" panose="020B0503020204020204" pitchFamily="34" charset="-122"/>
                <a:ea typeface="微软雅黑" panose="020B0503020204020204" pitchFamily="34" charset="-122"/>
              </a:rPr>
              <a:t>字符串处理</a:t>
            </a:r>
            <a:endParaRPr lang="en-US" altLang="zh-CN" sz="2000"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201512-3 </a:t>
            </a:r>
            <a:r>
              <a:rPr lang="zh-CN" altLang="en-US" sz="2000" dirty="0" smtClean="0">
                <a:latin typeface="微软雅黑" panose="020B0503020204020204" pitchFamily="34" charset="-122"/>
                <a:ea typeface="微软雅黑" panose="020B0503020204020204" pitchFamily="34" charset="-122"/>
              </a:rPr>
              <a:t>画图：点阵模拟</a:t>
            </a:r>
            <a:endParaRPr lang="en-US" altLang="zh-CN" sz="2000" dirty="0" smtClean="0">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201509-3 </a:t>
            </a:r>
            <a:r>
              <a:rPr lang="zh-CN" altLang="en-US" sz="2000" dirty="0">
                <a:latin typeface="微软雅黑" panose="020B0503020204020204" pitchFamily="34" charset="-122"/>
                <a:ea typeface="微软雅黑" panose="020B0503020204020204" pitchFamily="34" charset="-122"/>
              </a:rPr>
              <a:t>模板生成</a:t>
            </a:r>
            <a:r>
              <a:rPr lang="zh-CN" altLang="en-US" sz="2000" dirty="0" smtClean="0">
                <a:latin typeface="微软雅黑" panose="020B0503020204020204" pitchFamily="34" charset="-122"/>
                <a:ea typeface="微软雅黑" panose="020B0503020204020204" pitchFamily="34" charset="-122"/>
              </a:rPr>
              <a:t>系统</a:t>
            </a:r>
            <a:endParaRPr lang="en-US" altLang="zh-CN" sz="2000" dirty="0" smtClean="0">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201503-3 </a:t>
            </a:r>
            <a:r>
              <a:rPr lang="zh-CN" altLang="en-US" sz="2000" dirty="0" smtClean="0">
                <a:latin typeface="微软雅黑" panose="020B0503020204020204" pitchFamily="34" charset="-122"/>
                <a:ea typeface="微软雅黑" panose="020B0503020204020204" pitchFamily="34" charset="-122"/>
              </a:rPr>
              <a:t>节日：计算</a:t>
            </a:r>
            <a:r>
              <a:rPr lang="zh-CN" altLang="en-US" sz="2000" dirty="0">
                <a:latin typeface="微软雅黑" panose="020B0503020204020204" pitchFamily="34" charset="-122"/>
                <a:ea typeface="微软雅黑" panose="020B0503020204020204" pitchFamily="34" charset="-122"/>
              </a:rPr>
              <a:t>问题，注意如何存储每天天数</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201412-3 </a:t>
            </a:r>
            <a:r>
              <a:rPr lang="zh-CN" altLang="en-US" sz="2000" dirty="0">
                <a:latin typeface="微软雅黑" panose="020B0503020204020204" pitchFamily="34" charset="-122"/>
                <a:ea typeface="微软雅黑" panose="020B0503020204020204" pitchFamily="34" charset="-122"/>
              </a:rPr>
              <a:t>集合</a:t>
            </a:r>
            <a:r>
              <a:rPr lang="zh-CN" altLang="en-US" sz="2000" dirty="0" smtClean="0">
                <a:latin typeface="微软雅黑" panose="020B0503020204020204" pitchFamily="34" charset="-122"/>
                <a:ea typeface="微软雅黑" panose="020B0503020204020204" pitchFamily="34" charset="-122"/>
              </a:rPr>
              <a:t>竞价</a:t>
            </a:r>
            <a:endParaRPr lang="en-US" altLang="zh-CN" sz="2000" dirty="0" smtClean="0">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201409-3 </a:t>
            </a:r>
            <a:r>
              <a:rPr lang="zh-CN" altLang="en-US" sz="2000" dirty="0">
                <a:latin typeface="微软雅黑" panose="020B0503020204020204" pitchFamily="34" charset="-122"/>
                <a:ea typeface="微软雅黑" panose="020B0503020204020204" pitchFamily="34" charset="-122"/>
              </a:rPr>
              <a:t>字符串匹配字符串方法</a:t>
            </a:r>
            <a:r>
              <a:rPr lang="zh-CN" altLang="en-US" sz="2000" dirty="0" smtClean="0">
                <a:latin typeface="微软雅黑" panose="020B0503020204020204" pitchFamily="34" charset="-122"/>
                <a:ea typeface="微软雅黑" panose="020B0503020204020204" pitchFamily="34" charset="-122"/>
              </a:rPr>
              <a:t>调用</a:t>
            </a:r>
            <a:endParaRPr lang="en-US" altLang="zh-CN" sz="2000" dirty="0" smtClean="0">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201403-2 </a:t>
            </a:r>
            <a:r>
              <a:rPr lang="zh-CN" altLang="en-US" sz="2000" dirty="0">
                <a:latin typeface="微软雅黑" panose="020B0503020204020204" pitchFamily="34" charset="-122"/>
                <a:ea typeface="微软雅黑" panose="020B0503020204020204" pitchFamily="34" charset="-122"/>
              </a:rPr>
              <a:t>窗口 模拟，主要是如何安排</a:t>
            </a:r>
            <a:r>
              <a:rPr lang="zh-CN" altLang="en-US" sz="2000" dirty="0" smtClean="0">
                <a:latin typeface="微软雅黑" panose="020B0503020204020204" pitchFamily="34" charset="-122"/>
                <a:ea typeface="微软雅黑" panose="020B0503020204020204" pitchFamily="34" charset="-122"/>
              </a:rPr>
              <a:t>数据</a:t>
            </a:r>
            <a:endParaRPr lang="en-US" altLang="zh-CN" sz="2000" dirty="0" smtClean="0">
              <a:latin typeface="微软雅黑" panose="020B0503020204020204" pitchFamily="34" charset="-122"/>
              <a:ea typeface="微软雅黑" panose="020B0503020204020204" pitchFamily="34" charset="-122"/>
            </a:endParaRPr>
          </a:p>
          <a:p>
            <a:pPr marL="0" indent="0">
              <a:lnSpc>
                <a:spcPct val="125000"/>
              </a:lnSpc>
              <a:spcBef>
                <a:spcPts val="0"/>
              </a:spcBef>
              <a:buNone/>
            </a:pPr>
            <a:r>
              <a:rPr lang="en-US" altLang="zh-CN" sz="2000" dirty="0">
                <a:latin typeface="微软雅黑" panose="020B0503020204020204" pitchFamily="34" charset="-122"/>
                <a:ea typeface="微软雅黑" panose="020B0503020204020204" pitchFamily="34" charset="-122"/>
              </a:rPr>
              <a:t>201403-3 </a:t>
            </a:r>
            <a:r>
              <a:rPr lang="zh-CN" altLang="en-US" sz="2000" dirty="0">
                <a:latin typeface="微软雅黑" panose="020B0503020204020204" pitchFamily="34" charset="-122"/>
                <a:ea typeface="微软雅黑" panose="020B0503020204020204" pitchFamily="34" charset="-122"/>
              </a:rPr>
              <a:t>命令行选项字符串处理</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54532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3"/>
          <p:cNvSpPr>
            <a:spLocks noGrp="1"/>
          </p:cNvSpPr>
          <p:nvPr>
            <p:ph sz="quarter" idx="13"/>
          </p:nvPr>
        </p:nvSpPr>
        <p:spPr>
          <a:xfrm>
            <a:off x="166878" y="298604"/>
            <a:ext cx="8757666" cy="6463308"/>
          </a:xfrm>
          <a:prstGeom prst="rect">
            <a:avLst/>
          </a:prstGeom>
          <a:solidFill>
            <a:schemeClr val="bg1"/>
          </a:solidFill>
        </p:spPr>
        <p:txBody>
          <a:bodyPr wrap="square">
            <a:spAutoFit/>
          </a:bodyPr>
          <a:lstStyle/>
          <a:p>
            <a:pPr marL="0" indent="0" algn="just">
              <a:lnSpc>
                <a:spcPct val="150000"/>
              </a:lnSpc>
              <a:spcBef>
                <a:spcPts val="0"/>
              </a:spcBef>
              <a:spcAft>
                <a:spcPts val="0"/>
              </a:spcAft>
              <a:buNone/>
            </a:pPr>
            <a:r>
              <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201709-3</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JSON</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查询</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Bef>
                <a:spcPts val="0"/>
              </a:spcBef>
              <a:spcAft>
                <a:spcPts val="0"/>
              </a:spcAft>
              <a:buNone/>
            </a:pP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问题描述：</a:t>
            </a:r>
            <a:endParaRPr lang="en-US"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Bef>
                <a:spcPts val="0"/>
              </a:spcBef>
              <a:spcAft>
                <a:spcPts val="0"/>
              </a:spcAft>
              <a:buNone/>
            </a:pPr>
            <a:r>
              <a:rPr lang="zh-CN" altLang="en-US" sz="2400" kern="100" dirty="0">
                <a:latin typeface="+mn-ea"/>
                <a:cs typeface="Times New Roman" panose="02020603050405020304" pitchFamily="18" charset="0"/>
              </a:rPr>
              <a:t>　　</a:t>
            </a:r>
            <a:r>
              <a:rPr lang="en-US" altLang="zh-CN" sz="2400" b="1" kern="100" dirty="0">
                <a:solidFill>
                  <a:srgbClr val="FF0000"/>
                </a:solidFill>
                <a:latin typeface="+mn-ea"/>
                <a:cs typeface="Times New Roman" panose="02020603050405020304" pitchFamily="18" charset="0"/>
              </a:rPr>
              <a:t>JSON</a:t>
            </a:r>
            <a:r>
              <a:rPr lang="en-US" altLang="zh-CN" sz="2400" kern="100" dirty="0">
                <a:latin typeface="+mn-ea"/>
                <a:cs typeface="Times New Roman" panose="02020603050405020304" pitchFamily="18" charset="0"/>
              </a:rPr>
              <a:t> (JavaScript Object Notation) </a:t>
            </a:r>
            <a:r>
              <a:rPr lang="zh-CN" altLang="en-US" sz="2400" kern="100" dirty="0">
                <a:latin typeface="+mn-ea"/>
                <a:cs typeface="Times New Roman" panose="02020603050405020304" pitchFamily="18" charset="0"/>
              </a:rPr>
              <a:t>是一种轻量级的数据交换格式，可以用来描述半结构化的数据。</a:t>
            </a:r>
            <a:r>
              <a:rPr lang="en-US" altLang="zh-CN" sz="2400" kern="100" dirty="0">
                <a:latin typeface="+mn-ea"/>
                <a:cs typeface="Times New Roman" panose="02020603050405020304" pitchFamily="18" charset="0"/>
              </a:rPr>
              <a:t>JSON </a:t>
            </a:r>
            <a:r>
              <a:rPr lang="zh-CN" altLang="en-US" sz="2400" kern="100" dirty="0">
                <a:latin typeface="+mn-ea"/>
                <a:cs typeface="Times New Roman" panose="02020603050405020304" pitchFamily="18" charset="0"/>
              </a:rPr>
              <a:t>格式中的基本单元是</a:t>
            </a:r>
            <a:r>
              <a:rPr lang="zh-CN" altLang="en-US" sz="2400" kern="100" dirty="0" smtClean="0">
                <a:latin typeface="+mn-ea"/>
                <a:cs typeface="Times New Roman" panose="02020603050405020304" pitchFamily="18" charset="0"/>
              </a:rPr>
              <a:t>值</a:t>
            </a:r>
            <a:r>
              <a:rPr lang="en-US" altLang="zh-CN" sz="2400" kern="100" dirty="0" smtClean="0">
                <a:latin typeface="+mn-ea"/>
                <a:cs typeface="Times New Roman" panose="02020603050405020304" pitchFamily="18" charset="0"/>
              </a:rPr>
              <a:t>(</a:t>
            </a:r>
            <a:r>
              <a:rPr lang="en-US" altLang="zh-CN" sz="2400" kern="100" dirty="0">
                <a:latin typeface="+mn-ea"/>
                <a:cs typeface="Times New Roman" panose="02020603050405020304" pitchFamily="18" charset="0"/>
              </a:rPr>
              <a:t>value)</a:t>
            </a:r>
            <a:r>
              <a:rPr lang="zh-CN" altLang="en-US" sz="2400" kern="100" dirty="0">
                <a:latin typeface="+mn-ea"/>
                <a:cs typeface="Times New Roman" panose="02020603050405020304" pitchFamily="18" charset="0"/>
              </a:rPr>
              <a:t>，</a:t>
            </a:r>
            <a:r>
              <a:rPr lang="zh-CN" altLang="en-US" sz="2400" b="1" kern="100" dirty="0">
                <a:solidFill>
                  <a:srgbClr val="FF0000"/>
                </a:solidFill>
                <a:latin typeface="+mn-ea"/>
                <a:cs typeface="Times New Roman" panose="02020603050405020304" pitchFamily="18" charset="0"/>
              </a:rPr>
              <a:t>出于简化的目的本题只涉及 </a:t>
            </a:r>
            <a:r>
              <a:rPr lang="en-US" altLang="zh-CN" sz="2400" b="1" kern="100" dirty="0">
                <a:solidFill>
                  <a:srgbClr val="FF0000"/>
                </a:solidFill>
                <a:latin typeface="+mn-ea"/>
                <a:cs typeface="Times New Roman" panose="02020603050405020304" pitchFamily="18" charset="0"/>
              </a:rPr>
              <a:t>2 </a:t>
            </a:r>
            <a:r>
              <a:rPr lang="zh-CN" altLang="en-US" sz="2400" b="1" kern="100" dirty="0">
                <a:solidFill>
                  <a:srgbClr val="FF0000"/>
                </a:solidFill>
                <a:latin typeface="+mn-ea"/>
                <a:cs typeface="Times New Roman" panose="02020603050405020304" pitchFamily="18" charset="0"/>
              </a:rPr>
              <a:t>种类型的值：</a:t>
            </a:r>
            <a:r>
              <a:rPr lang="zh-CN" altLang="en-US" sz="2400" kern="100" dirty="0">
                <a:latin typeface="+mn-ea"/>
                <a:cs typeface="Times New Roman" panose="02020603050405020304" pitchFamily="18" charset="0"/>
              </a:rPr>
              <a:t>　　</a:t>
            </a:r>
            <a:endParaRPr lang="en-US" altLang="zh-CN" sz="2400" kern="100" dirty="0" smtClean="0">
              <a:latin typeface="+mn-ea"/>
              <a:cs typeface="Times New Roman" panose="02020603050405020304" pitchFamily="18" charset="0"/>
            </a:endParaRPr>
          </a:p>
          <a:p>
            <a:pPr marL="0" indent="0" algn="just">
              <a:lnSpc>
                <a:spcPct val="150000"/>
              </a:lnSpc>
              <a:spcBef>
                <a:spcPts val="0"/>
              </a:spcBef>
              <a:spcAft>
                <a:spcPts val="0"/>
              </a:spcAft>
              <a:buNone/>
            </a:pPr>
            <a:r>
              <a:rPr lang="en-US" altLang="zh-CN" sz="2400" kern="100" dirty="0">
                <a:latin typeface="+mn-ea"/>
                <a:cs typeface="Times New Roman" panose="02020603050405020304" pitchFamily="18" charset="0"/>
              </a:rPr>
              <a:t> </a:t>
            </a:r>
            <a:r>
              <a:rPr lang="en-US" altLang="zh-CN" sz="2400" kern="100" dirty="0" smtClean="0">
                <a:latin typeface="+mn-ea"/>
                <a:cs typeface="Times New Roman" panose="02020603050405020304" pitchFamily="18" charset="0"/>
              </a:rPr>
              <a:t>   </a:t>
            </a:r>
            <a:r>
              <a:rPr lang="zh-CN" altLang="en-US" sz="2400" kern="100" dirty="0" smtClean="0">
                <a:latin typeface="+mn-ea"/>
                <a:cs typeface="Times New Roman" panose="02020603050405020304" pitchFamily="18" charset="0"/>
              </a:rPr>
              <a:t>* </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字符串</a:t>
            </a: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(string)</a:t>
            </a:r>
            <a:r>
              <a:rPr lang="zh-CN" altLang="en-US" sz="2400" kern="100" dirty="0">
                <a:latin typeface="+mn-ea"/>
                <a:cs typeface="Times New Roman" panose="02020603050405020304" pitchFamily="18" charset="0"/>
              </a:rPr>
              <a:t>：字符串是由</a:t>
            </a:r>
            <a:r>
              <a:rPr lang="zh-CN" altLang="en-US" sz="2400" kern="100" dirty="0" smtClean="0">
                <a:latin typeface="+mn-ea"/>
                <a:cs typeface="Times New Roman" panose="02020603050405020304" pitchFamily="18" charset="0"/>
              </a:rPr>
              <a:t>双引号括</a:t>
            </a:r>
            <a:r>
              <a:rPr lang="zh-CN" altLang="en-US" sz="2400" kern="100" dirty="0">
                <a:latin typeface="+mn-ea"/>
                <a:cs typeface="Times New Roman" panose="02020603050405020304" pitchFamily="18" charset="0"/>
              </a:rPr>
              <a:t>起来的一组字符（可以为空）</a:t>
            </a:r>
            <a:r>
              <a:rPr lang="zh-CN" altLang="en-US" sz="2400" kern="100" dirty="0" smtClean="0">
                <a:latin typeface="+mn-ea"/>
                <a:cs typeface="Times New Roman" panose="02020603050405020304" pitchFamily="18" charset="0"/>
              </a:rPr>
              <a:t>。</a:t>
            </a:r>
            <a:endParaRPr lang="en-US" altLang="zh-CN" sz="2400" kern="100" dirty="0" smtClean="0">
              <a:latin typeface="+mn-ea"/>
              <a:cs typeface="Times New Roman" panose="02020603050405020304" pitchFamily="18" charset="0"/>
            </a:endParaRPr>
          </a:p>
          <a:p>
            <a:pPr lvl="2" algn="just">
              <a:lnSpc>
                <a:spcPct val="150000"/>
              </a:lnSpc>
              <a:spcBef>
                <a:spcPts val="0"/>
              </a:spcBef>
              <a:buFont typeface="Wingdings" panose="05000000000000000000" pitchFamily="2" charset="2"/>
              <a:buChar char="u"/>
            </a:pPr>
            <a:r>
              <a:rPr lang="zh-CN" altLang="en-US" sz="2000" kern="100" dirty="0" smtClean="0">
                <a:latin typeface="+mn-ea"/>
                <a:cs typeface="Times New Roman" panose="02020603050405020304" pitchFamily="18" charset="0"/>
              </a:rPr>
              <a:t>如果</a:t>
            </a:r>
            <a:r>
              <a:rPr lang="zh-CN" altLang="en-US" sz="2000" kern="100" dirty="0">
                <a:latin typeface="+mn-ea"/>
                <a:cs typeface="Times New Roman" panose="02020603050405020304" pitchFamily="18" charset="0"/>
              </a:rPr>
              <a:t>字符串的内容中出现</a:t>
            </a:r>
            <a:r>
              <a:rPr lang="zh-CN" altLang="en-US" sz="2000" kern="100" dirty="0" smtClean="0">
                <a:latin typeface="+mn-ea"/>
                <a:cs typeface="Times New Roman" panose="02020603050405020304" pitchFamily="18" charset="0"/>
              </a:rPr>
              <a:t>双引号，</a:t>
            </a:r>
            <a:r>
              <a:rPr lang="zh-CN" altLang="en-US" sz="2000" kern="100" dirty="0">
                <a:latin typeface="+mn-ea"/>
                <a:cs typeface="Times New Roman" panose="02020603050405020304" pitchFamily="18" charset="0"/>
              </a:rPr>
              <a:t>在双引号前面加反斜杠，也就是用 </a:t>
            </a:r>
            <a:r>
              <a:rPr lang="en-US" altLang="zh-CN" sz="2000" kern="100" dirty="0">
                <a:latin typeface="+mn-ea"/>
                <a:cs typeface="Times New Roman" panose="02020603050405020304" pitchFamily="18" charset="0"/>
              </a:rPr>
              <a:t>\" </a:t>
            </a:r>
            <a:r>
              <a:rPr lang="zh-CN" altLang="en-US" sz="2000" kern="100" dirty="0">
                <a:latin typeface="+mn-ea"/>
                <a:cs typeface="Times New Roman" panose="02020603050405020304" pitchFamily="18" charset="0"/>
              </a:rPr>
              <a:t>表示</a:t>
            </a:r>
            <a:r>
              <a:rPr lang="zh-CN" altLang="en-US" sz="2000" kern="100" dirty="0" smtClean="0">
                <a:latin typeface="+mn-ea"/>
                <a:cs typeface="Times New Roman" panose="02020603050405020304" pitchFamily="18" charset="0"/>
              </a:rPr>
              <a:t>；</a:t>
            </a:r>
            <a:endParaRPr lang="en-US" altLang="zh-CN" sz="2000" kern="100" dirty="0" smtClean="0">
              <a:latin typeface="+mn-ea"/>
              <a:cs typeface="Times New Roman" panose="02020603050405020304" pitchFamily="18" charset="0"/>
            </a:endParaRPr>
          </a:p>
          <a:p>
            <a:pPr lvl="2" algn="just">
              <a:lnSpc>
                <a:spcPct val="150000"/>
              </a:lnSpc>
              <a:spcBef>
                <a:spcPts val="0"/>
              </a:spcBef>
              <a:buFont typeface="Wingdings" panose="05000000000000000000" pitchFamily="2" charset="2"/>
              <a:buChar char="u"/>
            </a:pPr>
            <a:r>
              <a:rPr lang="zh-CN" altLang="en-US" sz="2000" kern="100" dirty="0" smtClean="0">
                <a:latin typeface="+mn-ea"/>
                <a:cs typeface="Times New Roman" panose="02020603050405020304" pitchFamily="18" charset="0"/>
              </a:rPr>
              <a:t>如果</a:t>
            </a:r>
            <a:r>
              <a:rPr lang="zh-CN" altLang="en-US" sz="2000" kern="100" dirty="0">
                <a:latin typeface="+mn-ea"/>
                <a:cs typeface="Times New Roman" panose="02020603050405020304" pitchFamily="18" charset="0"/>
              </a:rPr>
              <a:t>出现反斜杠 </a:t>
            </a:r>
            <a:r>
              <a:rPr lang="en-US" altLang="zh-CN" sz="2000" kern="100" dirty="0">
                <a:latin typeface="+mn-ea"/>
                <a:cs typeface="Times New Roman" panose="02020603050405020304" pitchFamily="18" charset="0"/>
              </a:rPr>
              <a:t>\</a:t>
            </a:r>
            <a:r>
              <a:rPr lang="zh-CN" altLang="en-US" sz="2000" kern="100" dirty="0">
                <a:latin typeface="+mn-ea"/>
                <a:cs typeface="Times New Roman" panose="02020603050405020304" pitchFamily="18" charset="0"/>
              </a:rPr>
              <a:t>，则用两个反斜杠 </a:t>
            </a:r>
            <a:r>
              <a:rPr lang="en-US" altLang="zh-CN" sz="2000" kern="100" dirty="0">
                <a:latin typeface="+mn-ea"/>
                <a:cs typeface="Times New Roman" panose="02020603050405020304" pitchFamily="18" charset="0"/>
              </a:rPr>
              <a:t>\\ </a:t>
            </a:r>
            <a:r>
              <a:rPr lang="zh-CN" altLang="en-US" sz="2000" kern="100" dirty="0">
                <a:latin typeface="+mn-ea"/>
                <a:cs typeface="Times New Roman" panose="02020603050405020304" pitchFamily="18" charset="0"/>
              </a:rPr>
              <a:t>表示。反斜杠后面不能出现 </a:t>
            </a:r>
            <a:r>
              <a:rPr lang="en-US" altLang="zh-CN" sz="2000" kern="100" dirty="0">
                <a:latin typeface="+mn-ea"/>
                <a:cs typeface="Times New Roman" panose="02020603050405020304" pitchFamily="18" charset="0"/>
              </a:rPr>
              <a:t>" </a:t>
            </a:r>
            <a:r>
              <a:rPr lang="zh-CN" altLang="en-US" sz="2000" kern="100" dirty="0">
                <a:latin typeface="+mn-ea"/>
                <a:cs typeface="Times New Roman" panose="02020603050405020304" pitchFamily="18" charset="0"/>
              </a:rPr>
              <a:t>和 </a:t>
            </a:r>
            <a:r>
              <a:rPr lang="en-US" altLang="zh-CN" sz="2000" kern="100" dirty="0">
                <a:latin typeface="+mn-ea"/>
                <a:cs typeface="Times New Roman" panose="02020603050405020304" pitchFamily="18" charset="0"/>
              </a:rPr>
              <a:t>\ </a:t>
            </a:r>
            <a:r>
              <a:rPr lang="zh-CN" altLang="en-US" sz="2000" kern="100" dirty="0">
                <a:latin typeface="+mn-ea"/>
                <a:cs typeface="Times New Roman" panose="02020603050405020304" pitchFamily="18" charset="0"/>
              </a:rPr>
              <a:t>以外的字符</a:t>
            </a:r>
            <a:r>
              <a:rPr lang="zh-CN" altLang="en-US" sz="2000" kern="100" dirty="0" smtClean="0">
                <a:latin typeface="+mn-ea"/>
                <a:cs typeface="Times New Roman" panose="02020603050405020304" pitchFamily="18" charset="0"/>
              </a:rPr>
              <a:t>。</a:t>
            </a:r>
            <a:endParaRPr lang="en-US" altLang="zh-CN" sz="2000" kern="100" dirty="0" smtClean="0">
              <a:latin typeface="+mn-ea"/>
              <a:cs typeface="Times New Roman" panose="02020603050405020304" pitchFamily="18" charset="0"/>
            </a:endParaRPr>
          </a:p>
          <a:p>
            <a:pPr marL="0" indent="0" algn="just">
              <a:lnSpc>
                <a:spcPct val="150000"/>
              </a:lnSpc>
              <a:spcBef>
                <a:spcPts val="0"/>
              </a:spcBef>
              <a:spcAft>
                <a:spcPts val="0"/>
              </a:spcAft>
              <a:buNone/>
            </a:pPr>
            <a:r>
              <a:rPr lang="en-US" altLang="zh-CN" sz="2400" kern="100" dirty="0">
                <a:latin typeface="+mn-ea"/>
                <a:cs typeface="Times New Roman" panose="02020603050405020304" pitchFamily="18" charset="0"/>
              </a:rPr>
              <a:t> </a:t>
            </a:r>
            <a:r>
              <a:rPr lang="en-US" altLang="zh-CN" sz="2400" kern="100" dirty="0" smtClean="0">
                <a:latin typeface="+mn-ea"/>
                <a:cs typeface="Times New Roman" panose="02020603050405020304" pitchFamily="18" charset="0"/>
              </a:rPr>
              <a:t>    </a:t>
            </a:r>
            <a:r>
              <a:rPr lang="zh-CN" altLang="en-US" sz="2400" kern="100" dirty="0" smtClean="0">
                <a:latin typeface="+mn-ea"/>
                <a:cs typeface="Times New Roman" panose="02020603050405020304" pitchFamily="18" charset="0"/>
              </a:rPr>
              <a:t>例如</a:t>
            </a: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a:t>
            </a: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"hello"</a:t>
            </a: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a:t>
            </a:r>
            <a:r>
              <a:rPr lang="zh-CN" altLang="en-US" sz="2400" kern="100" dirty="0" smtClean="0">
                <a:latin typeface="+mn-ea"/>
                <a:cs typeface="Times New Roman" panose="02020603050405020304" pitchFamily="18" charset="0"/>
              </a:rPr>
              <a:t>。</a:t>
            </a:r>
            <a:endParaRPr lang="zh-CN" altLang="en-US" sz="2400" kern="100" dirty="0">
              <a:latin typeface="+mn-ea"/>
              <a:cs typeface="Times New Roman" panose="02020603050405020304" pitchFamily="18" charset="0"/>
            </a:endParaRPr>
          </a:p>
        </p:txBody>
      </p:sp>
    </p:spTree>
    <p:extLst>
      <p:ext uri="{BB962C8B-B14F-4D97-AF65-F5344CB8AC3E}">
        <p14:creationId xmlns:p14="http://schemas.microsoft.com/office/powerpoint/2010/main" val="34281580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256032" y="685800"/>
            <a:ext cx="8659368" cy="5907024"/>
          </a:xfrm>
          <a:solidFill>
            <a:schemeClr val="bg1"/>
          </a:solidFill>
        </p:spPr>
        <p:txBody>
          <a:bodyPr>
            <a:normAutofit/>
          </a:bodyPr>
          <a:lstStyle/>
          <a:p>
            <a:pPr marL="0" indent="0" algn="just">
              <a:lnSpc>
                <a:spcPct val="150000"/>
              </a:lnSpc>
              <a:spcBef>
                <a:spcPts val="0"/>
              </a:spcBef>
              <a:buNone/>
            </a:pPr>
            <a:r>
              <a:rPr lang="zh-CN" altLang="en-US" sz="2400" kern="100" dirty="0">
                <a:latin typeface="+mj-ea"/>
                <a:ea typeface="+mj-ea"/>
                <a:cs typeface="Times New Roman" panose="02020603050405020304" pitchFamily="18" charset="0"/>
              </a:rPr>
              <a:t> </a:t>
            </a:r>
            <a:r>
              <a:rPr lang="zh-CN" altLang="en-US" sz="2400" kern="100" dirty="0" smtClean="0">
                <a:latin typeface="+mj-ea"/>
                <a:ea typeface="+mj-ea"/>
                <a:cs typeface="Times New Roman" panose="02020603050405020304" pitchFamily="18" charset="0"/>
              </a:rPr>
              <a:t> * </a:t>
            </a:r>
            <a:r>
              <a:rPr lang="zh-CN" altLang="en-US" sz="2400" b="1" kern="100" dirty="0" smtClean="0">
                <a:latin typeface="微软雅黑" panose="020B0503020204020204" pitchFamily="34" charset="-122"/>
                <a:ea typeface="微软雅黑" panose="020B0503020204020204" pitchFamily="34" charset="-122"/>
                <a:cs typeface="Times New Roman" panose="02020603050405020304" pitchFamily="18" charset="0"/>
              </a:rPr>
              <a:t>对象</a:t>
            </a:r>
            <a:r>
              <a:rPr lang="en-US" altLang="zh-CN" sz="2400" kern="100" dirty="0" smtClean="0">
                <a:latin typeface="+mj-ea"/>
                <a:ea typeface="+mj-ea"/>
                <a:cs typeface="Times New Roman" panose="02020603050405020304" pitchFamily="18" charset="0"/>
              </a:rPr>
              <a:t>(</a:t>
            </a:r>
            <a:r>
              <a:rPr lang="en-US" altLang="zh-CN" sz="2400" kern="100" dirty="0">
                <a:latin typeface="+mj-ea"/>
                <a:ea typeface="+mj-ea"/>
                <a:cs typeface="Times New Roman" panose="02020603050405020304" pitchFamily="18" charset="0"/>
              </a:rPr>
              <a:t>object)</a:t>
            </a:r>
            <a:r>
              <a:rPr lang="zh-CN" altLang="en-US" sz="2400" kern="100" dirty="0">
                <a:latin typeface="+mj-ea"/>
                <a:ea typeface="+mj-ea"/>
                <a:cs typeface="Times New Roman" panose="02020603050405020304" pitchFamily="18" charset="0"/>
              </a:rPr>
              <a:t>：对象是一组键值对的</a:t>
            </a:r>
            <a:r>
              <a:rPr lang="zh-CN" altLang="en-US" sz="2400" b="1" kern="100" dirty="0">
                <a:latin typeface="+mj-ea"/>
                <a:ea typeface="+mj-ea"/>
                <a:cs typeface="Times New Roman" panose="02020603050405020304" pitchFamily="18" charset="0"/>
              </a:rPr>
              <a:t>无序</a:t>
            </a:r>
            <a:r>
              <a:rPr lang="zh-CN" altLang="en-US" sz="2400" b="1" kern="100" dirty="0" smtClean="0">
                <a:latin typeface="+mj-ea"/>
                <a:ea typeface="+mj-ea"/>
                <a:cs typeface="Times New Roman" panose="02020603050405020304" pitchFamily="18" charset="0"/>
              </a:rPr>
              <a:t>集合</a:t>
            </a:r>
            <a:r>
              <a:rPr lang="en-US" altLang="zh-CN" sz="2400" kern="100" dirty="0" smtClean="0">
                <a:latin typeface="+mj-ea"/>
                <a:ea typeface="+mj-ea"/>
                <a:cs typeface="Times New Roman" panose="02020603050405020304" pitchFamily="18" charset="0"/>
              </a:rPr>
              <a:t>(</a:t>
            </a:r>
            <a:r>
              <a:rPr lang="zh-CN" altLang="en-US" sz="2400" kern="100" dirty="0" smtClean="0">
                <a:latin typeface="+mj-ea"/>
                <a:ea typeface="+mj-ea"/>
                <a:cs typeface="Times New Roman" panose="02020603050405020304" pitchFamily="18" charset="0"/>
              </a:rPr>
              <a:t>可以</a:t>
            </a:r>
            <a:r>
              <a:rPr lang="zh-CN" altLang="en-US" sz="2400" kern="100" dirty="0">
                <a:latin typeface="+mj-ea"/>
                <a:ea typeface="+mj-ea"/>
                <a:cs typeface="Times New Roman" panose="02020603050405020304" pitchFamily="18" charset="0"/>
              </a:rPr>
              <a:t>为</a:t>
            </a:r>
            <a:r>
              <a:rPr lang="zh-CN" altLang="en-US" sz="2400" kern="100" dirty="0" smtClean="0">
                <a:latin typeface="+mj-ea"/>
                <a:ea typeface="+mj-ea"/>
                <a:cs typeface="Times New Roman" panose="02020603050405020304" pitchFamily="18" charset="0"/>
              </a:rPr>
              <a:t>空</a:t>
            </a:r>
            <a:r>
              <a:rPr lang="en-US" altLang="zh-CN" sz="2400" kern="100" dirty="0" smtClean="0">
                <a:latin typeface="+mj-ea"/>
                <a:ea typeface="+mj-ea"/>
                <a:cs typeface="Times New Roman" panose="02020603050405020304" pitchFamily="18" charset="0"/>
              </a:rPr>
              <a:t>)</a:t>
            </a:r>
            <a:r>
              <a:rPr lang="zh-CN" altLang="en-US" sz="2400" kern="100" dirty="0" smtClean="0">
                <a:latin typeface="+mj-ea"/>
                <a:ea typeface="+mj-ea"/>
                <a:cs typeface="Times New Roman" panose="02020603050405020304" pitchFamily="18" charset="0"/>
              </a:rPr>
              <a:t>。</a:t>
            </a:r>
            <a:endParaRPr lang="en-US" altLang="zh-CN" sz="2400" kern="100" dirty="0" smtClean="0">
              <a:latin typeface="+mj-ea"/>
              <a:ea typeface="+mj-ea"/>
              <a:cs typeface="Times New Roman" panose="02020603050405020304" pitchFamily="18" charset="0"/>
            </a:endParaRPr>
          </a:p>
          <a:p>
            <a:pPr marL="895350" lvl="1" indent="-282575" algn="just">
              <a:lnSpc>
                <a:spcPct val="150000"/>
              </a:lnSpc>
              <a:spcBef>
                <a:spcPts val="0"/>
              </a:spcBef>
              <a:buFont typeface="Wingdings" panose="05000000000000000000" pitchFamily="2" charset="2"/>
              <a:buChar char="u"/>
            </a:pPr>
            <a:r>
              <a:rPr lang="zh-CN" altLang="en-US" sz="2200" kern="100" dirty="0" smtClean="0">
                <a:latin typeface="+mj-ea"/>
                <a:ea typeface="+mj-ea"/>
                <a:cs typeface="Times New Roman" panose="02020603050405020304" pitchFamily="18" charset="0"/>
              </a:rPr>
              <a:t>键</a:t>
            </a:r>
            <a:r>
              <a:rPr lang="zh-CN" altLang="en-US" sz="2200" kern="100" dirty="0">
                <a:latin typeface="+mj-ea"/>
                <a:ea typeface="+mj-ea"/>
                <a:cs typeface="Times New Roman" panose="02020603050405020304" pitchFamily="18" charset="0"/>
              </a:rPr>
              <a:t>值对表示对象的属性，键是属性名，值是属性的内容</a:t>
            </a:r>
            <a:r>
              <a:rPr lang="zh-CN" altLang="en-US" sz="2200" kern="100" dirty="0" smtClean="0">
                <a:latin typeface="+mj-ea"/>
                <a:ea typeface="+mj-ea"/>
                <a:cs typeface="Times New Roman" panose="02020603050405020304" pitchFamily="18" charset="0"/>
              </a:rPr>
              <a:t>。</a:t>
            </a:r>
            <a:endParaRPr lang="en-US" altLang="zh-CN" sz="2200" kern="100" dirty="0" smtClean="0">
              <a:latin typeface="+mj-ea"/>
              <a:ea typeface="+mj-ea"/>
              <a:cs typeface="Times New Roman" panose="02020603050405020304" pitchFamily="18" charset="0"/>
            </a:endParaRPr>
          </a:p>
          <a:p>
            <a:pPr marL="895350" lvl="1" indent="-282575" algn="just">
              <a:lnSpc>
                <a:spcPct val="150000"/>
              </a:lnSpc>
              <a:spcBef>
                <a:spcPts val="0"/>
              </a:spcBef>
              <a:buFont typeface="Wingdings" panose="05000000000000000000" pitchFamily="2" charset="2"/>
              <a:buChar char="u"/>
            </a:pPr>
            <a:r>
              <a:rPr lang="zh-CN" altLang="en-US" sz="2200" kern="100" dirty="0" smtClean="0">
                <a:latin typeface="+mj-ea"/>
                <a:ea typeface="+mj-ea"/>
                <a:cs typeface="Times New Roman" panose="02020603050405020304" pitchFamily="18" charset="0"/>
              </a:rPr>
              <a:t>对象</a:t>
            </a:r>
            <a:r>
              <a:rPr lang="zh-CN" altLang="en-US" sz="2200" kern="100" dirty="0">
                <a:latin typeface="+mj-ea"/>
                <a:ea typeface="+mj-ea"/>
                <a:cs typeface="Times New Roman" panose="02020603050405020304" pitchFamily="18" charset="0"/>
              </a:rPr>
              <a:t>以左花括号 </a:t>
            </a:r>
            <a:r>
              <a:rPr lang="en-US" altLang="zh-CN" sz="2200" kern="100" dirty="0">
                <a:latin typeface="+mj-ea"/>
                <a:ea typeface="+mj-ea"/>
                <a:cs typeface="Times New Roman" panose="02020603050405020304" pitchFamily="18" charset="0"/>
              </a:rPr>
              <a:t>{ </a:t>
            </a:r>
            <a:r>
              <a:rPr lang="zh-CN" altLang="en-US" sz="2200" kern="100" dirty="0">
                <a:latin typeface="+mj-ea"/>
                <a:ea typeface="+mj-ea"/>
                <a:cs typeface="Times New Roman" panose="02020603050405020304" pitchFamily="18" charset="0"/>
              </a:rPr>
              <a:t>开始，右花括号 </a:t>
            </a:r>
            <a:r>
              <a:rPr lang="en-US" altLang="zh-CN" sz="2200" kern="100" dirty="0">
                <a:latin typeface="+mj-ea"/>
                <a:ea typeface="+mj-ea"/>
                <a:cs typeface="Times New Roman" panose="02020603050405020304" pitchFamily="18" charset="0"/>
              </a:rPr>
              <a:t>} </a:t>
            </a:r>
            <a:r>
              <a:rPr lang="zh-CN" altLang="en-US" sz="2200" kern="100" dirty="0">
                <a:latin typeface="+mj-ea"/>
                <a:ea typeface="+mj-ea"/>
                <a:cs typeface="Times New Roman" panose="02020603050405020304" pitchFamily="18" charset="0"/>
              </a:rPr>
              <a:t>结束，键值对之间以</a:t>
            </a:r>
            <a:r>
              <a:rPr lang="zh-CN" altLang="en-US" sz="2200" kern="100" dirty="0" smtClean="0">
                <a:latin typeface="+mj-ea"/>
                <a:ea typeface="+mj-ea"/>
                <a:cs typeface="Times New Roman" panose="02020603050405020304" pitchFamily="18" charset="0"/>
              </a:rPr>
              <a:t>逗号</a:t>
            </a:r>
            <a:r>
              <a:rPr lang="en-US" altLang="zh-CN" sz="2200" kern="100" dirty="0" smtClean="0">
                <a:latin typeface="+mj-ea"/>
                <a:ea typeface="+mj-ea"/>
                <a:cs typeface="Times New Roman" panose="02020603050405020304" pitchFamily="18" charset="0"/>
              </a:rPr>
              <a:t>, </a:t>
            </a:r>
            <a:r>
              <a:rPr lang="zh-CN" altLang="en-US" sz="2200" kern="100" dirty="0">
                <a:latin typeface="+mj-ea"/>
                <a:ea typeface="+mj-ea"/>
                <a:cs typeface="Times New Roman" panose="02020603050405020304" pitchFamily="18" charset="0"/>
              </a:rPr>
              <a:t>分隔</a:t>
            </a:r>
            <a:r>
              <a:rPr lang="zh-CN" altLang="en-US" sz="2200" kern="100" dirty="0" smtClean="0">
                <a:latin typeface="+mj-ea"/>
                <a:ea typeface="+mj-ea"/>
                <a:cs typeface="Times New Roman" panose="02020603050405020304" pitchFamily="18" charset="0"/>
              </a:rPr>
              <a:t>。</a:t>
            </a:r>
            <a:endParaRPr lang="en-US" altLang="zh-CN" sz="2200" kern="100" dirty="0" smtClean="0">
              <a:latin typeface="+mj-ea"/>
              <a:ea typeface="+mj-ea"/>
              <a:cs typeface="Times New Roman" panose="02020603050405020304" pitchFamily="18" charset="0"/>
            </a:endParaRPr>
          </a:p>
          <a:p>
            <a:pPr marL="895350" lvl="1" indent="-282575" algn="just">
              <a:lnSpc>
                <a:spcPct val="150000"/>
              </a:lnSpc>
              <a:spcBef>
                <a:spcPts val="0"/>
              </a:spcBef>
              <a:buFont typeface="Wingdings" panose="05000000000000000000" pitchFamily="2" charset="2"/>
              <a:buChar char="u"/>
            </a:pPr>
            <a:r>
              <a:rPr lang="zh-CN" altLang="en-US" sz="2200" kern="100" dirty="0" smtClean="0">
                <a:latin typeface="+mj-ea"/>
                <a:ea typeface="+mj-ea"/>
                <a:cs typeface="Times New Roman" panose="02020603050405020304" pitchFamily="18" charset="0"/>
              </a:rPr>
              <a:t>一</a:t>
            </a:r>
            <a:r>
              <a:rPr lang="zh-CN" altLang="en-US" sz="2200" kern="100" dirty="0">
                <a:latin typeface="+mj-ea"/>
                <a:ea typeface="+mj-ea"/>
                <a:cs typeface="Times New Roman" panose="02020603050405020304" pitchFamily="18" charset="0"/>
              </a:rPr>
              <a:t>个键值对的键和值之间以</a:t>
            </a:r>
            <a:r>
              <a:rPr lang="zh-CN" altLang="en-US" sz="2200" kern="100" dirty="0" smtClean="0">
                <a:latin typeface="+mj-ea"/>
                <a:ea typeface="+mj-ea"/>
                <a:cs typeface="Times New Roman" panose="02020603050405020304" pitchFamily="18" charset="0"/>
              </a:rPr>
              <a:t>冒号</a:t>
            </a:r>
            <a:r>
              <a:rPr lang="en-US" altLang="zh-CN" sz="2200" kern="100" dirty="0" smtClean="0">
                <a:latin typeface="+mj-ea"/>
                <a:ea typeface="+mj-ea"/>
                <a:cs typeface="Times New Roman" panose="02020603050405020304" pitchFamily="18" charset="0"/>
              </a:rPr>
              <a:t>: </a:t>
            </a:r>
            <a:r>
              <a:rPr lang="zh-CN" altLang="en-US" sz="2200" kern="100" dirty="0">
                <a:latin typeface="+mj-ea"/>
                <a:ea typeface="+mj-ea"/>
                <a:cs typeface="Times New Roman" panose="02020603050405020304" pitchFamily="18" charset="0"/>
              </a:rPr>
              <a:t>分隔</a:t>
            </a:r>
            <a:r>
              <a:rPr lang="zh-CN" altLang="en-US" sz="2200" kern="100" dirty="0" smtClean="0">
                <a:latin typeface="+mj-ea"/>
                <a:ea typeface="+mj-ea"/>
                <a:cs typeface="Times New Roman" panose="02020603050405020304" pitchFamily="18" charset="0"/>
              </a:rPr>
              <a:t>。</a:t>
            </a:r>
            <a:endParaRPr lang="en-US" altLang="zh-CN" sz="2200" kern="100" dirty="0" smtClean="0">
              <a:latin typeface="+mj-ea"/>
              <a:ea typeface="+mj-ea"/>
              <a:cs typeface="Times New Roman" panose="02020603050405020304" pitchFamily="18" charset="0"/>
            </a:endParaRPr>
          </a:p>
          <a:p>
            <a:pPr marL="895350" lvl="1" indent="-282575" algn="just">
              <a:lnSpc>
                <a:spcPct val="150000"/>
              </a:lnSpc>
              <a:spcBef>
                <a:spcPts val="0"/>
              </a:spcBef>
              <a:buFont typeface="Wingdings" panose="05000000000000000000" pitchFamily="2" charset="2"/>
              <a:buChar char="u"/>
            </a:pPr>
            <a:r>
              <a:rPr lang="zh-CN" altLang="en-US" sz="2200" kern="100" dirty="0" smtClean="0">
                <a:latin typeface="+mj-ea"/>
                <a:ea typeface="+mj-ea"/>
                <a:cs typeface="Times New Roman" panose="02020603050405020304" pitchFamily="18" charset="0"/>
              </a:rPr>
              <a:t>键</a:t>
            </a:r>
            <a:r>
              <a:rPr lang="zh-CN" altLang="en-US" sz="2200" kern="100" dirty="0">
                <a:latin typeface="+mj-ea"/>
                <a:ea typeface="+mj-ea"/>
                <a:cs typeface="Times New Roman" panose="02020603050405020304" pitchFamily="18" charset="0"/>
              </a:rPr>
              <a:t>必须是字符串，同一个对象所有键值对的键</a:t>
            </a:r>
            <a:r>
              <a:rPr lang="zh-CN" altLang="en-US" sz="2200" kern="100" dirty="0" smtClean="0">
                <a:latin typeface="+mj-ea"/>
                <a:ea typeface="+mj-ea"/>
                <a:cs typeface="Times New Roman" panose="02020603050405020304" pitchFamily="18" charset="0"/>
              </a:rPr>
              <a:t>必须</a:t>
            </a:r>
            <a:r>
              <a:rPr lang="zh-CN" altLang="en-US" sz="2200" kern="100" dirty="0">
                <a:latin typeface="+mj-ea"/>
                <a:ea typeface="+mj-ea"/>
                <a:cs typeface="Times New Roman" panose="02020603050405020304" pitchFamily="18" charset="0"/>
              </a:rPr>
              <a:t>互</a:t>
            </a:r>
            <a:r>
              <a:rPr lang="zh-CN" altLang="en-US" sz="2200" kern="100" dirty="0" smtClean="0">
                <a:latin typeface="+mj-ea"/>
                <a:ea typeface="+mj-ea"/>
                <a:cs typeface="Times New Roman" panose="02020603050405020304" pitchFamily="18" charset="0"/>
              </a:rPr>
              <a:t>不</a:t>
            </a:r>
            <a:r>
              <a:rPr lang="zh-CN" altLang="en-US" sz="2200" kern="100" dirty="0">
                <a:latin typeface="+mj-ea"/>
                <a:ea typeface="+mj-ea"/>
                <a:cs typeface="Times New Roman" panose="02020603050405020304" pitchFamily="18" charset="0"/>
              </a:rPr>
              <a:t>相同</a:t>
            </a:r>
            <a:r>
              <a:rPr lang="zh-CN" altLang="en-US" sz="2200" kern="100" dirty="0" smtClean="0">
                <a:latin typeface="+mj-ea"/>
                <a:ea typeface="+mj-ea"/>
                <a:cs typeface="Times New Roman" panose="02020603050405020304" pitchFamily="18" charset="0"/>
              </a:rPr>
              <a:t>；</a:t>
            </a:r>
            <a:endParaRPr lang="en-US" altLang="zh-CN" sz="2200" kern="100" dirty="0" smtClean="0">
              <a:latin typeface="+mj-ea"/>
              <a:ea typeface="+mj-ea"/>
              <a:cs typeface="Times New Roman" panose="02020603050405020304" pitchFamily="18" charset="0"/>
            </a:endParaRPr>
          </a:p>
          <a:p>
            <a:pPr marL="895350" lvl="1" indent="-282575" algn="just">
              <a:lnSpc>
                <a:spcPct val="150000"/>
              </a:lnSpc>
              <a:spcBef>
                <a:spcPts val="0"/>
              </a:spcBef>
              <a:buFont typeface="Wingdings" panose="05000000000000000000" pitchFamily="2" charset="2"/>
              <a:buChar char="u"/>
            </a:pPr>
            <a:r>
              <a:rPr lang="zh-CN" altLang="en-US" sz="2200" kern="100" dirty="0" smtClean="0">
                <a:latin typeface="+mj-ea"/>
                <a:ea typeface="+mj-ea"/>
                <a:cs typeface="Times New Roman" panose="02020603050405020304" pitchFamily="18" charset="0"/>
              </a:rPr>
              <a:t>值</a:t>
            </a:r>
            <a:r>
              <a:rPr lang="zh-CN" altLang="en-US" sz="2200" kern="100" dirty="0">
                <a:latin typeface="+mj-ea"/>
                <a:ea typeface="+mj-ea"/>
                <a:cs typeface="Times New Roman" panose="02020603050405020304" pitchFamily="18" charset="0"/>
              </a:rPr>
              <a:t>可以是字符串，也可以是另一个对象。</a:t>
            </a:r>
            <a:endParaRPr lang="en-US" altLang="zh-CN" sz="2200" kern="100" dirty="0">
              <a:latin typeface="+mj-ea"/>
              <a:ea typeface="+mj-ea"/>
              <a:cs typeface="Times New Roman" panose="02020603050405020304" pitchFamily="18" charset="0"/>
            </a:endParaRPr>
          </a:p>
          <a:p>
            <a:pPr marL="0" indent="0" algn="just">
              <a:lnSpc>
                <a:spcPct val="150000"/>
              </a:lnSpc>
              <a:spcBef>
                <a:spcPts val="0"/>
              </a:spcBef>
              <a:buNone/>
            </a:pPr>
            <a:r>
              <a:rPr lang="en-US" altLang="zh-CN" sz="2400" kern="100" dirty="0" smtClean="0">
                <a:latin typeface="+mj-ea"/>
                <a:ea typeface="+mj-ea"/>
                <a:cs typeface="Times New Roman" panose="02020603050405020304" pitchFamily="18" charset="0"/>
              </a:rPr>
              <a:t> </a:t>
            </a:r>
            <a:r>
              <a:rPr lang="zh-CN" altLang="en-US" sz="2400" kern="100" dirty="0">
                <a:latin typeface="+mj-ea"/>
                <a:ea typeface="+mj-ea"/>
                <a:cs typeface="Times New Roman" panose="02020603050405020304" pitchFamily="18" charset="0"/>
              </a:rPr>
              <a:t>例如</a:t>
            </a:r>
            <a:r>
              <a:rPr lang="zh-CN" altLang="en-US" sz="2400" kern="100" dirty="0" smtClean="0">
                <a:latin typeface="+mj-ea"/>
                <a:ea typeface="+mj-ea"/>
                <a:cs typeface="Times New Roman" panose="02020603050405020304" pitchFamily="18" charset="0"/>
              </a:rPr>
              <a:t>：</a:t>
            </a:r>
            <a:endParaRPr lang="en-US" altLang="zh-CN" sz="2400" kern="100" dirty="0" smtClean="0">
              <a:latin typeface="+mj-ea"/>
              <a:ea typeface="+mj-ea"/>
              <a:cs typeface="Times New Roman" panose="02020603050405020304" pitchFamily="18" charset="0"/>
            </a:endParaRPr>
          </a:p>
          <a:p>
            <a:pPr marL="0" indent="0" algn="just">
              <a:lnSpc>
                <a:spcPct val="150000"/>
              </a:lnSpc>
              <a:spcBef>
                <a:spcPts val="0"/>
              </a:spcBef>
              <a:buNone/>
            </a:pPr>
            <a:r>
              <a:rPr lang="en-US" altLang="zh-CN" sz="2400" kern="100" dirty="0">
                <a:latin typeface="+mj-ea"/>
                <a:ea typeface="+mj-ea"/>
                <a:cs typeface="Times New Roman" panose="02020603050405020304" pitchFamily="18" charset="0"/>
              </a:rPr>
              <a:t> </a:t>
            </a:r>
            <a:r>
              <a:rPr lang="en-US" altLang="zh-CN" sz="2400" kern="100" dirty="0" smtClean="0">
                <a:latin typeface="+mj-ea"/>
                <a:ea typeface="+mj-ea"/>
                <a:cs typeface="Times New Roman" panose="02020603050405020304" pitchFamily="18" charset="0"/>
              </a:rPr>
              <a:t>{}</a:t>
            </a:r>
            <a:r>
              <a:rPr lang="zh-CN" altLang="en-US" sz="2400" kern="100" dirty="0">
                <a:latin typeface="+mj-ea"/>
                <a:ea typeface="+mj-ea"/>
                <a:cs typeface="Times New Roman" panose="02020603050405020304" pitchFamily="18" charset="0"/>
              </a:rPr>
              <a:t>、</a:t>
            </a:r>
            <a:r>
              <a:rPr lang="en-US" altLang="zh-CN" sz="2400" kern="100" dirty="0">
                <a:latin typeface="+mj-ea"/>
                <a:ea typeface="+mj-ea"/>
                <a:cs typeface="Times New Roman" panose="02020603050405020304" pitchFamily="18" charset="0"/>
              </a:rPr>
              <a:t>{"foo": "bar"}</a:t>
            </a:r>
            <a:r>
              <a:rPr lang="zh-CN" altLang="en-US" sz="2400" kern="100" dirty="0" smtClean="0">
                <a:latin typeface="+mj-ea"/>
                <a:ea typeface="+mj-ea"/>
                <a:cs typeface="Times New Roman" panose="02020603050405020304" pitchFamily="18" charset="0"/>
              </a:rPr>
              <a:t>、</a:t>
            </a:r>
            <a:endParaRPr lang="en-US" altLang="zh-CN" sz="2400" kern="100" dirty="0" smtClean="0">
              <a:latin typeface="+mj-ea"/>
              <a:ea typeface="+mj-ea"/>
              <a:cs typeface="Times New Roman" panose="02020603050405020304" pitchFamily="18" charset="0"/>
            </a:endParaRPr>
          </a:p>
          <a:p>
            <a:pPr marL="0" indent="0" algn="just">
              <a:lnSpc>
                <a:spcPct val="150000"/>
              </a:lnSpc>
              <a:spcBef>
                <a:spcPts val="0"/>
              </a:spcBef>
              <a:buNone/>
            </a:pPr>
            <a:r>
              <a:rPr lang="en-US" altLang="zh-CN" sz="2400" kern="100" dirty="0">
                <a:latin typeface="+mj-ea"/>
                <a:ea typeface="+mj-ea"/>
                <a:cs typeface="Times New Roman" panose="02020603050405020304" pitchFamily="18" charset="0"/>
              </a:rPr>
              <a:t> </a:t>
            </a:r>
            <a:r>
              <a:rPr lang="en-US" altLang="zh-CN" sz="2400" kern="100" dirty="0" smtClean="0">
                <a:latin typeface="+mj-ea"/>
                <a:ea typeface="+mj-ea"/>
                <a:cs typeface="Times New Roman" panose="02020603050405020304" pitchFamily="18" charset="0"/>
              </a:rPr>
              <a:t>{"</a:t>
            </a:r>
            <a:r>
              <a:rPr lang="en-US" altLang="zh-CN" sz="2400" kern="100" dirty="0">
                <a:latin typeface="+mj-ea"/>
                <a:ea typeface="+mj-ea"/>
                <a:cs typeface="Times New Roman" panose="02020603050405020304" pitchFamily="18" charset="0"/>
              </a:rPr>
              <a:t>Mon": "weekday", "Tue": "weekday", "Sun": "weekend"}</a:t>
            </a:r>
            <a:r>
              <a:rPr lang="zh-CN" altLang="en-US" sz="2400" kern="100" dirty="0">
                <a:latin typeface="+mj-ea"/>
                <a:ea typeface="+mj-ea"/>
                <a:cs typeface="Times New Roman" panose="02020603050405020304" pitchFamily="18" charset="0"/>
              </a:rPr>
              <a:t>。</a:t>
            </a:r>
            <a:endParaRPr lang="zh-CN" altLang="en-US" sz="2400" dirty="0">
              <a:latin typeface="+mj-ea"/>
              <a:ea typeface="+mj-ea"/>
            </a:endParaRPr>
          </a:p>
        </p:txBody>
      </p:sp>
    </p:spTree>
    <p:extLst>
      <p:ext uri="{BB962C8B-B14F-4D97-AF65-F5344CB8AC3E}">
        <p14:creationId xmlns:p14="http://schemas.microsoft.com/office/powerpoint/2010/main" val="30565116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384048" y="210312"/>
            <a:ext cx="8421624" cy="6190488"/>
          </a:xfrm>
          <a:solidFill>
            <a:schemeClr val="bg1"/>
          </a:solidFill>
        </p:spPr>
        <p:txBody>
          <a:bodyPr>
            <a:noAutofit/>
          </a:bodyPr>
          <a:lstStyle/>
          <a:p>
            <a:pPr marL="0" indent="0" algn="just">
              <a:lnSpc>
                <a:spcPct val="150000"/>
              </a:lnSpc>
              <a:spcBef>
                <a:spcPts val="0"/>
              </a:spcBef>
              <a:buNone/>
            </a:pPr>
            <a:r>
              <a:rPr lang="zh-CN" altLang="en-US" sz="2400" kern="100" dirty="0">
                <a:latin typeface="+mn-ea"/>
                <a:cs typeface="Times New Roman" panose="02020603050405020304" pitchFamily="18" charset="0"/>
              </a:rPr>
              <a:t>　  除了字符串内部的位置，其他位置都可以插入一个或多个空格使得 </a:t>
            </a:r>
            <a:r>
              <a:rPr lang="en-US" altLang="zh-CN" sz="2400" kern="100" dirty="0">
                <a:latin typeface="+mn-ea"/>
                <a:cs typeface="Times New Roman" panose="02020603050405020304" pitchFamily="18" charset="0"/>
              </a:rPr>
              <a:t>JSON </a:t>
            </a:r>
            <a:r>
              <a:rPr lang="zh-CN" altLang="en-US" sz="2400" kern="100" dirty="0">
                <a:latin typeface="+mn-ea"/>
                <a:cs typeface="Times New Roman" panose="02020603050405020304" pitchFamily="18" charset="0"/>
              </a:rPr>
              <a:t>的呈现更加美观，也可以在一些地方换行，不会影响所表示的数据内容。</a:t>
            </a:r>
            <a:endParaRPr lang="en-US" altLang="zh-CN" sz="2400" kern="100" dirty="0">
              <a:latin typeface="+mn-ea"/>
              <a:cs typeface="Times New Roman" panose="02020603050405020304" pitchFamily="18" charset="0"/>
            </a:endParaRPr>
          </a:p>
          <a:p>
            <a:pPr marL="0" indent="0" algn="just">
              <a:lnSpc>
                <a:spcPct val="150000"/>
              </a:lnSpc>
              <a:spcBef>
                <a:spcPts val="0"/>
              </a:spcBef>
              <a:buNone/>
            </a:pPr>
            <a:r>
              <a:rPr lang="en-US" altLang="zh-CN" sz="2400" kern="100" dirty="0">
                <a:latin typeface="+mn-ea"/>
                <a:cs typeface="Times New Roman" panose="02020603050405020304" pitchFamily="18" charset="0"/>
              </a:rPr>
              <a:t>  </a:t>
            </a:r>
            <a:r>
              <a:rPr lang="en-US" altLang="zh-CN" sz="2400" kern="100" dirty="0" smtClean="0">
                <a:latin typeface="+mn-ea"/>
                <a:cs typeface="Times New Roman" panose="02020603050405020304" pitchFamily="18" charset="0"/>
              </a:rPr>
              <a:t>  </a:t>
            </a:r>
            <a:r>
              <a:rPr lang="zh-CN" altLang="en-US" sz="2400" kern="100" dirty="0">
                <a:latin typeface="+mn-ea"/>
                <a:cs typeface="Times New Roman" panose="02020603050405020304" pitchFamily="18" charset="0"/>
              </a:rPr>
              <a:t>例如，上面举例的最后一个 </a:t>
            </a:r>
            <a:r>
              <a:rPr lang="en-US" altLang="zh-CN" sz="2400" kern="100" dirty="0">
                <a:latin typeface="+mn-ea"/>
                <a:cs typeface="Times New Roman" panose="02020603050405020304" pitchFamily="18" charset="0"/>
              </a:rPr>
              <a:t>JSON </a:t>
            </a:r>
            <a:r>
              <a:rPr lang="zh-CN" altLang="en-US" sz="2400" kern="100" dirty="0">
                <a:latin typeface="+mn-ea"/>
                <a:cs typeface="Times New Roman" panose="02020603050405020304" pitchFamily="18" charset="0"/>
              </a:rPr>
              <a:t>数据也可以写成如下</a:t>
            </a:r>
            <a:r>
              <a:rPr lang="zh-CN" altLang="en-US" sz="2400" kern="100" dirty="0" smtClean="0">
                <a:latin typeface="+mn-ea"/>
                <a:cs typeface="Times New Roman" panose="02020603050405020304" pitchFamily="18" charset="0"/>
              </a:rPr>
              <a:t>形式：</a:t>
            </a:r>
            <a:r>
              <a:rPr lang="zh-CN" altLang="en-US" sz="2400" kern="100" dirty="0">
                <a:latin typeface="+mn-ea"/>
                <a:cs typeface="Times New Roman" panose="02020603050405020304" pitchFamily="18" charset="0"/>
              </a:rPr>
              <a:t>　　   </a:t>
            </a:r>
            <a:endParaRPr lang="en-US" altLang="zh-CN" sz="2400" kern="100" dirty="0">
              <a:latin typeface="+mn-ea"/>
              <a:cs typeface="Times New Roman" panose="02020603050405020304" pitchFamily="18" charset="0"/>
            </a:endParaRPr>
          </a:p>
          <a:p>
            <a:pPr marL="0" indent="0" algn="just">
              <a:spcBef>
                <a:spcPts val="0"/>
              </a:spcBef>
              <a:buNone/>
            </a:pPr>
            <a:r>
              <a:rPr lang="en-US" altLang="zh-CN" sz="2400" kern="100" dirty="0">
                <a:latin typeface="+mn-ea"/>
                <a:cs typeface="Times New Roman" panose="02020603050405020304" pitchFamily="18" charset="0"/>
              </a:rPr>
              <a:t>        {</a:t>
            </a:r>
          </a:p>
          <a:p>
            <a:pPr marL="0" indent="0" algn="just">
              <a:spcBef>
                <a:spcPts val="0"/>
              </a:spcBef>
              <a:buNone/>
            </a:pPr>
            <a:r>
              <a:rPr lang="en-US" altLang="zh-CN" sz="2400" kern="100" dirty="0">
                <a:latin typeface="+mn-ea"/>
                <a:cs typeface="Times New Roman" panose="02020603050405020304" pitchFamily="18" charset="0"/>
              </a:rPr>
              <a:t>      </a:t>
            </a: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"Mon": "weekday",</a:t>
            </a:r>
          </a:p>
          <a:p>
            <a:pPr marL="0" indent="0" algn="just">
              <a:spcBef>
                <a:spcPts val="0"/>
              </a:spcBef>
              <a:buNone/>
            </a:pPr>
            <a:r>
              <a:rPr lang="en-US" altLang="zh-CN" sz="2400" kern="100" dirty="0">
                <a:latin typeface="+mn-ea"/>
                <a:cs typeface="Times New Roman" panose="02020603050405020304" pitchFamily="18" charset="0"/>
              </a:rPr>
              <a:t>      </a:t>
            </a: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"Tue": "weekday",</a:t>
            </a:r>
          </a:p>
          <a:p>
            <a:pPr marL="0" indent="0" algn="just">
              <a:spcBef>
                <a:spcPts val="0"/>
              </a:spcBef>
              <a:buNone/>
            </a:pPr>
            <a:r>
              <a:rPr lang="en-US" altLang="zh-CN" sz="2400" kern="100" dirty="0">
                <a:latin typeface="+mn-ea"/>
                <a:cs typeface="Times New Roman" panose="02020603050405020304" pitchFamily="18" charset="0"/>
              </a:rPr>
              <a:t>      </a:t>
            </a: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"Sun": "weekend“</a:t>
            </a:r>
          </a:p>
          <a:p>
            <a:pPr marL="0" indent="0" algn="just">
              <a:spcBef>
                <a:spcPts val="0"/>
              </a:spcBef>
              <a:buNone/>
            </a:pPr>
            <a:r>
              <a:rPr lang="zh-CN" altLang="en-US" sz="2400" kern="100" dirty="0">
                <a:latin typeface="+mn-ea"/>
                <a:cs typeface="Times New Roman" panose="02020603050405020304" pitchFamily="18" charset="0"/>
              </a:rPr>
              <a:t>　　</a:t>
            </a:r>
            <a:r>
              <a:rPr lang="zh-CN" altLang="en-US" sz="2400" kern="100" dirty="0" smtClean="0">
                <a:latin typeface="+mn-ea"/>
                <a:cs typeface="Times New Roman" panose="02020603050405020304" pitchFamily="18" charset="0"/>
              </a:rPr>
              <a:t>     </a:t>
            </a:r>
            <a:r>
              <a:rPr lang="en-US" altLang="zh-CN" sz="2400" kern="100" dirty="0" smtClean="0">
                <a:latin typeface="+mn-ea"/>
                <a:cs typeface="Times New Roman" panose="02020603050405020304" pitchFamily="18" charset="0"/>
              </a:rPr>
              <a:t>}</a:t>
            </a:r>
            <a:endParaRPr lang="en-US" altLang="zh-CN" sz="2400" kern="100" dirty="0">
              <a:latin typeface="+mn-ea"/>
              <a:cs typeface="Times New Roman" panose="02020603050405020304" pitchFamily="18" charset="0"/>
            </a:endParaRPr>
          </a:p>
          <a:p>
            <a:pPr marL="0" indent="0" algn="just">
              <a:lnSpc>
                <a:spcPct val="150000"/>
              </a:lnSpc>
              <a:spcBef>
                <a:spcPts val="0"/>
              </a:spcBef>
              <a:buNone/>
            </a:pPr>
            <a:r>
              <a:rPr lang="zh-CN" altLang="en-US" sz="2400" kern="100" dirty="0" smtClean="0">
                <a:latin typeface="+mn-ea"/>
                <a:cs typeface="Times New Roman" panose="02020603050405020304" pitchFamily="18" charset="0"/>
              </a:rPr>
              <a:t>    </a:t>
            </a:r>
            <a:r>
              <a:rPr lang="zh-CN" altLang="en-US" sz="2400" kern="100" dirty="0">
                <a:latin typeface="+mn-ea"/>
                <a:cs typeface="Times New Roman" panose="02020603050405020304" pitchFamily="18" charset="0"/>
              </a:rPr>
              <a:t>给出一个 </a:t>
            </a:r>
            <a:r>
              <a:rPr lang="en-US" altLang="zh-CN" sz="2400" kern="100" dirty="0">
                <a:latin typeface="+mn-ea"/>
                <a:cs typeface="Times New Roman" panose="02020603050405020304" pitchFamily="18" charset="0"/>
              </a:rPr>
              <a:t>JSON </a:t>
            </a:r>
            <a:r>
              <a:rPr lang="zh-CN" altLang="en-US" sz="2400" kern="100" dirty="0">
                <a:latin typeface="+mn-ea"/>
                <a:cs typeface="Times New Roman" panose="02020603050405020304" pitchFamily="18" charset="0"/>
              </a:rPr>
              <a:t>格式描述的数据，以及若干查询，编程返回这些查询的结果。</a:t>
            </a:r>
          </a:p>
          <a:p>
            <a:pPr marL="0" indent="0">
              <a:lnSpc>
                <a:spcPct val="150000"/>
              </a:lnSpc>
              <a:spcBef>
                <a:spcPts val="0"/>
              </a:spcBef>
              <a:buNone/>
            </a:pPr>
            <a:endParaRPr lang="zh-CN" altLang="en-US" sz="2400" dirty="0">
              <a:latin typeface="+mn-ea"/>
            </a:endParaRPr>
          </a:p>
        </p:txBody>
      </p:sp>
    </p:spTree>
    <p:extLst>
      <p:ext uri="{BB962C8B-B14F-4D97-AF65-F5344CB8AC3E}">
        <p14:creationId xmlns:p14="http://schemas.microsoft.com/office/powerpoint/2010/main" val="25892291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356616" y="310896"/>
            <a:ext cx="8485632" cy="6345936"/>
          </a:xfrm>
          <a:solidFill>
            <a:schemeClr val="bg1"/>
          </a:solidFill>
        </p:spPr>
        <p:txBody>
          <a:bodyPr>
            <a:noAutofit/>
          </a:bodyPr>
          <a:lstStyle/>
          <a:p>
            <a:pPr marL="0" indent="0">
              <a:lnSpc>
                <a:spcPct val="150000"/>
              </a:lnSpc>
              <a:spcBef>
                <a:spcPts val="0"/>
              </a:spcBef>
              <a:buNone/>
            </a:pPr>
            <a:r>
              <a:rPr lang="zh-CN" altLang="en-US" sz="2400" dirty="0">
                <a:latin typeface="微软雅黑" panose="020B0503020204020204" pitchFamily="34" charset="-122"/>
                <a:ea typeface="微软雅黑" panose="020B0503020204020204" pitchFamily="34" charset="-122"/>
              </a:rPr>
              <a:t>输入</a:t>
            </a:r>
            <a:r>
              <a:rPr lang="zh-CN" altLang="en-US" sz="2400" dirty="0" smtClean="0">
                <a:latin typeface="微软雅黑" panose="020B0503020204020204" pitchFamily="34" charset="-122"/>
                <a:ea typeface="微软雅黑" panose="020B0503020204020204" pitchFamily="34" charset="-122"/>
              </a:rPr>
              <a:t>格式</a:t>
            </a:r>
            <a:endParaRPr lang="en-US" altLang="zh-CN" sz="2400" dirty="0" smtClean="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zh-CN" altLang="en-US" sz="2000" dirty="0" smtClean="0">
                <a:latin typeface="+mn-ea"/>
              </a:rPr>
              <a:t> </a:t>
            </a:r>
            <a:r>
              <a:rPr lang="zh-CN" altLang="en-US" sz="2000" dirty="0">
                <a:latin typeface="+mn-ea"/>
              </a:rPr>
              <a:t>　　第一行是两个</a:t>
            </a:r>
            <a:r>
              <a:rPr lang="zh-CN" altLang="en-US" sz="2000" dirty="0" smtClean="0">
                <a:latin typeface="+mn-ea"/>
              </a:rPr>
              <a:t>正整数</a:t>
            </a:r>
            <a:r>
              <a:rPr lang="en-US" altLang="zh-CN" sz="2000" dirty="0" smtClean="0">
                <a:latin typeface="+mn-ea"/>
              </a:rPr>
              <a:t>n</a:t>
            </a:r>
            <a:r>
              <a:rPr lang="zh-CN" altLang="en-US" sz="2000" dirty="0" smtClean="0">
                <a:latin typeface="+mn-ea"/>
              </a:rPr>
              <a:t>和</a:t>
            </a:r>
            <a:r>
              <a:rPr lang="en-US" altLang="zh-CN" sz="2000" dirty="0" smtClean="0">
                <a:latin typeface="+mn-ea"/>
              </a:rPr>
              <a:t>m</a:t>
            </a:r>
            <a:r>
              <a:rPr lang="zh-CN" altLang="en-US" sz="2000" dirty="0">
                <a:latin typeface="+mn-ea"/>
              </a:rPr>
              <a:t>，分别表示 </a:t>
            </a:r>
            <a:r>
              <a:rPr lang="en-US" altLang="zh-CN" sz="2000" dirty="0">
                <a:latin typeface="+mn-ea"/>
              </a:rPr>
              <a:t>JSON </a:t>
            </a:r>
            <a:r>
              <a:rPr lang="zh-CN" altLang="en-US" sz="2000" dirty="0">
                <a:latin typeface="+mn-ea"/>
              </a:rPr>
              <a:t>数据的行数和查询的个数</a:t>
            </a:r>
            <a:r>
              <a:rPr lang="zh-CN" altLang="en-US" sz="2000" dirty="0" smtClean="0">
                <a:latin typeface="+mn-ea"/>
              </a:rPr>
              <a:t>。</a:t>
            </a:r>
            <a:endParaRPr lang="en-US" altLang="zh-CN" sz="2000" dirty="0" smtClean="0">
              <a:latin typeface="+mn-ea"/>
            </a:endParaRPr>
          </a:p>
          <a:p>
            <a:pPr marL="0" indent="0">
              <a:lnSpc>
                <a:spcPct val="150000"/>
              </a:lnSpc>
              <a:spcBef>
                <a:spcPts val="0"/>
              </a:spcBef>
              <a:buNone/>
            </a:pPr>
            <a:r>
              <a:rPr lang="zh-CN" altLang="en-US" sz="2000" dirty="0" smtClean="0">
                <a:latin typeface="+mn-ea"/>
              </a:rPr>
              <a:t> </a:t>
            </a:r>
            <a:r>
              <a:rPr lang="zh-CN" altLang="en-US" sz="2000" dirty="0">
                <a:latin typeface="+mn-ea"/>
              </a:rPr>
              <a:t>　　</a:t>
            </a:r>
            <a:r>
              <a:rPr lang="zh-CN" altLang="en-US" sz="2000" dirty="0" smtClean="0">
                <a:latin typeface="+mn-ea"/>
              </a:rPr>
              <a:t>接下来</a:t>
            </a:r>
            <a:r>
              <a:rPr lang="en-US" altLang="zh-CN" sz="2000" dirty="0" smtClean="0">
                <a:latin typeface="+mn-ea"/>
              </a:rPr>
              <a:t>n</a:t>
            </a:r>
            <a:r>
              <a:rPr lang="zh-CN" altLang="en-US" sz="2000" dirty="0" smtClean="0">
                <a:latin typeface="+mn-ea"/>
              </a:rPr>
              <a:t>行</a:t>
            </a:r>
            <a:r>
              <a:rPr lang="zh-CN" altLang="en-US" sz="2000" dirty="0">
                <a:latin typeface="+mn-ea"/>
              </a:rPr>
              <a:t>，描述一</a:t>
            </a:r>
            <a:r>
              <a:rPr lang="zh-CN" altLang="en-US" sz="2000" dirty="0" smtClean="0">
                <a:latin typeface="+mn-ea"/>
              </a:rPr>
              <a:t>个</a:t>
            </a:r>
            <a:r>
              <a:rPr lang="en-US" altLang="zh-CN" sz="2000" dirty="0" smtClean="0">
                <a:latin typeface="+mn-ea"/>
              </a:rPr>
              <a:t>JSON </a:t>
            </a:r>
            <a:r>
              <a:rPr lang="zh-CN" altLang="en-US" sz="2000" dirty="0">
                <a:latin typeface="+mn-ea"/>
              </a:rPr>
              <a:t>数据，保证输入是一个合法的 </a:t>
            </a:r>
            <a:r>
              <a:rPr lang="en-US" altLang="zh-CN" sz="2000" dirty="0">
                <a:latin typeface="+mn-ea"/>
              </a:rPr>
              <a:t>JSON </a:t>
            </a:r>
            <a:r>
              <a:rPr lang="zh-CN" altLang="en-US" sz="2000" dirty="0">
                <a:latin typeface="+mn-ea"/>
              </a:rPr>
              <a:t>对象</a:t>
            </a:r>
            <a:r>
              <a:rPr lang="zh-CN" altLang="en-US" sz="2000" dirty="0" smtClean="0">
                <a:latin typeface="+mn-ea"/>
              </a:rPr>
              <a:t>。</a:t>
            </a:r>
            <a:endParaRPr lang="en-US" altLang="zh-CN" sz="2000" dirty="0" smtClean="0">
              <a:latin typeface="+mn-ea"/>
            </a:endParaRPr>
          </a:p>
          <a:p>
            <a:pPr marL="0" indent="0">
              <a:lnSpc>
                <a:spcPct val="150000"/>
              </a:lnSpc>
              <a:spcBef>
                <a:spcPts val="0"/>
              </a:spcBef>
              <a:buNone/>
            </a:pPr>
            <a:r>
              <a:rPr lang="zh-CN" altLang="en-US" sz="2000" dirty="0" smtClean="0">
                <a:latin typeface="+mn-ea"/>
              </a:rPr>
              <a:t> </a:t>
            </a:r>
            <a:r>
              <a:rPr lang="zh-CN" altLang="en-US" sz="2000" dirty="0">
                <a:latin typeface="+mn-ea"/>
              </a:rPr>
              <a:t>　　</a:t>
            </a:r>
            <a:r>
              <a:rPr lang="zh-CN" altLang="en-US" sz="2000" dirty="0" smtClean="0">
                <a:latin typeface="+mn-ea"/>
              </a:rPr>
              <a:t>接下来</a:t>
            </a:r>
            <a:r>
              <a:rPr lang="en-US" altLang="zh-CN" sz="2000" dirty="0" smtClean="0">
                <a:latin typeface="+mn-ea"/>
              </a:rPr>
              <a:t>m</a:t>
            </a:r>
            <a:r>
              <a:rPr lang="zh-CN" altLang="en-US" sz="2000" dirty="0" smtClean="0">
                <a:latin typeface="+mn-ea"/>
              </a:rPr>
              <a:t>行</a:t>
            </a:r>
            <a:r>
              <a:rPr lang="zh-CN" altLang="en-US" sz="2000" dirty="0">
                <a:latin typeface="+mn-ea"/>
              </a:rPr>
              <a:t>，每行描述一个查询。给出要查询的属性名，要求返回对应属性的内容。</a:t>
            </a:r>
            <a:r>
              <a:rPr lang="zh-CN" altLang="en-US" sz="2000" b="1" dirty="0">
                <a:solidFill>
                  <a:srgbClr val="FF0000"/>
                </a:solidFill>
                <a:latin typeface="+mn-ea"/>
              </a:rPr>
              <a:t>需要支持多层查询，各层的属性名之间用</a:t>
            </a:r>
            <a:r>
              <a:rPr lang="zh-CN" altLang="en-US" sz="2000" b="1" dirty="0" smtClean="0">
                <a:solidFill>
                  <a:srgbClr val="FF0000"/>
                </a:solidFill>
                <a:latin typeface="+mn-ea"/>
              </a:rPr>
              <a:t>小数点</a:t>
            </a:r>
            <a:r>
              <a:rPr lang="en-US" altLang="zh-CN" sz="2000" b="1" dirty="0" smtClean="0">
                <a:solidFill>
                  <a:srgbClr val="FF0000"/>
                </a:solidFill>
                <a:latin typeface="+mn-ea"/>
              </a:rPr>
              <a:t>.</a:t>
            </a:r>
            <a:r>
              <a:rPr lang="zh-CN" altLang="en-US" sz="2000" b="1" dirty="0" smtClean="0">
                <a:solidFill>
                  <a:srgbClr val="FF0000"/>
                </a:solidFill>
                <a:latin typeface="+mn-ea"/>
              </a:rPr>
              <a:t>连接</a:t>
            </a:r>
            <a:r>
              <a:rPr lang="zh-CN" altLang="en-US" sz="2000" dirty="0">
                <a:latin typeface="+mn-ea"/>
              </a:rPr>
              <a:t>。保证查询的格式都是合法的。 </a:t>
            </a:r>
            <a:endParaRPr lang="en-US" altLang="zh-CN" sz="2000" dirty="0" smtClean="0">
              <a:latin typeface="+mn-ea"/>
            </a:endParaRPr>
          </a:p>
          <a:p>
            <a:pPr marL="0" indent="0">
              <a:lnSpc>
                <a:spcPct val="150000"/>
              </a:lnSpc>
              <a:spcBef>
                <a:spcPts val="0"/>
              </a:spcBef>
              <a:buNone/>
            </a:pPr>
            <a:r>
              <a:rPr lang="zh-CN" altLang="en-US" sz="2400" dirty="0" smtClean="0">
                <a:latin typeface="微软雅黑" panose="020B0503020204020204" pitchFamily="34" charset="-122"/>
                <a:ea typeface="微软雅黑" panose="020B0503020204020204" pitchFamily="34" charset="-122"/>
              </a:rPr>
              <a:t>输出格式</a:t>
            </a:r>
            <a:endParaRPr lang="en-US" altLang="zh-CN" sz="2400" dirty="0" smtClean="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zh-CN" altLang="en-US" sz="2000" dirty="0" smtClean="0">
                <a:latin typeface="+mn-ea"/>
              </a:rPr>
              <a:t> </a:t>
            </a:r>
            <a:r>
              <a:rPr lang="zh-CN" altLang="en-US" sz="2000" dirty="0">
                <a:latin typeface="+mn-ea"/>
              </a:rPr>
              <a:t>　　对于输入的每一个查询，按顺序输出查询结果，每个结果占一行。 　　</a:t>
            </a:r>
            <a:endParaRPr lang="en-US" altLang="zh-CN" sz="2000" dirty="0" smtClean="0">
              <a:latin typeface="+mn-ea"/>
            </a:endParaRPr>
          </a:p>
          <a:p>
            <a:pPr marL="0" indent="0">
              <a:lnSpc>
                <a:spcPct val="150000"/>
              </a:lnSpc>
              <a:spcBef>
                <a:spcPts val="0"/>
              </a:spcBef>
              <a:buNone/>
            </a:pPr>
            <a:r>
              <a:rPr lang="en-US" altLang="zh-CN" sz="2000" dirty="0">
                <a:latin typeface="+mn-ea"/>
              </a:rPr>
              <a:t> </a:t>
            </a:r>
            <a:r>
              <a:rPr lang="en-US" altLang="zh-CN" sz="2000" dirty="0" smtClean="0">
                <a:latin typeface="+mn-ea"/>
              </a:rPr>
              <a:t>    </a:t>
            </a:r>
            <a:r>
              <a:rPr lang="zh-CN" altLang="en-US" sz="2000" dirty="0" smtClean="0">
                <a:latin typeface="+mn-ea"/>
              </a:rPr>
              <a:t>如果</a:t>
            </a:r>
            <a:r>
              <a:rPr lang="zh-CN" altLang="en-US" sz="2000" dirty="0">
                <a:latin typeface="+mn-ea"/>
              </a:rPr>
              <a:t>查询结果是一个字符串，则输出 </a:t>
            </a:r>
            <a:r>
              <a:rPr lang="en-US" altLang="zh-CN" sz="2000" dirty="0">
                <a:latin typeface="+mn-ea"/>
              </a:rPr>
              <a:t>STRING </a:t>
            </a:r>
            <a:r>
              <a:rPr lang="zh-CN" altLang="en-US" sz="2000" dirty="0">
                <a:latin typeface="+mn-ea"/>
              </a:rPr>
              <a:t>，其中 是字符串的值，中间用一个空格分隔</a:t>
            </a:r>
            <a:r>
              <a:rPr lang="zh-CN" altLang="en-US" sz="2000" dirty="0" smtClean="0">
                <a:latin typeface="+mn-ea"/>
              </a:rPr>
              <a:t>。</a:t>
            </a:r>
            <a:endParaRPr lang="en-US" altLang="zh-CN" sz="2000" dirty="0" smtClean="0">
              <a:latin typeface="+mn-ea"/>
            </a:endParaRPr>
          </a:p>
          <a:p>
            <a:pPr marL="0" indent="0">
              <a:lnSpc>
                <a:spcPct val="150000"/>
              </a:lnSpc>
              <a:spcBef>
                <a:spcPts val="0"/>
              </a:spcBef>
              <a:buNone/>
            </a:pPr>
            <a:r>
              <a:rPr lang="zh-CN" altLang="en-US" sz="2000" dirty="0" smtClean="0">
                <a:latin typeface="+mn-ea"/>
              </a:rPr>
              <a:t> </a:t>
            </a:r>
            <a:r>
              <a:rPr lang="zh-CN" altLang="en-US" sz="2000" dirty="0">
                <a:latin typeface="+mn-ea"/>
              </a:rPr>
              <a:t>　　如果查询结果是一个对象，则输出 </a:t>
            </a:r>
            <a:r>
              <a:rPr lang="en-US" altLang="zh-CN" sz="2000" dirty="0">
                <a:latin typeface="+mn-ea"/>
              </a:rPr>
              <a:t>OBJECT</a:t>
            </a:r>
            <a:r>
              <a:rPr lang="zh-CN" altLang="en-US" sz="2000" dirty="0">
                <a:latin typeface="+mn-ea"/>
              </a:rPr>
              <a:t>，不需要输出对象的内容</a:t>
            </a:r>
            <a:r>
              <a:rPr lang="zh-CN" altLang="en-US" sz="2000" dirty="0" smtClean="0">
                <a:latin typeface="+mn-ea"/>
              </a:rPr>
              <a:t>。</a:t>
            </a:r>
            <a:endParaRPr lang="en-US" altLang="zh-CN" sz="2000" dirty="0" smtClean="0">
              <a:latin typeface="+mn-ea"/>
            </a:endParaRPr>
          </a:p>
          <a:p>
            <a:pPr marL="0" indent="0">
              <a:lnSpc>
                <a:spcPct val="150000"/>
              </a:lnSpc>
              <a:spcBef>
                <a:spcPts val="0"/>
              </a:spcBef>
              <a:buNone/>
            </a:pPr>
            <a:r>
              <a:rPr lang="zh-CN" altLang="en-US" sz="2000" dirty="0" smtClean="0">
                <a:latin typeface="+mn-ea"/>
              </a:rPr>
              <a:t> </a:t>
            </a:r>
            <a:r>
              <a:rPr lang="zh-CN" altLang="en-US" sz="2000" dirty="0">
                <a:latin typeface="+mn-ea"/>
              </a:rPr>
              <a:t>　　如果查询结果不存在，则输出 </a:t>
            </a:r>
            <a:r>
              <a:rPr lang="en-US" altLang="zh-CN" sz="2000" dirty="0">
                <a:latin typeface="+mn-ea"/>
              </a:rPr>
              <a:t>NOTEXIST</a:t>
            </a:r>
            <a:r>
              <a:rPr lang="zh-CN" altLang="en-US" sz="2000" dirty="0" smtClean="0">
                <a:latin typeface="+mn-ea"/>
              </a:rPr>
              <a:t>。</a:t>
            </a:r>
            <a:endParaRPr lang="zh-CN" altLang="en-US" sz="2000" dirty="0">
              <a:latin typeface="+mn-ea"/>
            </a:endParaRPr>
          </a:p>
        </p:txBody>
      </p:sp>
    </p:spTree>
    <p:extLst>
      <p:ext uri="{BB962C8B-B14F-4D97-AF65-F5344CB8AC3E}">
        <p14:creationId xmlns:p14="http://schemas.microsoft.com/office/powerpoint/2010/main" val="5100776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48056" y="374904"/>
            <a:ext cx="8385048" cy="6089904"/>
          </a:xfrm>
          <a:solidFill>
            <a:schemeClr val="bg1"/>
          </a:solidFill>
        </p:spPr>
        <p:txBody>
          <a:bodyPr>
            <a:noAutofit/>
          </a:bodyPr>
          <a:lstStyle/>
          <a:p>
            <a:pPr marL="0" indent="0">
              <a:spcBef>
                <a:spcPts val="0"/>
              </a:spcBef>
              <a:buNone/>
            </a:pPr>
            <a:r>
              <a:rPr lang="zh-CN" altLang="en-US" sz="2000" dirty="0">
                <a:latin typeface="+mn-ea"/>
              </a:rPr>
              <a:t>样例输入 </a:t>
            </a:r>
          </a:p>
          <a:p>
            <a:pPr marL="0" indent="0">
              <a:spcBef>
                <a:spcPts val="0"/>
              </a:spcBef>
              <a:buNone/>
            </a:pPr>
            <a:r>
              <a:rPr lang="en-US" altLang="zh-CN" sz="2000" dirty="0">
                <a:latin typeface="+mn-ea"/>
              </a:rPr>
              <a:t>10 5 </a:t>
            </a:r>
          </a:p>
          <a:p>
            <a:pPr marL="0" indent="0">
              <a:spcBef>
                <a:spcPts val="0"/>
              </a:spcBef>
              <a:buNone/>
            </a:pPr>
            <a:r>
              <a:rPr lang="en-US" altLang="zh-CN" sz="2000" dirty="0">
                <a:latin typeface="+mn-ea"/>
              </a:rPr>
              <a:t>{ </a:t>
            </a:r>
          </a:p>
          <a:p>
            <a:pPr marL="0" indent="0">
              <a:spcBef>
                <a:spcPts val="0"/>
              </a:spcBef>
              <a:buNone/>
            </a:pPr>
            <a:r>
              <a:rPr lang="en-US" altLang="zh-CN" sz="2000" dirty="0">
                <a:latin typeface="+mn-ea"/>
              </a:rPr>
              <a:t>“</a:t>
            </a:r>
            <a:r>
              <a:rPr lang="en-US" altLang="zh-CN" sz="2000" dirty="0" err="1">
                <a:latin typeface="+mn-ea"/>
              </a:rPr>
              <a:t>firstName</a:t>
            </a:r>
            <a:r>
              <a:rPr lang="en-US" altLang="zh-CN" sz="2000" dirty="0">
                <a:latin typeface="+mn-ea"/>
              </a:rPr>
              <a:t>”: “John”, </a:t>
            </a:r>
          </a:p>
          <a:p>
            <a:pPr marL="0" indent="0">
              <a:spcBef>
                <a:spcPts val="0"/>
              </a:spcBef>
              <a:buNone/>
            </a:pPr>
            <a:r>
              <a:rPr lang="en-US" altLang="zh-CN" sz="2000" dirty="0">
                <a:latin typeface="+mn-ea"/>
              </a:rPr>
              <a:t>“</a:t>
            </a:r>
            <a:r>
              <a:rPr lang="en-US" altLang="zh-CN" sz="2000" dirty="0" err="1">
                <a:latin typeface="+mn-ea"/>
              </a:rPr>
              <a:t>lastName</a:t>
            </a:r>
            <a:r>
              <a:rPr lang="en-US" altLang="zh-CN" sz="2000" dirty="0">
                <a:latin typeface="+mn-ea"/>
              </a:rPr>
              <a:t>”: “Smith”, </a:t>
            </a:r>
          </a:p>
          <a:p>
            <a:pPr marL="0" indent="0">
              <a:spcBef>
                <a:spcPts val="0"/>
              </a:spcBef>
              <a:buNone/>
            </a:pPr>
            <a:r>
              <a:rPr lang="en-US" altLang="zh-CN" sz="2000" dirty="0">
                <a:latin typeface="+mn-ea"/>
              </a:rPr>
              <a:t>“address”: { </a:t>
            </a:r>
          </a:p>
          <a:p>
            <a:pPr marL="0" indent="0">
              <a:spcBef>
                <a:spcPts val="0"/>
              </a:spcBef>
              <a:buNone/>
            </a:pPr>
            <a:r>
              <a:rPr lang="en-US" altLang="zh-CN" sz="2000" dirty="0">
                <a:latin typeface="+mn-ea"/>
              </a:rPr>
              <a:t>“</a:t>
            </a:r>
            <a:r>
              <a:rPr lang="en-US" altLang="zh-CN" sz="2000" dirty="0" err="1">
                <a:latin typeface="+mn-ea"/>
              </a:rPr>
              <a:t>streetAddress</a:t>
            </a:r>
            <a:r>
              <a:rPr lang="en-US" altLang="zh-CN" sz="2000" dirty="0">
                <a:latin typeface="+mn-ea"/>
              </a:rPr>
              <a:t>”: “2ndStreet”, </a:t>
            </a:r>
          </a:p>
          <a:p>
            <a:pPr marL="0" indent="0">
              <a:spcBef>
                <a:spcPts val="0"/>
              </a:spcBef>
              <a:buNone/>
            </a:pPr>
            <a:r>
              <a:rPr lang="en-US" altLang="zh-CN" sz="2000" dirty="0">
                <a:latin typeface="+mn-ea"/>
              </a:rPr>
              <a:t>“city”: “</a:t>
            </a:r>
            <a:r>
              <a:rPr lang="en-US" altLang="zh-CN" sz="2000" dirty="0" err="1">
                <a:latin typeface="+mn-ea"/>
              </a:rPr>
              <a:t>NewYork</a:t>
            </a:r>
            <a:r>
              <a:rPr lang="en-US" altLang="zh-CN" sz="2000" dirty="0">
                <a:latin typeface="+mn-ea"/>
              </a:rPr>
              <a:t>”, </a:t>
            </a:r>
          </a:p>
          <a:p>
            <a:pPr marL="0" indent="0">
              <a:spcBef>
                <a:spcPts val="0"/>
              </a:spcBef>
              <a:buNone/>
            </a:pPr>
            <a:r>
              <a:rPr lang="en-US" altLang="zh-CN" sz="2000" dirty="0">
                <a:latin typeface="+mn-ea"/>
              </a:rPr>
              <a:t>“state”: “NY” </a:t>
            </a:r>
          </a:p>
          <a:p>
            <a:pPr marL="0" indent="0">
              <a:spcBef>
                <a:spcPts val="0"/>
              </a:spcBef>
              <a:buNone/>
            </a:pPr>
            <a:r>
              <a:rPr lang="en-US" altLang="zh-CN" sz="2000" dirty="0">
                <a:latin typeface="+mn-ea"/>
              </a:rPr>
              <a:t>}, </a:t>
            </a:r>
          </a:p>
          <a:p>
            <a:pPr marL="0" indent="0">
              <a:spcBef>
                <a:spcPts val="0"/>
              </a:spcBef>
              <a:buNone/>
            </a:pPr>
            <a:r>
              <a:rPr lang="en-US" altLang="zh-CN" sz="2000" dirty="0">
                <a:latin typeface="+mn-ea"/>
              </a:rPr>
              <a:t>“esc\aped”: “\”hello\”” </a:t>
            </a:r>
          </a:p>
          <a:p>
            <a:pPr marL="0" indent="0">
              <a:spcBef>
                <a:spcPts val="0"/>
              </a:spcBef>
              <a:buNone/>
            </a:pPr>
            <a:r>
              <a:rPr lang="en-US" altLang="zh-CN" sz="2000" dirty="0">
                <a:latin typeface="+mn-ea"/>
              </a:rPr>
              <a:t>} </a:t>
            </a:r>
          </a:p>
          <a:p>
            <a:pPr marL="0" indent="0">
              <a:spcBef>
                <a:spcPts val="0"/>
              </a:spcBef>
              <a:buNone/>
            </a:pPr>
            <a:r>
              <a:rPr lang="en-US" altLang="zh-CN" sz="2000" dirty="0" err="1">
                <a:latin typeface="+mn-ea"/>
              </a:rPr>
              <a:t>firstName</a:t>
            </a:r>
            <a:r>
              <a:rPr lang="en-US" altLang="zh-CN" sz="2000" dirty="0">
                <a:latin typeface="+mn-ea"/>
              </a:rPr>
              <a:t> </a:t>
            </a:r>
          </a:p>
          <a:p>
            <a:pPr marL="0" indent="0">
              <a:spcBef>
                <a:spcPts val="0"/>
              </a:spcBef>
              <a:buNone/>
            </a:pPr>
            <a:r>
              <a:rPr lang="en-US" altLang="zh-CN" sz="2000" dirty="0">
                <a:latin typeface="+mn-ea"/>
              </a:rPr>
              <a:t>address </a:t>
            </a:r>
          </a:p>
          <a:p>
            <a:pPr marL="0" indent="0">
              <a:spcBef>
                <a:spcPts val="0"/>
              </a:spcBef>
              <a:buNone/>
            </a:pPr>
            <a:r>
              <a:rPr lang="en-US" altLang="zh-CN" sz="2000" dirty="0" err="1">
                <a:latin typeface="+mn-ea"/>
              </a:rPr>
              <a:t>address.city</a:t>
            </a:r>
            <a:r>
              <a:rPr lang="en-US" altLang="zh-CN" sz="2000" dirty="0">
                <a:latin typeface="+mn-ea"/>
              </a:rPr>
              <a:t> </a:t>
            </a:r>
          </a:p>
          <a:p>
            <a:pPr marL="0" indent="0">
              <a:spcBef>
                <a:spcPts val="0"/>
              </a:spcBef>
              <a:buNone/>
            </a:pPr>
            <a:r>
              <a:rPr lang="en-US" altLang="zh-CN" sz="2000" dirty="0" err="1">
                <a:latin typeface="+mn-ea"/>
              </a:rPr>
              <a:t>address.postal</a:t>
            </a:r>
            <a:r>
              <a:rPr lang="en-US" altLang="zh-CN" sz="2000" dirty="0">
                <a:latin typeface="+mn-ea"/>
              </a:rPr>
              <a:t> </a:t>
            </a:r>
          </a:p>
          <a:p>
            <a:pPr marL="0" indent="0">
              <a:spcBef>
                <a:spcPts val="0"/>
              </a:spcBef>
              <a:buNone/>
            </a:pPr>
            <a:r>
              <a:rPr lang="en-US" altLang="zh-CN" sz="2000" dirty="0">
                <a:latin typeface="+mn-ea"/>
              </a:rPr>
              <a:t>esc\aped </a:t>
            </a:r>
            <a:endParaRPr lang="zh-CN" altLang="en-US" sz="2000" dirty="0">
              <a:latin typeface="+mn-ea"/>
            </a:endParaRPr>
          </a:p>
        </p:txBody>
      </p:sp>
      <p:sp>
        <p:nvSpPr>
          <p:cNvPr id="4" name="矩形 3"/>
          <p:cNvSpPr/>
          <p:nvPr/>
        </p:nvSpPr>
        <p:spPr>
          <a:xfrm>
            <a:off x="6318504" y="374904"/>
            <a:ext cx="2368296" cy="1938992"/>
          </a:xfrm>
          <a:prstGeom prst="rect">
            <a:avLst/>
          </a:prstGeom>
        </p:spPr>
        <p:txBody>
          <a:bodyPr wrap="square">
            <a:spAutoFit/>
          </a:bodyPr>
          <a:lstStyle/>
          <a:p>
            <a:r>
              <a:rPr lang="zh-CN" altLang="en-US" sz="2000" dirty="0">
                <a:latin typeface="+mj-ea"/>
                <a:ea typeface="+mj-ea"/>
              </a:rPr>
              <a:t>样例输出 </a:t>
            </a:r>
          </a:p>
          <a:p>
            <a:r>
              <a:rPr lang="zh-CN" altLang="en-US" sz="2000" dirty="0">
                <a:latin typeface="+mj-ea"/>
                <a:ea typeface="+mj-ea"/>
              </a:rPr>
              <a:t>STRING John </a:t>
            </a:r>
          </a:p>
          <a:p>
            <a:r>
              <a:rPr lang="zh-CN" altLang="en-US" sz="2000" dirty="0">
                <a:latin typeface="+mj-ea"/>
                <a:ea typeface="+mj-ea"/>
              </a:rPr>
              <a:t>OBJECT </a:t>
            </a:r>
          </a:p>
          <a:p>
            <a:r>
              <a:rPr lang="zh-CN" altLang="en-US" sz="2000" dirty="0">
                <a:latin typeface="+mj-ea"/>
                <a:ea typeface="+mj-ea"/>
              </a:rPr>
              <a:t>STRING NewYork </a:t>
            </a:r>
          </a:p>
          <a:p>
            <a:r>
              <a:rPr lang="zh-CN" altLang="en-US" sz="2000" dirty="0">
                <a:latin typeface="+mj-ea"/>
                <a:ea typeface="+mj-ea"/>
              </a:rPr>
              <a:t>NOTEXIST </a:t>
            </a:r>
          </a:p>
          <a:p>
            <a:r>
              <a:rPr lang="zh-CN" altLang="en-US" sz="2000" dirty="0">
                <a:latin typeface="+mj-ea"/>
                <a:ea typeface="+mj-ea"/>
              </a:rPr>
              <a:t>STRING “hello”</a:t>
            </a:r>
          </a:p>
        </p:txBody>
      </p:sp>
    </p:spTree>
    <p:extLst>
      <p:ext uri="{BB962C8B-B14F-4D97-AF65-F5344CB8AC3E}">
        <p14:creationId xmlns:p14="http://schemas.microsoft.com/office/powerpoint/2010/main" val="2064532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CSP</a:t>
            </a:r>
            <a:r>
              <a:rPr lang="zh-CN" altLang="en-US" dirty="0" smtClean="0"/>
              <a:t>认证被广泛认可</a:t>
            </a:r>
            <a:endParaRPr lang="zh-CN" altLang="en-US" dirty="0"/>
          </a:p>
        </p:txBody>
      </p:sp>
      <p:sp>
        <p:nvSpPr>
          <p:cNvPr id="3" name="内容占位符 2"/>
          <p:cNvSpPr>
            <a:spLocks noGrp="1"/>
          </p:cNvSpPr>
          <p:nvPr>
            <p:ph sz="quarter" idx="13"/>
          </p:nvPr>
        </p:nvSpPr>
        <p:spPr>
          <a:xfrm>
            <a:off x="514350" y="2369126"/>
            <a:ext cx="8449541" cy="4378037"/>
          </a:xfrm>
        </p:spPr>
        <p:txBody>
          <a:bodyPr>
            <a:normAutofit fontScale="85000" lnSpcReduction="10000"/>
          </a:bodyPr>
          <a:lstStyle/>
          <a:p>
            <a:pPr>
              <a:lnSpc>
                <a:spcPct val="150000"/>
              </a:lnSpc>
            </a:pPr>
            <a:r>
              <a:rPr lang="zh-CN" altLang="en-US" sz="2800" dirty="0" smtClean="0">
                <a:latin typeface="+mn-ea"/>
              </a:rPr>
              <a:t>采用</a:t>
            </a:r>
            <a:r>
              <a:rPr lang="en-US" altLang="zh-CN" sz="2800" dirty="0" smtClean="0">
                <a:latin typeface="+mn-ea"/>
              </a:rPr>
              <a:t>CSP</a:t>
            </a:r>
            <a:r>
              <a:rPr lang="zh-CN" altLang="en-US" sz="2800" dirty="0" smtClean="0">
                <a:latin typeface="+mn-ea"/>
              </a:rPr>
              <a:t>成绩作为入职面试的企业：华为、百度、腾讯、阿里巴巴、</a:t>
            </a:r>
            <a:r>
              <a:rPr lang="en-US" altLang="zh-CN" sz="2800" dirty="0" smtClean="0">
                <a:latin typeface="+mn-ea"/>
              </a:rPr>
              <a:t>340</a:t>
            </a:r>
            <a:r>
              <a:rPr lang="zh-CN" altLang="en-US" sz="2800" dirty="0" smtClean="0">
                <a:latin typeface="+mn-ea"/>
              </a:rPr>
              <a:t>、金蝶、微软、</a:t>
            </a:r>
            <a:r>
              <a:rPr lang="en-US" altLang="zh-CN" sz="2800" dirty="0" smtClean="0">
                <a:latin typeface="+mn-ea"/>
              </a:rPr>
              <a:t>Intel</a:t>
            </a:r>
            <a:r>
              <a:rPr lang="zh-CN" altLang="en-US" sz="2800" dirty="0" smtClean="0">
                <a:latin typeface="+mn-ea"/>
              </a:rPr>
              <a:t>、美团、滴滴、领英等；</a:t>
            </a:r>
            <a:endParaRPr lang="en-US" altLang="zh-CN" sz="2800" dirty="0" smtClean="0">
              <a:latin typeface="+mn-ea"/>
            </a:endParaRPr>
          </a:p>
          <a:p>
            <a:pPr>
              <a:lnSpc>
                <a:spcPct val="150000"/>
              </a:lnSpc>
            </a:pPr>
            <a:r>
              <a:rPr lang="zh-CN" altLang="en-US" sz="2800" dirty="0" smtClean="0">
                <a:latin typeface="+mn-ea"/>
              </a:rPr>
              <a:t>采用</a:t>
            </a:r>
            <a:r>
              <a:rPr lang="en-US" altLang="zh-CN" sz="2800" dirty="0" smtClean="0">
                <a:latin typeface="+mn-ea"/>
              </a:rPr>
              <a:t>CSP</a:t>
            </a:r>
            <a:r>
              <a:rPr lang="zh-CN" altLang="en-US" sz="2800" dirty="0" smtClean="0">
                <a:latin typeface="+mn-ea"/>
              </a:rPr>
              <a:t>成绩录取研究生的高校：清华、北航、国防科大、中科院等；</a:t>
            </a:r>
            <a:endParaRPr lang="en-US" altLang="zh-CN" sz="2800" dirty="0" smtClean="0">
              <a:latin typeface="+mn-ea"/>
            </a:endParaRPr>
          </a:p>
          <a:p>
            <a:pPr>
              <a:lnSpc>
                <a:spcPct val="150000"/>
              </a:lnSpc>
            </a:pPr>
            <a:r>
              <a:rPr lang="zh-CN" altLang="en-US" sz="2800" dirty="0" smtClean="0">
                <a:latin typeface="+mn-ea"/>
              </a:rPr>
              <a:t>即将采用：华中科技大学</a:t>
            </a:r>
            <a:endParaRPr lang="en-US" altLang="zh-CN" sz="2800" dirty="0" smtClean="0">
              <a:latin typeface="+mn-ea"/>
            </a:endParaRPr>
          </a:p>
          <a:p>
            <a:pPr marL="2063750" lvl="1" indent="-282575">
              <a:lnSpc>
                <a:spcPct val="150000"/>
              </a:lnSpc>
            </a:pPr>
            <a:r>
              <a:rPr lang="zh-CN" altLang="en-US" sz="2600" dirty="0"/>
              <a:t>保研条件和成绩：</a:t>
            </a:r>
            <a:r>
              <a:rPr lang="en-US" altLang="zh-CN" sz="2600" dirty="0"/>
              <a:t>CSP</a:t>
            </a:r>
            <a:r>
              <a:rPr lang="zh-CN" altLang="en-US" sz="2600" dirty="0"/>
              <a:t>成绩</a:t>
            </a:r>
            <a:r>
              <a:rPr lang="en-US" altLang="zh-CN" sz="2600" dirty="0"/>
              <a:t>/</a:t>
            </a:r>
            <a:r>
              <a:rPr lang="en-US" altLang="zh-CN" sz="2600" dirty="0" smtClean="0"/>
              <a:t>5</a:t>
            </a:r>
          </a:p>
          <a:p>
            <a:pPr marL="2063750" lvl="1" indent="-282575">
              <a:lnSpc>
                <a:spcPct val="150000"/>
              </a:lnSpc>
            </a:pPr>
            <a:r>
              <a:rPr lang="zh-CN" altLang="en-US" sz="2600" dirty="0"/>
              <a:t>考研免机</a:t>
            </a:r>
            <a:r>
              <a:rPr lang="zh-CN" altLang="en-US" sz="2600" dirty="0" smtClean="0"/>
              <a:t>试</a:t>
            </a:r>
            <a:endParaRPr lang="en-US" altLang="zh-CN" sz="2600" dirty="0"/>
          </a:p>
        </p:txBody>
      </p:sp>
    </p:spTree>
    <p:extLst>
      <p:ext uri="{BB962C8B-B14F-4D97-AF65-F5344CB8AC3E}">
        <p14:creationId xmlns:p14="http://schemas.microsoft.com/office/powerpoint/2010/main" val="9687533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96062" y="600356"/>
            <a:ext cx="8263889" cy="5882740"/>
          </a:xfrm>
          <a:solidFill>
            <a:schemeClr val="bg1"/>
          </a:solidFill>
        </p:spPr>
        <p:txBody>
          <a:bodyPr>
            <a:noAutofit/>
          </a:bodyPr>
          <a:lstStyle/>
          <a:p>
            <a:pPr marL="0" indent="0">
              <a:lnSpc>
                <a:spcPct val="150000"/>
              </a:lnSpc>
              <a:spcBef>
                <a:spcPts val="0"/>
              </a:spcBef>
              <a:buNone/>
            </a:pPr>
            <a:r>
              <a:rPr lang="zh-CN" altLang="en-US" sz="2400" dirty="0">
                <a:latin typeface="+mj-ea"/>
                <a:ea typeface="+mj-ea"/>
              </a:rPr>
              <a:t>评测用例规模与约定 </a:t>
            </a:r>
          </a:p>
          <a:p>
            <a:pPr marL="0" indent="0">
              <a:lnSpc>
                <a:spcPct val="150000"/>
              </a:lnSpc>
              <a:spcBef>
                <a:spcPts val="0"/>
              </a:spcBef>
              <a:buNone/>
            </a:pPr>
            <a:r>
              <a:rPr lang="zh-CN" altLang="en-US" sz="2200" dirty="0">
                <a:latin typeface="+mj-ea"/>
                <a:ea typeface="+mj-ea"/>
              </a:rPr>
              <a:t>　　</a:t>
            </a:r>
            <a:r>
              <a:rPr lang="en-US" altLang="zh-CN" sz="2200" dirty="0">
                <a:latin typeface="+mj-ea"/>
                <a:ea typeface="+mj-ea"/>
              </a:rPr>
              <a:t>n ≤ 100</a:t>
            </a:r>
            <a:r>
              <a:rPr lang="zh-CN" altLang="en-US" sz="2200" dirty="0">
                <a:latin typeface="+mj-ea"/>
                <a:ea typeface="+mj-ea"/>
              </a:rPr>
              <a:t>，每行不超过 </a:t>
            </a:r>
            <a:r>
              <a:rPr lang="en-US" altLang="zh-CN" sz="2200" dirty="0">
                <a:latin typeface="+mj-ea"/>
                <a:ea typeface="+mj-ea"/>
              </a:rPr>
              <a:t>80 </a:t>
            </a:r>
            <a:r>
              <a:rPr lang="zh-CN" altLang="en-US" sz="2200" dirty="0">
                <a:latin typeface="+mj-ea"/>
                <a:ea typeface="+mj-ea"/>
              </a:rPr>
              <a:t>个字符。 </a:t>
            </a:r>
          </a:p>
          <a:p>
            <a:pPr marL="0" indent="0">
              <a:lnSpc>
                <a:spcPct val="150000"/>
              </a:lnSpc>
              <a:spcBef>
                <a:spcPts val="0"/>
              </a:spcBef>
              <a:buNone/>
            </a:pPr>
            <a:r>
              <a:rPr lang="zh-CN" altLang="en-US" sz="2200" dirty="0">
                <a:latin typeface="+mj-ea"/>
                <a:ea typeface="+mj-ea"/>
              </a:rPr>
              <a:t>　　</a:t>
            </a:r>
            <a:r>
              <a:rPr lang="en-US" altLang="zh-CN" sz="2200" dirty="0">
                <a:latin typeface="+mj-ea"/>
                <a:ea typeface="+mj-ea"/>
              </a:rPr>
              <a:t>m ≤ 100</a:t>
            </a:r>
            <a:r>
              <a:rPr lang="zh-CN" altLang="en-US" sz="2200" dirty="0">
                <a:latin typeface="+mj-ea"/>
                <a:ea typeface="+mj-ea"/>
              </a:rPr>
              <a:t>，每个查询的长度不超过 </a:t>
            </a:r>
            <a:r>
              <a:rPr lang="en-US" altLang="zh-CN" sz="2200" dirty="0">
                <a:latin typeface="+mj-ea"/>
                <a:ea typeface="+mj-ea"/>
              </a:rPr>
              <a:t>80 </a:t>
            </a:r>
            <a:r>
              <a:rPr lang="zh-CN" altLang="en-US" sz="2200" dirty="0">
                <a:latin typeface="+mj-ea"/>
                <a:ea typeface="+mj-ea"/>
              </a:rPr>
              <a:t>个字符。 </a:t>
            </a:r>
          </a:p>
          <a:p>
            <a:pPr marL="0" indent="0">
              <a:lnSpc>
                <a:spcPct val="150000"/>
              </a:lnSpc>
              <a:spcBef>
                <a:spcPts val="0"/>
              </a:spcBef>
              <a:buNone/>
            </a:pPr>
            <a:r>
              <a:rPr lang="zh-CN" altLang="en-US" sz="2200" dirty="0">
                <a:latin typeface="+mj-ea"/>
                <a:ea typeface="+mj-ea"/>
              </a:rPr>
              <a:t>　　字符串中的字符均为 </a:t>
            </a:r>
            <a:r>
              <a:rPr lang="en-US" altLang="zh-CN" sz="2200" dirty="0">
                <a:latin typeface="+mj-ea"/>
                <a:ea typeface="+mj-ea"/>
              </a:rPr>
              <a:t>ASCII </a:t>
            </a:r>
            <a:r>
              <a:rPr lang="zh-CN" altLang="en-US" sz="2200" dirty="0">
                <a:latin typeface="+mj-ea"/>
                <a:ea typeface="+mj-ea"/>
              </a:rPr>
              <a:t>码 </a:t>
            </a:r>
            <a:r>
              <a:rPr lang="en-US" altLang="zh-CN" sz="2200" dirty="0">
                <a:latin typeface="+mj-ea"/>
                <a:ea typeface="+mj-ea"/>
              </a:rPr>
              <a:t>33-126 </a:t>
            </a:r>
            <a:r>
              <a:rPr lang="zh-CN" altLang="en-US" sz="2200" dirty="0">
                <a:latin typeface="+mj-ea"/>
                <a:ea typeface="+mj-ea"/>
              </a:rPr>
              <a:t>的可打印字符，不会出现空格。所有字符串都不是空串。 </a:t>
            </a:r>
          </a:p>
          <a:p>
            <a:pPr marL="0" indent="0">
              <a:lnSpc>
                <a:spcPct val="150000"/>
              </a:lnSpc>
              <a:spcBef>
                <a:spcPts val="0"/>
              </a:spcBef>
              <a:buNone/>
            </a:pPr>
            <a:r>
              <a:rPr lang="zh-CN" altLang="en-US" sz="2200" dirty="0">
                <a:latin typeface="+mj-ea"/>
                <a:ea typeface="+mj-ea"/>
              </a:rPr>
              <a:t>　　所有作为键的字符串不会包含小数点 </a:t>
            </a:r>
            <a:r>
              <a:rPr lang="en-US" altLang="zh-CN" sz="2200" dirty="0">
                <a:latin typeface="+mj-ea"/>
                <a:ea typeface="+mj-ea"/>
              </a:rPr>
              <a:t>.</a:t>
            </a:r>
            <a:r>
              <a:rPr lang="zh-CN" altLang="en-US" sz="2200" dirty="0">
                <a:latin typeface="+mj-ea"/>
                <a:ea typeface="+mj-ea"/>
              </a:rPr>
              <a:t>。查询时键的大小写敏感。 </a:t>
            </a:r>
          </a:p>
          <a:p>
            <a:pPr marL="0" indent="0">
              <a:lnSpc>
                <a:spcPct val="150000"/>
              </a:lnSpc>
              <a:spcBef>
                <a:spcPts val="0"/>
              </a:spcBef>
              <a:buNone/>
            </a:pPr>
            <a:r>
              <a:rPr lang="zh-CN" altLang="en-US" sz="2200" dirty="0">
                <a:latin typeface="+mj-ea"/>
                <a:ea typeface="+mj-ea"/>
              </a:rPr>
              <a:t>　　</a:t>
            </a:r>
            <a:r>
              <a:rPr lang="en-US" altLang="zh-CN" sz="2200" dirty="0">
                <a:latin typeface="+mj-ea"/>
                <a:ea typeface="+mj-ea"/>
              </a:rPr>
              <a:t>50%</a:t>
            </a:r>
            <a:r>
              <a:rPr lang="zh-CN" altLang="en-US" sz="2200" dirty="0">
                <a:latin typeface="+mj-ea"/>
                <a:ea typeface="+mj-ea"/>
              </a:rPr>
              <a:t>的评测用例输入的对象只有 </a:t>
            </a:r>
            <a:r>
              <a:rPr lang="en-US" altLang="zh-CN" sz="2200" dirty="0">
                <a:latin typeface="+mj-ea"/>
                <a:ea typeface="+mj-ea"/>
              </a:rPr>
              <a:t>1 </a:t>
            </a:r>
            <a:r>
              <a:rPr lang="zh-CN" altLang="en-US" sz="2200" dirty="0">
                <a:latin typeface="+mj-ea"/>
                <a:ea typeface="+mj-ea"/>
              </a:rPr>
              <a:t>层结构，</a:t>
            </a:r>
            <a:r>
              <a:rPr lang="en-US" altLang="zh-CN" sz="2200" dirty="0">
                <a:latin typeface="+mj-ea"/>
                <a:ea typeface="+mj-ea"/>
              </a:rPr>
              <a:t>80%</a:t>
            </a:r>
            <a:r>
              <a:rPr lang="zh-CN" altLang="en-US" sz="2200" dirty="0">
                <a:latin typeface="+mj-ea"/>
                <a:ea typeface="+mj-ea"/>
              </a:rPr>
              <a:t>的评测用例输入的对象结构层数不超过 </a:t>
            </a:r>
            <a:r>
              <a:rPr lang="en-US" altLang="zh-CN" sz="2200" dirty="0">
                <a:latin typeface="+mj-ea"/>
                <a:ea typeface="+mj-ea"/>
              </a:rPr>
              <a:t>2 </a:t>
            </a:r>
            <a:r>
              <a:rPr lang="zh-CN" altLang="en-US" sz="2200" dirty="0">
                <a:latin typeface="+mj-ea"/>
                <a:ea typeface="+mj-ea"/>
              </a:rPr>
              <a:t>层。举例来说，</a:t>
            </a:r>
            <a:r>
              <a:rPr lang="en-US" altLang="zh-CN" sz="2200" dirty="0">
                <a:latin typeface="+mj-ea"/>
                <a:ea typeface="+mj-ea"/>
              </a:rPr>
              <a:t>{“a”: “b”} </a:t>
            </a:r>
            <a:r>
              <a:rPr lang="zh-CN" altLang="en-US" sz="2200" dirty="0">
                <a:latin typeface="+mj-ea"/>
                <a:ea typeface="+mj-ea"/>
              </a:rPr>
              <a:t>是一层结构的对象，</a:t>
            </a:r>
            <a:r>
              <a:rPr lang="en-US" altLang="zh-CN" sz="2200" dirty="0">
                <a:latin typeface="+mj-ea"/>
                <a:ea typeface="+mj-ea"/>
              </a:rPr>
              <a:t>{“a”: {“b”: “c”}} </a:t>
            </a:r>
            <a:r>
              <a:rPr lang="zh-CN" altLang="en-US" sz="2200" dirty="0">
                <a:latin typeface="+mj-ea"/>
                <a:ea typeface="+mj-ea"/>
              </a:rPr>
              <a:t>是二层结构的对象，以此类推。</a:t>
            </a:r>
          </a:p>
        </p:txBody>
      </p:sp>
    </p:spTree>
    <p:extLst>
      <p:ext uri="{BB962C8B-B14F-4D97-AF65-F5344CB8AC3E}">
        <p14:creationId xmlns:p14="http://schemas.microsoft.com/office/powerpoint/2010/main" val="19319469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96062" y="1469036"/>
            <a:ext cx="8263889" cy="4886044"/>
          </a:xfrm>
          <a:solidFill>
            <a:schemeClr val="bg1"/>
          </a:solidFill>
        </p:spPr>
        <p:txBody>
          <a:bodyPr>
            <a:normAutofit/>
          </a:bodyPr>
          <a:lstStyle/>
          <a:p>
            <a:pPr marL="0" indent="0">
              <a:lnSpc>
                <a:spcPct val="160000"/>
              </a:lnSpc>
              <a:spcBef>
                <a:spcPts val="0"/>
              </a:spcBef>
              <a:buNone/>
            </a:pPr>
            <a:r>
              <a:rPr lang="zh-CN" altLang="en-US" sz="2400" dirty="0" smtClean="0"/>
              <a:t>相关操作：</a:t>
            </a:r>
            <a:endParaRPr lang="en-US" altLang="zh-CN" sz="2400" dirty="0" smtClean="0"/>
          </a:p>
          <a:p>
            <a:pPr marL="712788">
              <a:lnSpc>
                <a:spcPct val="160000"/>
              </a:lnSpc>
              <a:spcBef>
                <a:spcPts val="0"/>
              </a:spcBef>
              <a:buFont typeface="Wingdings" panose="05000000000000000000" pitchFamily="2" charset="2"/>
              <a:buChar char="Ø"/>
            </a:pPr>
            <a:r>
              <a:rPr lang="zh-CN" altLang="en-US" sz="2400" dirty="0" smtClean="0"/>
              <a:t>字符串匹配</a:t>
            </a:r>
            <a:endParaRPr lang="en-US" altLang="zh-CN" sz="2400" dirty="0" smtClean="0"/>
          </a:p>
          <a:p>
            <a:pPr marL="712788">
              <a:lnSpc>
                <a:spcPct val="160000"/>
              </a:lnSpc>
              <a:spcBef>
                <a:spcPts val="0"/>
              </a:spcBef>
              <a:buFont typeface="Wingdings" panose="05000000000000000000" pitchFamily="2" charset="2"/>
              <a:buChar char="Ø"/>
            </a:pPr>
            <a:r>
              <a:rPr lang="zh-CN" altLang="en-US" sz="2400" dirty="0" smtClean="0"/>
              <a:t>字符、子串的查找</a:t>
            </a:r>
            <a:endParaRPr lang="en-US" altLang="zh-CN" sz="2400" dirty="0" smtClean="0"/>
          </a:p>
          <a:p>
            <a:pPr marL="712788">
              <a:lnSpc>
                <a:spcPct val="160000"/>
              </a:lnSpc>
              <a:spcBef>
                <a:spcPts val="0"/>
              </a:spcBef>
              <a:buFont typeface="Wingdings" panose="05000000000000000000" pitchFamily="2" charset="2"/>
              <a:buChar char="Ø"/>
            </a:pPr>
            <a:r>
              <a:rPr lang="zh-CN" altLang="en-US" sz="2400" dirty="0" smtClean="0"/>
              <a:t>特殊字符的处理：冒号、单引号、双引号、空格、单斜杠、双斜杠、花括号、点号</a:t>
            </a:r>
            <a:endParaRPr lang="en-US" altLang="zh-CN" sz="2400" dirty="0" smtClean="0"/>
          </a:p>
          <a:p>
            <a:pPr marL="712788">
              <a:lnSpc>
                <a:spcPct val="160000"/>
              </a:lnSpc>
              <a:spcBef>
                <a:spcPts val="0"/>
              </a:spcBef>
              <a:buFont typeface="Wingdings" panose="05000000000000000000" pitchFamily="2" charset="2"/>
              <a:buChar char="Ø"/>
            </a:pPr>
            <a:r>
              <a:rPr lang="zh-CN" altLang="en-US" sz="2400" dirty="0" smtClean="0"/>
              <a:t>充分利用</a:t>
            </a:r>
            <a:r>
              <a:rPr lang="en-US" altLang="zh-CN" sz="2400" dirty="0" smtClean="0"/>
              <a:t>string</a:t>
            </a:r>
            <a:r>
              <a:rPr lang="zh-CN" altLang="en-US" sz="2400" dirty="0" smtClean="0"/>
              <a:t>类、</a:t>
            </a:r>
            <a:r>
              <a:rPr lang="en-US" altLang="zh-CN" sz="2400" dirty="0" smtClean="0"/>
              <a:t>vector</a:t>
            </a:r>
            <a:r>
              <a:rPr lang="zh-CN" altLang="en-US" sz="2400" dirty="0" smtClean="0"/>
              <a:t>容器提供的功能完成字符串数据的复杂操作</a:t>
            </a:r>
            <a:endParaRPr lang="en-US" altLang="zh-CN" sz="2400" dirty="0" smtClean="0"/>
          </a:p>
          <a:p>
            <a:pPr marL="0" indent="0">
              <a:lnSpc>
                <a:spcPct val="160000"/>
              </a:lnSpc>
              <a:spcBef>
                <a:spcPts val="0"/>
              </a:spcBef>
              <a:buNone/>
            </a:pPr>
            <a:r>
              <a:rPr lang="zh-CN" altLang="en-US" sz="2400" dirty="0"/>
              <a:t>代码</a:t>
            </a:r>
            <a:r>
              <a:rPr lang="zh-CN" altLang="en-US" sz="2400" dirty="0" smtClean="0"/>
              <a:t>量：</a:t>
            </a:r>
            <a:r>
              <a:rPr lang="en-US" altLang="zh-CN" sz="2400" dirty="0" smtClean="0"/>
              <a:t>200</a:t>
            </a:r>
            <a:r>
              <a:rPr lang="en-US" altLang="zh-CN" sz="2400" dirty="0"/>
              <a:t>±</a:t>
            </a:r>
          </a:p>
          <a:p>
            <a:pPr marL="0" indent="0">
              <a:lnSpc>
                <a:spcPct val="160000"/>
              </a:lnSpc>
              <a:spcBef>
                <a:spcPts val="0"/>
              </a:spcBef>
              <a:buNone/>
            </a:pPr>
            <a:endParaRPr lang="zh-CN" altLang="en-US" sz="2400" dirty="0"/>
          </a:p>
        </p:txBody>
      </p:sp>
    </p:spTree>
    <p:extLst>
      <p:ext uri="{BB962C8B-B14F-4D97-AF65-F5344CB8AC3E}">
        <p14:creationId xmlns:p14="http://schemas.microsoft.com/office/powerpoint/2010/main" val="225126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182880" y="137160"/>
            <a:ext cx="8641080" cy="6327648"/>
          </a:xfrm>
          <a:solidFill>
            <a:schemeClr val="bg1"/>
          </a:solidFill>
        </p:spPr>
        <p:txBody>
          <a:bodyPr>
            <a:noAutofit/>
          </a:bodyPr>
          <a:lstStyle/>
          <a:p>
            <a:pPr marL="0" indent="0" algn="just">
              <a:lnSpc>
                <a:spcPct val="150000"/>
              </a:lnSpc>
              <a:spcBef>
                <a:spcPts val="0"/>
              </a:spcBef>
              <a:buNone/>
            </a:pPr>
            <a:r>
              <a:rPr lang="en-US" altLang="zh-CN" sz="2400" dirty="0">
                <a:latin typeface="微软雅黑" panose="020B0503020204020204" pitchFamily="34" charset="-122"/>
                <a:ea typeface="微软雅黑" panose="020B0503020204020204" pitchFamily="34" charset="-122"/>
              </a:rPr>
              <a:t>201609-3 </a:t>
            </a:r>
            <a:r>
              <a:rPr lang="zh-CN" altLang="en-US" sz="2400" dirty="0">
                <a:latin typeface="微软雅黑" panose="020B0503020204020204" pitchFamily="34" charset="-122"/>
                <a:ea typeface="微软雅黑" panose="020B0503020204020204" pitchFamily="34" charset="-122"/>
              </a:rPr>
              <a:t>炉石</a:t>
            </a:r>
            <a:r>
              <a:rPr lang="zh-CN" altLang="en-US" sz="2400" dirty="0" smtClean="0">
                <a:latin typeface="微软雅黑" panose="020B0503020204020204" pitchFamily="34" charset="-122"/>
                <a:ea typeface="微软雅黑" panose="020B0503020204020204" pitchFamily="34" charset="-122"/>
              </a:rPr>
              <a:t>传说</a:t>
            </a:r>
            <a:endParaRPr lang="en-US" altLang="zh-CN" sz="2400" dirty="0" smtClean="0">
              <a:latin typeface="微软雅黑" panose="020B0503020204020204" pitchFamily="34" charset="-122"/>
              <a:ea typeface="微软雅黑" panose="020B0503020204020204" pitchFamily="34" charset="-122"/>
            </a:endParaRPr>
          </a:p>
          <a:p>
            <a:pPr marL="0" indent="0" algn="just">
              <a:lnSpc>
                <a:spcPct val="150000"/>
              </a:lnSpc>
              <a:spcBef>
                <a:spcPts val="0"/>
              </a:spcBef>
              <a:buNone/>
            </a:pP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问题描述</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Bef>
                <a:spcPts val="0"/>
              </a:spcBef>
              <a:buNone/>
            </a:pPr>
            <a:r>
              <a:rPr lang="zh-CN" altLang="en-US" sz="2200" kern="100" dirty="0">
                <a:latin typeface="+mn-ea"/>
                <a:cs typeface="Times New Roman" panose="02020603050405020304" pitchFamily="18" charset="0"/>
              </a:rPr>
              <a:t>　　</a:t>
            </a:r>
            <a:r>
              <a:rPr lang="en-US" altLang="zh-CN" sz="2200" kern="100" dirty="0">
                <a:latin typeface="+mn-ea"/>
                <a:cs typeface="Times New Roman" panose="02020603050405020304" pitchFamily="18" charset="0"/>
              </a:rPr>
              <a:t>《</a:t>
            </a:r>
            <a:r>
              <a:rPr lang="zh-CN" altLang="en-US" sz="2200" kern="100" dirty="0">
                <a:latin typeface="+mn-ea"/>
                <a:cs typeface="Times New Roman" panose="02020603050405020304" pitchFamily="18" charset="0"/>
              </a:rPr>
              <a:t>炉石传说：魔兽英雄传</a:t>
            </a:r>
            <a:r>
              <a:rPr lang="en-US" altLang="zh-CN" sz="2200" kern="100" dirty="0">
                <a:latin typeface="+mn-ea"/>
                <a:cs typeface="Times New Roman" panose="02020603050405020304" pitchFamily="18" charset="0"/>
              </a:rPr>
              <a:t>》</a:t>
            </a:r>
            <a:r>
              <a:rPr lang="zh-CN" altLang="en-US" sz="2200" kern="100" dirty="0">
                <a:latin typeface="+mn-ea"/>
                <a:cs typeface="Times New Roman" panose="02020603050405020304" pitchFamily="18" charset="0"/>
              </a:rPr>
              <a:t>（</a:t>
            </a:r>
            <a:r>
              <a:rPr lang="en-US" altLang="zh-CN" sz="2200" kern="100" dirty="0">
                <a:latin typeface="+mn-ea"/>
                <a:cs typeface="Times New Roman" panose="02020603050405020304" pitchFamily="18" charset="0"/>
              </a:rPr>
              <a:t>Hearthstone: Heroes of Warcraft</a:t>
            </a:r>
            <a:r>
              <a:rPr lang="zh-CN" altLang="en-US" sz="2200" kern="100" dirty="0">
                <a:latin typeface="+mn-ea"/>
                <a:cs typeface="Times New Roman" panose="02020603050405020304" pitchFamily="18" charset="0"/>
              </a:rPr>
              <a:t>，简称炉石传说）是暴雪娱乐开发的一款集换式卡牌游戏（如下图所示）。游戏在一个战斗棋盘上进行，由两名玩家轮流进行操作，</a:t>
            </a:r>
            <a:r>
              <a:rPr lang="zh-CN" altLang="en-US" sz="2200" b="1" kern="100" dirty="0">
                <a:solidFill>
                  <a:srgbClr val="FF0000"/>
                </a:solidFill>
                <a:latin typeface="+mn-ea"/>
                <a:cs typeface="Times New Roman" panose="02020603050405020304" pitchFamily="18" charset="0"/>
              </a:rPr>
              <a:t>本题所使用的炉石传说游戏的简化规则如下：</a:t>
            </a:r>
            <a:endParaRPr lang="en-US" altLang="zh-CN" sz="2200" b="1" kern="100" dirty="0">
              <a:solidFill>
                <a:srgbClr val="FF0000"/>
              </a:solidFill>
              <a:latin typeface="+mn-ea"/>
              <a:cs typeface="Times New Roman" panose="02020603050405020304" pitchFamily="18" charset="0"/>
            </a:endParaRPr>
          </a:p>
          <a:p>
            <a:pPr marL="0" indent="0" algn="just">
              <a:lnSpc>
                <a:spcPct val="150000"/>
              </a:lnSpc>
              <a:spcBef>
                <a:spcPts val="0"/>
              </a:spcBef>
              <a:buNone/>
            </a:pPr>
            <a:r>
              <a:rPr lang="zh-CN" altLang="en-US" sz="2200" kern="100" dirty="0">
                <a:latin typeface="+mn-ea"/>
                <a:cs typeface="Times New Roman" panose="02020603050405020304" pitchFamily="18" charset="0"/>
              </a:rPr>
              <a:t> </a:t>
            </a:r>
            <a:r>
              <a:rPr lang="zh-CN" altLang="en-US" sz="2200" kern="100" dirty="0" smtClean="0">
                <a:latin typeface="+mn-ea"/>
                <a:cs typeface="Times New Roman" panose="02020603050405020304" pitchFamily="18" charset="0"/>
              </a:rPr>
              <a:t>   </a:t>
            </a:r>
            <a:r>
              <a:rPr lang="zh-CN" altLang="en-US" sz="2200" kern="100" dirty="0">
                <a:latin typeface="+mn-ea"/>
                <a:cs typeface="Times New Roman" panose="02020603050405020304" pitchFamily="18" charset="0"/>
              </a:rPr>
              <a:t>* 玩家会控制一些角色，每个角色有自己的生命值和攻击力。当生命值小于等于 </a:t>
            </a:r>
            <a:r>
              <a:rPr lang="en-US" altLang="zh-CN" sz="2200" kern="100" dirty="0">
                <a:latin typeface="+mn-ea"/>
                <a:cs typeface="Times New Roman" panose="02020603050405020304" pitchFamily="18" charset="0"/>
              </a:rPr>
              <a:t>0 </a:t>
            </a:r>
            <a:r>
              <a:rPr lang="zh-CN" altLang="en-US" sz="2200" kern="100" dirty="0">
                <a:latin typeface="+mn-ea"/>
                <a:cs typeface="Times New Roman" panose="02020603050405020304" pitchFamily="18" charset="0"/>
              </a:rPr>
              <a:t>时，该角色死亡。角色分为英雄和随从。</a:t>
            </a:r>
          </a:p>
          <a:p>
            <a:pPr marL="0" indent="0" algn="just">
              <a:lnSpc>
                <a:spcPct val="150000"/>
              </a:lnSpc>
              <a:spcBef>
                <a:spcPts val="0"/>
              </a:spcBef>
              <a:buNone/>
            </a:pPr>
            <a:r>
              <a:rPr lang="zh-CN" altLang="en-US" sz="2200" kern="100" dirty="0">
                <a:latin typeface="+mn-ea"/>
                <a:cs typeface="Times New Roman" panose="02020603050405020304" pitchFamily="18" charset="0"/>
              </a:rPr>
              <a:t>　　* 玩家各控制一个英雄，游戏开始时，英雄的生命值为 </a:t>
            </a:r>
            <a:r>
              <a:rPr lang="en-US" altLang="zh-CN" sz="2200" kern="100" dirty="0">
                <a:latin typeface="+mn-ea"/>
                <a:cs typeface="Times New Roman" panose="02020603050405020304" pitchFamily="18" charset="0"/>
              </a:rPr>
              <a:t>30</a:t>
            </a:r>
            <a:r>
              <a:rPr lang="zh-CN" altLang="en-US" sz="2200" kern="100" dirty="0">
                <a:latin typeface="+mn-ea"/>
                <a:cs typeface="Times New Roman" panose="02020603050405020304" pitchFamily="18" charset="0"/>
              </a:rPr>
              <a:t>，攻击力为 </a:t>
            </a:r>
            <a:r>
              <a:rPr lang="en-US" altLang="zh-CN" sz="2200" kern="100" dirty="0">
                <a:latin typeface="+mn-ea"/>
                <a:cs typeface="Times New Roman" panose="02020603050405020304" pitchFamily="18" charset="0"/>
              </a:rPr>
              <a:t>0</a:t>
            </a:r>
            <a:r>
              <a:rPr lang="zh-CN" altLang="en-US" sz="2200" kern="100" dirty="0">
                <a:latin typeface="+mn-ea"/>
                <a:cs typeface="Times New Roman" panose="02020603050405020304" pitchFamily="18" charset="0"/>
              </a:rPr>
              <a:t>。当英雄死亡时，游戏结束，英雄未死亡的一方获胜</a:t>
            </a:r>
            <a:r>
              <a:rPr lang="zh-CN" altLang="en-US" sz="2200" kern="100" dirty="0" smtClean="0">
                <a:latin typeface="+mn-ea"/>
                <a:cs typeface="Times New Roman" panose="02020603050405020304" pitchFamily="18" charset="0"/>
              </a:rPr>
              <a:t>。</a:t>
            </a:r>
            <a:endParaRPr lang="en-US" altLang="zh-CN" sz="2200" kern="100" dirty="0" smtClean="0">
              <a:latin typeface="+mn-ea"/>
              <a:cs typeface="Times New Roman" panose="02020603050405020304" pitchFamily="18" charset="0"/>
            </a:endParaRPr>
          </a:p>
          <a:p>
            <a:pPr marL="0" indent="0" algn="just">
              <a:lnSpc>
                <a:spcPct val="150000"/>
              </a:lnSpc>
              <a:spcBef>
                <a:spcPts val="0"/>
              </a:spcBef>
              <a:buNone/>
            </a:pPr>
            <a:r>
              <a:rPr lang="zh-CN" altLang="en-US" sz="2200" kern="100" dirty="0">
                <a:latin typeface="+mn-ea"/>
                <a:cs typeface="Times New Roman" panose="02020603050405020304" pitchFamily="18" charset="0"/>
              </a:rPr>
              <a:t>　　* 玩家可在游戏过程中召唤随从。棋盘上每方都有 </a:t>
            </a:r>
            <a:r>
              <a:rPr lang="en-US" altLang="zh-CN" sz="2200" kern="100" dirty="0">
                <a:latin typeface="+mn-ea"/>
                <a:cs typeface="Times New Roman" panose="02020603050405020304" pitchFamily="18" charset="0"/>
              </a:rPr>
              <a:t>7 </a:t>
            </a:r>
            <a:r>
              <a:rPr lang="zh-CN" altLang="en-US" sz="2200" kern="100" dirty="0">
                <a:latin typeface="+mn-ea"/>
                <a:cs typeface="Times New Roman" panose="02020603050405020304" pitchFamily="18" charset="0"/>
              </a:rPr>
              <a:t>个可用于放置随从的空位，从左到右一字排开，被称为战场。当随从死亡时，它将被从战场上移除。</a:t>
            </a:r>
          </a:p>
          <a:p>
            <a:pPr marL="0" indent="0" algn="just">
              <a:lnSpc>
                <a:spcPct val="150000"/>
              </a:lnSpc>
              <a:spcBef>
                <a:spcPts val="0"/>
              </a:spcBef>
              <a:buNone/>
            </a:pPr>
            <a:endParaRPr lang="zh-CN" altLang="en-US" sz="2200" kern="100" dirty="0">
              <a:latin typeface="+mn-ea"/>
              <a:cs typeface="Times New Roman" panose="02020603050405020304" pitchFamily="18" charset="0"/>
            </a:endParaRPr>
          </a:p>
          <a:p>
            <a:pPr marL="0" indent="0">
              <a:spcBef>
                <a:spcPts val="0"/>
              </a:spcBef>
              <a:buNone/>
            </a:pPr>
            <a:endParaRPr lang="zh-CN" altLang="en-US" sz="2200" dirty="0"/>
          </a:p>
        </p:txBody>
      </p:sp>
    </p:spTree>
    <p:extLst>
      <p:ext uri="{BB962C8B-B14F-4D97-AF65-F5344CB8AC3E}">
        <p14:creationId xmlns:p14="http://schemas.microsoft.com/office/powerpoint/2010/main" val="41076166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201168" y="886968"/>
            <a:ext cx="8577072" cy="5623560"/>
          </a:xfrm>
          <a:solidFill>
            <a:schemeClr val="bg1"/>
          </a:solidFill>
        </p:spPr>
        <p:txBody>
          <a:bodyPr>
            <a:noAutofit/>
          </a:bodyPr>
          <a:lstStyle/>
          <a:p>
            <a:pPr marL="0" indent="0" algn="just">
              <a:lnSpc>
                <a:spcPct val="150000"/>
              </a:lnSpc>
              <a:spcBef>
                <a:spcPts val="0"/>
              </a:spcBef>
              <a:buNone/>
            </a:pPr>
            <a:r>
              <a:rPr lang="zh-CN" altLang="en-US" sz="2400" kern="100" dirty="0">
                <a:latin typeface="+mn-ea"/>
                <a:cs typeface="Times New Roman" panose="02020603050405020304" pitchFamily="18" charset="0"/>
              </a:rPr>
              <a:t>　　* 游戏开始后，两位玩家轮流进行操作，每个玩家的连续一组操作称为一个回合。</a:t>
            </a:r>
            <a:endParaRPr lang="en-US" altLang="zh-CN" sz="2400" kern="100" dirty="0">
              <a:latin typeface="+mn-ea"/>
              <a:cs typeface="Times New Roman" panose="02020603050405020304" pitchFamily="18" charset="0"/>
            </a:endParaRPr>
          </a:p>
          <a:p>
            <a:pPr marL="0" indent="0" algn="just">
              <a:lnSpc>
                <a:spcPct val="150000"/>
              </a:lnSpc>
              <a:spcBef>
                <a:spcPts val="0"/>
              </a:spcBef>
              <a:buNone/>
            </a:pPr>
            <a:r>
              <a:rPr lang="zh-CN" altLang="en-US" sz="2400" kern="100" dirty="0">
                <a:latin typeface="+mn-ea"/>
                <a:cs typeface="Times New Roman" panose="02020603050405020304" pitchFamily="18" charset="0"/>
              </a:rPr>
              <a:t>* 每个回合中，当前玩家可进行零个或者多个以下操作：</a:t>
            </a:r>
            <a:endParaRPr lang="en-US" altLang="zh-CN" sz="2400" kern="100" dirty="0">
              <a:latin typeface="+mn-ea"/>
              <a:cs typeface="Times New Roman" panose="02020603050405020304" pitchFamily="18" charset="0"/>
            </a:endParaRPr>
          </a:p>
          <a:p>
            <a:pPr marL="0" indent="0" algn="just">
              <a:lnSpc>
                <a:spcPct val="150000"/>
              </a:lnSpc>
              <a:spcBef>
                <a:spcPts val="0"/>
              </a:spcBef>
              <a:buNone/>
            </a:pP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1) </a:t>
            </a:r>
            <a:r>
              <a:rPr lang="zh-CN" altLang="en-US" sz="2400" kern="100" dirty="0">
                <a:latin typeface="+mn-ea"/>
                <a:cs typeface="Times New Roman" panose="02020603050405020304" pitchFamily="18" charset="0"/>
              </a:rPr>
              <a:t>召唤随从：玩家召唤一个随从进入战场，随从具有指定的生命值和攻击力。</a:t>
            </a:r>
            <a:endParaRPr lang="en-US" altLang="zh-CN" sz="2400" kern="100" dirty="0">
              <a:latin typeface="+mn-ea"/>
              <a:cs typeface="Times New Roman" panose="02020603050405020304" pitchFamily="18" charset="0"/>
            </a:endParaRPr>
          </a:p>
          <a:p>
            <a:pPr marL="0" indent="0" algn="just">
              <a:lnSpc>
                <a:spcPct val="150000"/>
              </a:lnSpc>
              <a:spcBef>
                <a:spcPts val="0"/>
              </a:spcBef>
              <a:buNone/>
            </a:pP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2) </a:t>
            </a:r>
            <a:r>
              <a:rPr lang="zh-CN" altLang="en-US" sz="2400" kern="100" dirty="0">
                <a:latin typeface="+mn-ea"/>
                <a:cs typeface="Times New Roman" panose="02020603050405020304" pitchFamily="18" charset="0"/>
              </a:rPr>
              <a:t>随从攻击：玩家控制自己的某个随从攻击对手的英雄或者某个随从。</a:t>
            </a:r>
            <a:endParaRPr lang="en-US" altLang="zh-CN" sz="2400" kern="100" dirty="0">
              <a:latin typeface="+mn-ea"/>
              <a:cs typeface="Times New Roman" panose="02020603050405020304" pitchFamily="18" charset="0"/>
            </a:endParaRPr>
          </a:p>
          <a:p>
            <a:pPr marL="0" indent="0" algn="just">
              <a:lnSpc>
                <a:spcPct val="150000"/>
              </a:lnSpc>
              <a:spcBef>
                <a:spcPts val="0"/>
              </a:spcBef>
              <a:buNone/>
            </a:pPr>
            <a:r>
              <a:rPr lang="zh-CN" altLang="en-US" sz="2400" kern="100" dirty="0">
                <a:latin typeface="+mn-ea"/>
                <a:cs typeface="Times New Roman" panose="02020603050405020304" pitchFamily="18" charset="0"/>
              </a:rPr>
              <a:t>　　</a:t>
            </a:r>
            <a:r>
              <a:rPr lang="en-US" altLang="zh-CN" sz="2400" kern="100" dirty="0">
                <a:latin typeface="+mn-ea"/>
                <a:cs typeface="Times New Roman" panose="02020603050405020304" pitchFamily="18" charset="0"/>
              </a:rPr>
              <a:t>3) </a:t>
            </a:r>
            <a:r>
              <a:rPr lang="zh-CN" altLang="en-US" sz="2400" kern="100" dirty="0">
                <a:latin typeface="+mn-ea"/>
                <a:cs typeface="Times New Roman" panose="02020603050405020304" pitchFamily="18" charset="0"/>
              </a:rPr>
              <a:t>结束回合：玩家声明自己的当前回合结束，游戏将进入对手的回合。该操作一定是一个回合的最后一个操作。</a:t>
            </a:r>
          </a:p>
          <a:p>
            <a:pPr marL="0" indent="0">
              <a:spcBef>
                <a:spcPts val="0"/>
              </a:spcBef>
              <a:buNone/>
            </a:pPr>
            <a:endParaRPr lang="zh-CN" altLang="en-US" sz="2400" dirty="0">
              <a:latin typeface="+mn-ea"/>
            </a:endParaRPr>
          </a:p>
        </p:txBody>
      </p:sp>
    </p:spTree>
    <p:extLst>
      <p:ext uri="{BB962C8B-B14F-4D97-AF65-F5344CB8AC3E}">
        <p14:creationId xmlns:p14="http://schemas.microsoft.com/office/powerpoint/2010/main" val="13324149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93776" y="502920"/>
            <a:ext cx="8229600" cy="6144768"/>
          </a:xfrm>
          <a:solidFill>
            <a:schemeClr val="bg1"/>
          </a:solidFill>
        </p:spPr>
        <p:txBody>
          <a:bodyPr>
            <a:normAutofit/>
          </a:bodyPr>
          <a:lstStyle/>
          <a:p>
            <a:pPr marL="0" indent="0" algn="just">
              <a:lnSpc>
                <a:spcPct val="150000"/>
              </a:lnSpc>
              <a:spcBef>
                <a:spcPts val="0"/>
              </a:spcBef>
              <a:buNone/>
            </a:pPr>
            <a:r>
              <a:rPr lang="zh-CN" altLang="en-US" sz="2400" kern="100" dirty="0">
                <a:latin typeface="+mn-ea"/>
                <a:cs typeface="Times New Roman" panose="02020603050405020304" pitchFamily="18" charset="0"/>
              </a:rPr>
              <a:t>　　* 当随从攻击时，攻击方和被攻击方会同时对彼此造成等同于自己攻击力的伤害。受到伤害的角色的生命值将会减少，数值等同于受到的伤害。例如，随从 </a:t>
            </a:r>
            <a:r>
              <a:rPr lang="en-US" altLang="zh-CN" sz="2400" kern="100" dirty="0">
                <a:latin typeface="+mn-ea"/>
                <a:cs typeface="Times New Roman" panose="02020603050405020304" pitchFamily="18" charset="0"/>
              </a:rPr>
              <a:t>X </a:t>
            </a:r>
            <a:r>
              <a:rPr lang="zh-CN" altLang="en-US" sz="2400" kern="100" dirty="0">
                <a:latin typeface="+mn-ea"/>
                <a:cs typeface="Times New Roman" panose="02020603050405020304" pitchFamily="18" charset="0"/>
              </a:rPr>
              <a:t>的生命值为 </a:t>
            </a:r>
            <a:r>
              <a:rPr lang="en-US" altLang="zh-CN" sz="2400" kern="100" dirty="0">
                <a:latin typeface="+mn-ea"/>
                <a:cs typeface="Times New Roman" panose="02020603050405020304" pitchFamily="18" charset="0"/>
              </a:rPr>
              <a:t>HX</a:t>
            </a:r>
            <a:r>
              <a:rPr lang="zh-CN" altLang="en-US" sz="2400" kern="100" dirty="0">
                <a:latin typeface="+mn-ea"/>
                <a:cs typeface="Times New Roman" panose="02020603050405020304" pitchFamily="18" charset="0"/>
              </a:rPr>
              <a:t>、攻击力为 </a:t>
            </a:r>
            <a:r>
              <a:rPr lang="en-US" altLang="zh-CN" sz="2400" kern="100" dirty="0">
                <a:latin typeface="+mn-ea"/>
                <a:cs typeface="Times New Roman" panose="02020603050405020304" pitchFamily="18" charset="0"/>
              </a:rPr>
              <a:t>AX</a:t>
            </a:r>
            <a:r>
              <a:rPr lang="zh-CN" altLang="en-US" sz="2400" kern="100" dirty="0">
                <a:latin typeface="+mn-ea"/>
                <a:cs typeface="Times New Roman" panose="02020603050405020304" pitchFamily="18" charset="0"/>
              </a:rPr>
              <a:t>，随从 </a:t>
            </a:r>
            <a:r>
              <a:rPr lang="en-US" altLang="zh-CN" sz="2400" kern="100" dirty="0">
                <a:latin typeface="+mn-ea"/>
                <a:cs typeface="Times New Roman" panose="02020603050405020304" pitchFamily="18" charset="0"/>
              </a:rPr>
              <a:t>Y </a:t>
            </a:r>
            <a:r>
              <a:rPr lang="zh-CN" altLang="en-US" sz="2400" kern="100" dirty="0">
                <a:latin typeface="+mn-ea"/>
                <a:cs typeface="Times New Roman" panose="02020603050405020304" pitchFamily="18" charset="0"/>
              </a:rPr>
              <a:t>的生命值为 </a:t>
            </a:r>
            <a:r>
              <a:rPr lang="en-US" altLang="zh-CN" sz="2400" kern="100" dirty="0">
                <a:latin typeface="+mn-ea"/>
                <a:cs typeface="Times New Roman" panose="02020603050405020304" pitchFamily="18" charset="0"/>
              </a:rPr>
              <a:t>HY</a:t>
            </a:r>
            <a:r>
              <a:rPr lang="zh-CN" altLang="en-US" sz="2400" kern="100" dirty="0">
                <a:latin typeface="+mn-ea"/>
                <a:cs typeface="Times New Roman" panose="02020603050405020304" pitchFamily="18" charset="0"/>
              </a:rPr>
              <a:t>、攻击力为 </a:t>
            </a:r>
            <a:r>
              <a:rPr lang="en-US" altLang="zh-CN" sz="2400" kern="100" dirty="0">
                <a:latin typeface="+mn-ea"/>
                <a:cs typeface="Times New Roman" panose="02020603050405020304" pitchFamily="18" charset="0"/>
              </a:rPr>
              <a:t>AY</a:t>
            </a:r>
            <a:r>
              <a:rPr lang="zh-CN" altLang="en-US" sz="2400" kern="100" dirty="0">
                <a:latin typeface="+mn-ea"/>
                <a:cs typeface="Times New Roman" panose="02020603050405020304" pitchFamily="18" charset="0"/>
              </a:rPr>
              <a:t>，如果随从 </a:t>
            </a:r>
            <a:r>
              <a:rPr lang="en-US" altLang="zh-CN" sz="2400" kern="100" dirty="0">
                <a:latin typeface="+mn-ea"/>
                <a:cs typeface="Times New Roman" panose="02020603050405020304" pitchFamily="18" charset="0"/>
              </a:rPr>
              <a:t>X </a:t>
            </a:r>
            <a:r>
              <a:rPr lang="zh-CN" altLang="en-US" sz="2400" kern="100" dirty="0">
                <a:latin typeface="+mn-ea"/>
                <a:cs typeface="Times New Roman" panose="02020603050405020304" pitchFamily="18" charset="0"/>
              </a:rPr>
              <a:t>攻击随从 </a:t>
            </a:r>
            <a:r>
              <a:rPr lang="en-US" altLang="zh-CN" sz="2400" kern="100" dirty="0">
                <a:latin typeface="+mn-ea"/>
                <a:cs typeface="Times New Roman" panose="02020603050405020304" pitchFamily="18" charset="0"/>
              </a:rPr>
              <a:t>Y</a:t>
            </a:r>
            <a:r>
              <a:rPr lang="zh-CN" altLang="en-US" sz="2400" kern="100" dirty="0">
                <a:latin typeface="+mn-ea"/>
                <a:cs typeface="Times New Roman" panose="02020603050405020304" pitchFamily="18" charset="0"/>
              </a:rPr>
              <a:t>，则攻击发生后随从 </a:t>
            </a:r>
            <a:r>
              <a:rPr lang="en-US" altLang="zh-CN" sz="2400" kern="100" dirty="0">
                <a:latin typeface="+mn-ea"/>
                <a:cs typeface="Times New Roman" panose="02020603050405020304" pitchFamily="18" charset="0"/>
              </a:rPr>
              <a:t>X </a:t>
            </a:r>
            <a:r>
              <a:rPr lang="zh-CN" altLang="en-US" sz="2400" kern="100" dirty="0">
                <a:latin typeface="+mn-ea"/>
                <a:cs typeface="Times New Roman" panose="02020603050405020304" pitchFamily="18" charset="0"/>
              </a:rPr>
              <a:t>的生命值变为 </a:t>
            </a:r>
            <a:r>
              <a:rPr lang="en-US" altLang="zh-CN" sz="2400" kern="100" dirty="0">
                <a:latin typeface="+mn-ea"/>
                <a:cs typeface="Times New Roman" panose="02020603050405020304" pitchFamily="18" charset="0"/>
              </a:rPr>
              <a:t>HX - AY</a:t>
            </a:r>
            <a:r>
              <a:rPr lang="zh-CN" altLang="en-US" sz="2400" kern="100" dirty="0">
                <a:latin typeface="+mn-ea"/>
                <a:cs typeface="Times New Roman" panose="02020603050405020304" pitchFamily="18" charset="0"/>
              </a:rPr>
              <a:t>，随从 </a:t>
            </a:r>
            <a:r>
              <a:rPr lang="en-US" altLang="zh-CN" sz="2400" kern="100" dirty="0">
                <a:latin typeface="+mn-ea"/>
                <a:cs typeface="Times New Roman" panose="02020603050405020304" pitchFamily="18" charset="0"/>
              </a:rPr>
              <a:t>Y </a:t>
            </a:r>
            <a:r>
              <a:rPr lang="zh-CN" altLang="en-US" sz="2400" kern="100" dirty="0">
                <a:latin typeface="+mn-ea"/>
                <a:cs typeface="Times New Roman" panose="02020603050405020304" pitchFamily="18" charset="0"/>
              </a:rPr>
              <a:t>的生命值变为 </a:t>
            </a:r>
            <a:r>
              <a:rPr lang="en-US" altLang="zh-CN" sz="2400" kern="100" dirty="0">
                <a:latin typeface="+mn-ea"/>
                <a:cs typeface="Times New Roman" panose="02020603050405020304" pitchFamily="18" charset="0"/>
              </a:rPr>
              <a:t>HY - AX</a:t>
            </a:r>
            <a:r>
              <a:rPr lang="zh-CN" altLang="en-US" sz="2400" kern="100" dirty="0">
                <a:latin typeface="+mn-ea"/>
                <a:cs typeface="Times New Roman" panose="02020603050405020304" pitchFamily="18" charset="0"/>
              </a:rPr>
              <a:t>。攻击发生后，角色的生命值可以为负数。</a:t>
            </a:r>
            <a:endParaRPr lang="en-US" altLang="zh-CN" sz="2400" kern="100" dirty="0">
              <a:latin typeface="+mn-ea"/>
              <a:cs typeface="Times New Roman" panose="02020603050405020304" pitchFamily="18" charset="0"/>
            </a:endParaRPr>
          </a:p>
          <a:p>
            <a:pPr marL="0" indent="0" algn="just">
              <a:lnSpc>
                <a:spcPct val="150000"/>
              </a:lnSpc>
              <a:spcBef>
                <a:spcPts val="0"/>
              </a:spcBef>
              <a:buNone/>
            </a:pPr>
            <a:r>
              <a:rPr lang="zh-CN" altLang="en-US" sz="2400" kern="100" dirty="0">
                <a:latin typeface="+mn-ea"/>
                <a:cs typeface="Times New Roman" panose="02020603050405020304" pitchFamily="18" charset="0"/>
              </a:rPr>
              <a:t>　　本题将给出一个游戏的过程，</a:t>
            </a:r>
            <a:r>
              <a:rPr lang="zh-CN" altLang="en-US" sz="2400" b="1" kern="100" dirty="0">
                <a:solidFill>
                  <a:srgbClr val="FF0000"/>
                </a:solidFill>
                <a:latin typeface="+mn-ea"/>
                <a:cs typeface="Times New Roman" panose="02020603050405020304" pitchFamily="18" charset="0"/>
              </a:rPr>
              <a:t>要求编写程序模拟该游戏过程并输出最后的局面</a:t>
            </a:r>
            <a:r>
              <a:rPr lang="zh-CN" altLang="en-US" sz="2400" kern="100" dirty="0" smtClean="0">
                <a:latin typeface="+mn-ea"/>
                <a:cs typeface="Times New Roman" panose="02020603050405020304" pitchFamily="18" charset="0"/>
              </a:rPr>
              <a:t>。</a:t>
            </a:r>
            <a:endParaRPr lang="en-US" altLang="zh-CN" sz="2400" kern="100" dirty="0" smtClean="0">
              <a:latin typeface="+mn-ea"/>
              <a:cs typeface="Times New Roman" panose="02020603050405020304" pitchFamily="18" charset="0"/>
            </a:endParaRPr>
          </a:p>
          <a:p>
            <a:pPr marL="0" indent="0" algn="just">
              <a:lnSpc>
                <a:spcPct val="150000"/>
              </a:lnSpc>
              <a:spcBef>
                <a:spcPts val="0"/>
              </a:spcBef>
              <a:buNone/>
            </a:pPr>
            <a:r>
              <a:rPr lang="en-US" altLang="zh-CN" sz="2400" kern="100" dirty="0">
                <a:latin typeface="+mn-ea"/>
                <a:cs typeface="Times New Roman" panose="02020603050405020304" pitchFamily="18" charset="0"/>
              </a:rPr>
              <a:t> </a:t>
            </a:r>
            <a:r>
              <a:rPr lang="en-US" altLang="zh-CN" sz="2400" kern="100" dirty="0" smtClean="0">
                <a:latin typeface="+mn-ea"/>
                <a:cs typeface="Times New Roman" panose="02020603050405020304" pitchFamily="18" charset="0"/>
              </a:rPr>
              <a:t>    …</a:t>
            </a:r>
            <a:r>
              <a:rPr lang="zh-CN" altLang="en-US" sz="2400" kern="100" dirty="0" smtClean="0">
                <a:latin typeface="+mn-ea"/>
                <a:cs typeface="Times New Roman" panose="02020603050405020304" pitchFamily="18" charset="0"/>
              </a:rPr>
              <a:t>其它描述见原题</a:t>
            </a:r>
            <a:endParaRPr lang="zh-CN" altLang="en-US" sz="2400" kern="100" dirty="0">
              <a:latin typeface="+mn-ea"/>
              <a:cs typeface="Times New Roman" panose="02020603050405020304" pitchFamily="18" charset="0"/>
            </a:endParaRPr>
          </a:p>
          <a:p>
            <a:pPr marL="0" indent="0">
              <a:spcBef>
                <a:spcPts val="0"/>
              </a:spcBef>
              <a:buNone/>
            </a:pPr>
            <a:endParaRPr lang="zh-CN" altLang="en-US" sz="2400" dirty="0">
              <a:latin typeface="+mn-ea"/>
            </a:endParaRPr>
          </a:p>
        </p:txBody>
      </p:sp>
    </p:spTree>
    <p:extLst>
      <p:ext uri="{BB962C8B-B14F-4D97-AF65-F5344CB8AC3E}">
        <p14:creationId xmlns:p14="http://schemas.microsoft.com/office/powerpoint/2010/main" val="18723338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96062" y="1207008"/>
            <a:ext cx="8181593" cy="4112713"/>
          </a:xfrm>
          <a:solidFill>
            <a:schemeClr val="bg1"/>
          </a:solidFill>
        </p:spPr>
        <p:txBody>
          <a:bodyPr>
            <a:normAutofit/>
          </a:bodyPr>
          <a:lstStyle/>
          <a:p>
            <a:pPr>
              <a:lnSpc>
                <a:spcPct val="150000"/>
              </a:lnSpc>
              <a:spcBef>
                <a:spcPts val="0"/>
              </a:spcBef>
              <a:buFont typeface="Wingdings" panose="05000000000000000000" pitchFamily="2" charset="2"/>
              <a:buChar char="u"/>
            </a:pPr>
            <a:r>
              <a:rPr lang="zh-CN" altLang="en-US" sz="2400" dirty="0"/>
              <a:t>对游戏规则，题目给出了详细说明，按照说明一步一步来模拟即可。</a:t>
            </a:r>
            <a:endParaRPr lang="en-US" altLang="zh-CN" sz="2400" dirty="0"/>
          </a:p>
          <a:p>
            <a:pPr>
              <a:lnSpc>
                <a:spcPct val="150000"/>
              </a:lnSpc>
              <a:spcBef>
                <a:spcPts val="0"/>
              </a:spcBef>
              <a:buFont typeface="Wingdings" panose="05000000000000000000" pitchFamily="2" charset="2"/>
              <a:buChar char="u"/>
            </a:pPr>
            <a:r>
              <a:rPr lang="zh-CN" altLang="en-US" sz="2400" dirty="0"/>
              <a:t>代码量：</a:t>
            </a:r>
            <a:r>
              <a:rPr lang="en-US" altLang="zh-CN" sz="2400" dirty="0"/>
              <a:t>~200</a:t>
            </a:r>
            <a:endParaRPr lang="zh-CN" altLang="en-US" sz="2400" dirty="0"/>
          </a:p>
          <a:p>
            <a:pPr>
              <a:lnSpc>
                <a:spcPct val="150000"/>
              </a:lnSpc>
              <a:spcBef>
                <a:spcPts val="0"/>
              </a:spcBef>
              <a:buFont typeface="Wingdings" panose="05000000000000000000" pitchFamily="2" charset="2"/>
              <a:buChar char="u"/>
            </a:pPr>
            <a:r>
              <a:rPr lang="zh-CN" altLang="en-US" sz="2400" dirty="0" smtClean="0"/>
              <a:t>要点：</a:t>
            </a:r>
            <a:endParaRPr lang="en-US" altLang="zh-CN" sz="2400" dirty="0" smtClean="0"/>
          </a:p>
          <a:p>
            <a:pPr lvl="1">
              <a:lnSpc>
                <a:spcPct val="150000"/>
              </a:lnSpc>
              <a:spcBef>
                <a:spcPts val="0"/>
              </a:spcBef>
              <a:buFont typeface="Wingdings" panose="05000000000000000000" pitchFamily="2" charset="2"/>
              <a:buChar char="Ø"/>
            </a:pPr>
            <a:r>
              <a:rPr lang="zh-CN" altLang="en-US" sz="2400" dirty="0" smtClean="0"/>
              <a:t>字符串处理</a:t>
            </a:r>
            <a:endParaRPr lang="en-US" altLang="zh-CN" sz="2400" dirty="0" smtClean="0"/>
          </a:p>
          <a:p>
            <a:pPr lvl="1">
              <a:lnSpc>
                <a:spcPct val="150000"/>
              </a:lnSpc>
              <a:spcBef>
                <a:spcPts val="0"/>
              </a:spcBef>
              <a:buFont typeface="Wingdings" panose="05000000000000000000" pitchFamily="2" charset="2"/>
              <a:buChar char="Ø"/>
            </a:pPr>
            <a:r>
              <a:rPr lang="en-US" altLang="zh-CN" sz="2400" dirty="0" smtClean="0"/>
              <a:t>vector</a:t>
            </a:r>
            <a:r>
              <a:rPr lang="zh-CN" altLang="en-US" sz="2400" dirty="0" smtClean="0"/>
              <a:t>的使用</a:t>
            </a:r>
            <a:endParaRPr lang="zh-CN" altLang="en-US" sz="2400" dirty="0"/>
          </a:p>
        </p:txBody>
      </p:sp>
    </p:spTree>
    <p:extLst>
      <p:ext uri="{BB962C8B-B14F-4D97-AF65-F5344CB8AC3E}">
        <p14:creationId xmlns:p14="http://schemas.microsoft.com/office/powerpoint/2010/main" val="250110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505206" y="1313588"/>
            <a:ext cx="8300465" cy="4209388"/>
          </a:xfrm>
          <a:solidFill>
            <a:schemeClr val="bg1"/>
          </a:solidFill>
        </p:spPr>
        <p:txBody>
          <a:bodyPr>
            <a:normAutofit/>
          </a:bodyPr>
          <a:lstStyle/>
          <a:p>
            <a:pPr marL="0" indent="0">
              <a:lnSpc>
                <a:spcPct val="150000"/>
              </a:lnSpc>
              <a:spcBef>
                <a:spcPts val="0"/>
              </a:spcBef>
              <a:buNone/>
            </a:pPr>
            <a:r>
              <a:rPr lang="en-US" altLang="zh-CN" sz="2800" b="1" dirty="0">
                <a:latin typeface="微软雅黑" panose="020B0503020204020204" pitchFamily="34" charset="-122"/>
                <a:ea typeface="微软雅黑" panose="020B0503020204020204" pitchFamily="34" charset="-122"/>
              </a:rPr>
              <a:t>201812-3CIDR</a:t>
            </a:r>
            <a:r>
              <a:rPr lang="zh-CN" altLang="en-US" sz="2800" b="1" dirty="0">
                <a:latin typeface="微软雅黑" panose="020B0503020204020204" pitchFamily="34" charset="-122"/>
                <a:ea typeface="微软雅黑" panose="020B0503020204020204" pitchFamily="34" charset="-122"/>
              </a:rPr>
              <a:t>合并</a:t>
            </a:r>
          </a:p>
          <a:p>
            <a:pPr algn="just">
              <a:lnSpc>
                <a:spcPct val="150000"/>
              </a:lnSpc>
              <a:spcBef>
                <a:spcPts val="0"/>
              </a:spcBef>
            </a:pPr>
            <a:r>
              <a:rPr lang="en-US" altLang="zh-CN" sz="2200" kern="100" dirty="0">
                <a:latin typeface="+mn-ea"/>
                <a:cs typeface="Times New Roman" panose="02020603050405020304" pitchFamily="18" charset="0"/>
              </a:rPr>
              <a:t>IP</a:t>
            </a:r>
            <a:r>
              <a:rPr lang="zh-CN" altLang="en-US" sz="2200" kern="100" dirty="0">
                <a:latin typeface="+mn-ea"/>
                <a:cs typeface="Times New Roman" panose="02020603050405020304" pitchFamily="18" charset="0"/>
              </a:rPr>
              <a:t>地址的表示和解析</a:t>
            </a:r>
            <a:endParaRPr lang="en-US" altLang="zh-CN" sz="2200" kern="100" dirty="0">
              <a:latin typeface="+mn-ea"/>
              <a:cs typeface="Times New Roman" panose="02020603050405020304" pitchFamily="18" charset="0"/>
            </a:endParaRPr>
          </a:p>
          <a:p>
            <a:pPr algn="just">
              <a:lnSpc>
                <a:spcPct val="150000"/>
              </a:lnSpc>
              <a:spcBef>
                <a:spcPts val="0"/>
              </a:spcBef>
            </a:pPr>
            <a:r>
              <a:rPr lang="zh-CN" altLang="en-US" sz="2200" kern="100" dirty="0" smtClean="0">
                <a:latin typeface="+mn-ea"/>
                <a:cs typeface="Times New Roman" panose="02020603050405020304" pitchFamily="18" charset="0"/>
              </a:rPr>
              <a:t>题目里面给出了详细的</a:t>
            </a:r>
            <a:r>
              <a:rPr lang="zh-CN" altLang="en-US" sz="2200" kern="100" dirty="0">
                <a:latin typeface="+mn-ea"/>
                <a:cs typeface="Times New Roman" panose="02020603050405020304" pitchFamily="18" charset="0"/>
              </a:rPr>
              <a:t>规则</a:t>
            </a:r>
            <a:r>
              <a:rPr lang="zh-CN" altLang="en-US" sz="2200" kern="100" dirty="0" smtClean="0">
                <a:latin typeface="+mn-ea"/>
                <a:cs typeface="Times New Roman" panose="02020603050405020304" pitchFamily="18" charset="0"/>
              </a:rPr>
              <a:t>说明，数字</a:t>
            </a:r>
            <a:r>
              <a:rPr lang="zh-CN" altLang="en-US" sz="2200" kern="100" dirty="0">
                <a:latin typeface="+mn-ea"/>
                <a:cs typeface="Times New Roman" panose="02020603050405020304" pitchFamily="18" charset="0"/>
              </a:rPr>
              <a:t>、字符串处理</a:t>
            </a:r>
            <a:endParaRPr lang="en-US" altLang="zh-CN" sz="2200" kern="100" dirty="0">
              <a:latin typeface="+mn-ea"/>
              <a:cs typeface="Times New Roman" panose="02020603050405020304" pitchFamily="18" charset="0"/>
            </a:endParaRPr>
          </a:p>
          <a:p>
            <a:pPr algn="just">
              <a:lnSpc>
                <a:spcPct val="150000"/>
              </a:lnSpc>
              <a:spcBef>
                <a:spcPts val="0"/>
              </a:spcBef>
            </a:pPr>
            <a:r>
              <a:rPr lang="zh-CN" altLang="en-US" sz="2200" kern="100" dirty="0">
                <a:latin typeface="+mn-ea"/>
                <a:cs typeface="Times New Roman" panose="02020603050405020304" pitchFamily="18" charset="0"/>
              </a:rPr>
              <a:t>数据量比较大，最后一个测试点很容易超时。由于算法中的两步合并都涉及到大量的容器中间插入和删除元素，最好直接用</a:t>
            </a:r>
            <a:r>
              <a:rPr lang="en-US" altLang="zh-CN" sz="2200" b="1" kern="100" dirty="0">
                <a:solidFill>
                  <a:srgbClr val="FF0000"/>
                </a:solidFill>
                <a:latin typeface="+mn-ea"/>
                <a:cs typeface="Times New Roman" panose="02020603050405020304" pitchFamily="18" charset="0"/>
              </a:rPr>
              <a:t>list</a:t>
            </a:r>
            <a:r>
              <a:rPr lang="zh-CN" altLang="en-US" sz="2200" kern="100" dirty="0">
                <a:latin typeface="+mn-ea"/>
                <a:cs typeface="Times New Roman" panose="02020603050405020304" pitchFamily="18" charset="0"/>
              </a:rPr>
              <a:t>存储，用</a:t>
            </a:r>
            <a:r>
              <a:rPr lang="en-US" altLang="zh-CN" sz="2200" kern="100" dirty="0">
                <a:latin typeface="+mn-ea"/>
                <a:cs typeface="Times New Roman" panose="02020603050405020304" pitchFamily="18" charset="0"/>
              </a:rPr>
              <a:t>list</a:t>
            </a:r>
            <a:r>
              <a:rPr lang="zh-CN" altLang="en-US" sz="2200" kern="100" dirty="0">
                <a:latin typeface="+mn-ea"/>
                <a:cs typeface="Times New Roman" panose="02020603050405020304" pitchFamily="18" charset="0"/>
              </a:rPr>
              <a:t>自带的</a:t>
            </a:r>
            <a:r>
              <a:rPr lang="en-US" altLang="zh-CN" sz="2200" kern="100" dirty="0">
                <a:latin typeface="+mn-ea"/>
                <a:cs typeface="Times New Roman" panose="02020603050405020304" pitchFamily="18" charset="0"/>
              </a:rPr>
              <a:t>sort()</a:t>
            </a:r>
            <a:r>
              <a:rPr lang="zh-CN" altLang="en-US" sz="2200" kern="100" dirty="0">
                <a:latin typeface="+mn-ea"/>
                <a:cs typeface="Times New Roman" panose="02020603050405020304" pitchFamily="18" charset="0"/>
              </a:rPr>
              <a:t>函数排序之后，再进行插入和删除操作</a:t>
            </a:r>
          </a:p>
        </p:txBody>
      </p:sp>
    </p:spTree>
    <p:extLst>
      <p:ext uri="{BB962C8B-B14F-4D97-AF65-F5344CB8AC3E}">
        <p14:creationId xmlns:p14="http://schemas.microsoft.com/office/powerpoint/2010/main" val="6559118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514350" y="1179576"/>
            <a:ext cx="8190737" cy="5330952"/>
          </a:xfrm>
          <a:solidFill>
            <a:schemeClr val="bg1"/>
          </a:solidFill>
        </p:spPr>
        <p:txBody>
          <a:bodyPr>
            <a:normAutofit/>
          </a:bodyPr>
          <a:lstStyle/>
          <a:p>
            <a:pPr marL="0" indent="0">
              <a:lnSpc>
                <a:spcPct val="150000"/>
              </a:lnSpc>
              <a:spcBef>
                <a:spcPts val="0"/>
              </a:spcBef>
              <a:buNone/>
            </a:pPr>
            <a:r>
              <a:rPr lang="zh-CN" altLang="en-US" sz="2400" dirty="0" smtClean="0">
                <a:latin typeface="微软雅黑" panose="020B0503020204020204" pitchFamily="34" charset="-122"/>
                <a:ea typeface="微软雅黑" panose="020B0503020204020204" pitchFamily="34" charset="-122"/>
              </a:rPr>
              <a:t>第三题总结</a:t>
            </a:r>
            <a:endParaRPr lang="en-US" altLang="zh-CN" sz="2400" dirty="0" smtClean="0">
              <a:latin typeface="微软雅黑" panose="020B0503020204020204" pitchFamily="34" charset="-122"/>
              <a:ea typeface="微软雅黑" panose="020B0503020204020204" pitchFamily="34" charset="-122"/>
            </a:endParaRPr>
          </a:p>
          <a:p>
            <a:pPr lvl="1">
              <a:lnSpc>
                <a:spcPct val="150000"/>
              </a:lnSpc>
              <a:spcBef>
                <a:spcPts val="0"/>
              </a:spcBef>
            </a:pPr>
            <a:r>
              <a:rPr lang="zh-CN" altLang="en-US" sz="2400" dirty="0" smtClean="0">
                <a:latin typeface="+mn-ea"/>
              </a:rPr>
              <a:t>代码能力和阅读能力要尽可能地强</a:t>
            </a:r>
            <a:endParaRPr lang="en-US" altLang="zh-CN" sz="2400" dirty="0" smtClean="0">
              <a:latin typeface="+mn-ea"/>
            </a:endParaRPr>
          </a:p>
          <a:p>
            <a:pPr lvl="1">
              <a:lnSpc>
                <a:spcPct val="150000"/>
              </a:lnSpc>
              <a:spcBef>
                <a:spcPts val="0"/>
              </a:spcBef>
            </a:pPr>
            <a:r>
              <a:rPr lang="zh-CN" altLang="en-US" sz="2400" dirty="0" smtClean="0">
                <a:latin typeface="+mn-ea"/>
              </a:rPr>
              <a:t>可以得分，但得满分挺难（需要一定的技巧）</a:t>
            </a:r>
            <a:endParaRPr lang="en-US" altLang="zh-CN" sz="2400" dirty="0" smtClean="0">
              <a:latin typeface="+mn-ea"/>
            </a:endParaRPr>
          </a:p>
          <a:p>
            <a:pPr lvl="1">
              <a:lnSpc>
                <a:spcPct val="150000"/>
              </a:lnSpc>
              <a:spcBef>
                <a:spcPts val="0"/>
              </a:spcBef>
            </a:pPr>
            <a:r>
              <a:rPr lang="zh-CN" altLang="en-US" sz="2400" dirty="0" smtClean="0">
                <a:latin typeface="+mn-ea"/>
              </a:rPr>
              <a:t>平时多加练习，应付大代码量编程</a:t>
            </a:r>
            <a:endParaRPr lang="en-US" altLang="zh-CN" sz="2400" dirty="0" smtClean="0">
              <a:latin typeface="+mn-ea"/>
            </a:endParaRPr>
          </a:p>
          <a:p>
            <a:pPr lvl="1">
              <a:lnSpc>
                <a:spcPct val="150000"/>
              </a:lnSpc>
              <a:spcBef>
                <a:spcPts val="0"/>
              </a:spcBef>
            </a:pPr>
            <a:r>
              <a:rPr lang="zh-CN" altLang="en-US" sz="2400" dirty="0">
                <a:latin typeface="+mn-ea"/>
              </a:rPr>
              <a:t>培养</a:t>
            </a:r>
            <a:r>
              <a:rPr lang="zh-CN" altLang="en-US" sz="2400" dirty="0" smtClean="0">
                <a:latin typeface="+mn-ea"/>
              </a:rPr>
              <a:t>严谨的思维，不要轻易漏掉什么</a:t>
            </a:r>
            <a:endParaRPr lang="en-US" altLang="zh-CN" sz="2400" dirty="0" smtClean="0">
              <a:latin typeface="+mn-ea"/>
            </a:endParaRPr>
          </a:p>
          <a:p>
            <a:pPr lvl="1">
              <a:lnSpc>
                <a:spcPct val="150000"/>
              </a:lnSpc>
              <a:spcBef>
                <a:spcPts val="0"/>
              </a:spcBef>
            </a:pPr>
            <a:r>
              <a:rPr lang="zh-CN" altLang="en-US" sz="2400" dirty="0" smtClean="0">
                <a:latin typeface="+mn-ea"/>
              </a:rPr>
              <a:t>训练编码和调试能力</a:t>
            </a:r>
            <a:endParaRPr lang="en-US" altLang="zh-CN" sz="2400" dirty="0" smtClean="0">
              <a:latin typeface="+mn-ea"/>
            </a:endParaRPr>
          </a:p>
          <a:p>
            <a:pPr lvl="1">
              <a:lnSpc>
                <a:spcPct val="150000"/>
              </a:lnSpc>
              <a:spcBef>
                <a:spcPts val="0"/>
              </a:spcBef>
            </a:pPr>
            <a:r>
              <a:rPr lang="zh-CN" altLang="en-US" sz="2400" dirty="0" smtClean="0">
                <a:latin typeface="+mn-ea"/>
              </a:rPr>
              <a:t>学习字符串处理技术、</a:t>
            </a:r>
            <a:r>
              <a:rPr lang="en-US" altLang="zh-CN" sz="2400" dirty="0" smtClean="0">
                <a:latin typeface="+mn-ea"/>
              </a:rPr>
              <a:t>vector</a:t>
            </a:r>
            <a:r>
              <a:rPr lang="zh-CN" altLang="en-US" sz="2400" dirty="0" smtClean="0">
                <a:latin typeface="+mn-ea"/>
              </a:rPr>
              <a:t>、</a:t>
            </a:r>
            <a:r>
              <a:rPr lang="en-US" altLang="zh-CN" sz="2400" dirty="0" smtClean="0">
                <a:latin typeface="+mn-ea"/>
              </a:rPr>
              <a:t>list</a:t>
            </a:r>
            <a:r>
              <a:rPr lang="zh-CN" altLang="en-US" sz="2400" dirty="0" smtClean="0">
                <a:latin typeface="+mn-ea"/>
              </a:rPr>
              <a:t>的使用</a:t>
            </a:r>
            <a:endParaRPr lang="en-US" altLang="zh-CN" sz="2400" dirty="0" smtClean="0">
              <a:latin typeface="+mn-ea"/>
            </a:endParaRPr>
          </a:p>
          <a:p>
            <a:pPr lvl="1">
              <a:lnSpc>
                <a:spcPct val="150000"/>
              </a:lnSpc>
              <a:spcBef>
                <a:spcPts val="0"/>
              </a:spcBef>
            </a:pPr>
            <a:r>
              <a:rPr lang="zh-CN" altLang="en-US" sz="2400" dirty="0" smtClean="0">
                <a:latin typeface="+mn-ea"/>
              </a:rPr>
              <a:t>通过课外阅读，多了解本专业各种理论、技术和方法的背景知识</a:t>
            </a:r>
            <a:endParaRPr lang="en-US" altLang="zh-CN" sz="2400" dirty="0" smtClean="0">
              <a:latin typeface="+mn-ea"/>
            </a:endParaRPr>
          </a:p>
          <a:p>
            <a:pPr>
              <a:lnSpc>
                <a:spcPct val="150000"/>
              </a:lnSpc>
              <a:spcBef>
                <a:spcPts val="0"/>
              </a:spcBef>
            </a:pPr>
            <a:endParaRPr lang="en-US" altLang="zh-CN" sz="2400" dirty="0" smtClean="0">
              <a:latin typeface="+mn-ea"/>
            </a:endParaRPr>
          </a:p>
          <a:p>
            <a:pPr>
              <a:lnSpc>
                <a:spcPct val="150000"/>
              </a:lnSpc>
              <a:spcBef>
                <a:spcPts val="0"/>
              </a:spcBef>
            </a:pPr>
            <a:endParaRPr lang="zh-CN" altLang="en-US" sz="2400" dirty="0">
              <a:latin typeface="+mn-ea"/>
            </a:endParaRPr>
          </a:p>
        </p:txBody>
      </p:sp>
    </p:spTree>
    <p:extLst>
      <p:ext uri="{BB962C8B-B14F-4D97-AF65-F5344CB8AC3E}">
        <p14:creationId xmlns:p14="http://schemas.microsoft.com/office/powerpoint/2010/main" val="40227457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决胜</a:t>
            </a:r>
            <a:r>
              <a:rPr lang="en-US" altLang="zh-CN" dirty="0" smtClean="0"/>
              <a:t>300+</a:t>
            </a:r>
            <a:endParaRPr lang="zh-CN" altLang="en-US" dirty="0"/>
          </a:p>
        </p:txBody>
      </p:sp>
      <p:sp>
        <p:nvSpPr>
          <p:cNvPr id="3" name="内容占位符 2"/>
          <p:cNvSpPr>
            <a:spLocks noGrp="1"/>
          </p:cNvSpPr>
          <p:nvPr>
            <p:ph sz="quarter" idx="13"/>
          </p:nvPr>
        </p:nvSpPr>
        <p:spPr>
          <a:xfrm>
            <a:off x="514350" y="2063396"/>
            <a:ext cx="8373618" cy="4410556"/>
          </a:xfrm>
        </p:spPr>
        <p:txBody>
          <a:bodyPr>
            <a:noAutofit/>
          </a:bodyPr>
          <a:lstStyle/>
          <a:p>
            <a:pPr marL="0" indent="0">
              <a:lnSpc>
                <a:spcPct val="150000"/>
              </a:lnSpc>
              <a:spcBef>
                <a:spcPts val="0"/>
              </a:spcBef>
              <a:buNone/>
            </a:pPr>
            <a:r>
              <a:rPr lang="zh-CN" altLang="en-US" sz="2400" b="1" dirty="0" smtClean="0">
                <a:latin typeface="微软雅黑" panose="020B0503020204020204" pitchFamily="34" charset="-122"/>
                <a:ea typeface="微软雅黑" panose="020B0503020204020204" pitchFamily="34" charset="-122"/>
              </a:rPr>
              <a:t>至关重要的第四</a:t>
            </a:r>
            <a:r>
              <a:rPr lang="zh-CN" altLang="en-US" sz="2400" b="1" dirty="0">
                <a:latin typeface="微软雅黑" panose="020B0503020204020204" pitchFamily="34" charset="-122"/>
                <a:ea typeface="微软雅黑" panose="020B0503020204020204" pitchFamily="34" charset="-122"/>
              </a:rPr>
              <a:t>题：</a:t>
            </a:r>
            <a:endParaRPr lang="en-US" altLang="zh-CN" sz="2400" b="1" dirty="0">
              <a:latin typeface="微软雅黑" panose="020B0503020204020204" pitchFamily="34" charset="-122"/>
              <a:ea typeface="微软雅黑" panose="020B0503020204020204" pitchFamily="34" charset="-122"/>
            </a:endParaRPr>
          </a:p>
          <a:p>
            <a:pPr marL="447675" indent="-447675">
              <a:lnSpc>
                <a:spcPct val="150000"/>
              </a:lnSpc>
              <a:spcBef>
                <a:spcPts val="0"/>
              </a:spcBef>
              <a:buFont typeface="Wingdings" panose="05000000000000000000" pitchFamily="2" charset="2"/>
              <a:buChar char="u"/>
            </a:pPr>
            <a:r>
              <a:rPr lang="zh-CN" altLang="en-US" sz="2000" dirty="0" smtClean="0">
                <a:latin typeface="+mn-ea"/>
              </a:rPr>
              <a:t>算法题，但还不是很难，有希望做出来，</a:t>
            </a:r>
            <a:r>
              <a:rPr lang="zh-CN" altLang="en-US" sz="2000" b="1" dirty="0" smtClean="0">
                <a:solidFill>
                  <a:srgbClr val="FF0000"/>
                </a:solidFill>
                <a:latin typeface="+mn-ea"/>
              </a:rPr>
              <a:t>对取得</a:t>
            </a:r>
            <a:r>
              <a:rPr lang="en-US" altLang="zh-CN" sz="2000" b="1" dirty="0" smtClean="0">
                <a:solidFill>
                  <a:srgbClr val="FF0000"/>
                </a:solidFill>
                <a:latin typeface="+mn-ea"/>
              </a:rPr>
              <a:t>300+</a:t>
            </a:r>
            <a:r>
              <a:rPr lang="zh-CN" altLang="en-US" sz="2000" b="1" dirty="0" smtClean="0">
                <a:solidFill>
                  <a:srgbClr val="FF0000"/>
                </a:solidFill>
                <a:latin typeface="+mn-ea"/>
              </a:rPr>
              <a:t>成绩很重要</a:t>
            </a:r>
            <a:r>
              <a:rPr lang="zh-CN" altLang="en-US" sz="2000" dirty="0" smtClean="0">
                <a:latin typeface="+mn-ea"/>
              </a:rPr>
              <a:t>。</a:t>
            </a:r>
            <a:endParaRPr lang="en-US" altLang="zh-CN" sz="2000" dirty="0" smtClean="0">
              <a:latin typeface="+mn-ea"/>
            </a:endParaRPr>
          </a:p>
          <a:p>
            <a:pPr marL="447675" indent="-447675">
              <a:lnSpc>
                <a:spcPct val="150000"/>
              </a:lnSpc>
              <a:spcBef>
                <a:spcPts val="0"/>
              </a:spcBef>
              <a:buFont typeface="Wingdings" panose="05000000000000000000" pitchFamily="2" charset="2"/>
              <a:buChar char="u"/>
            </a:pPr>
            <a:r>
              <a:rPr lang="zh-CN" altLang="en-US" sz="2000" b="1" dirty="0" smtClean="0">
                <a:solidFill>
                  <a:srgbClr val="FF0000"/>
                </a:solidFill>
                <a:latin typeface="+mn-ea"/>
              </a:rPr>
              <a:t>算法比较套路，通过刷题，可以掌握一定的规律和方法，提高得分率。</a:t>
            </a:r>
            <a:endParaRPr lang="en-US" altLang="zh-CN" sz="2000" b="1" dirty="0" smtClean="0">
              <a:solidFill>
                <a:srgbClr val="FF0000"/>
              </a:solidFill>
              <a:latin typeface="+mn-ea"/>
            </a:endParaRPr>
          </a:p>
          <a:p>
            <a:pPr marL="447675" indent="-447675">
              <a:lnSpc>
                <a:spcPct val="150000"/>
              </a:lnSpc>
              <a:spcBef>
                <a:spcPts val="0"/>
              </a:spcBef>
              <a:buFont typeface="Wingdings" panose="05000000000000000000" pitchFamily="2" charset="2"/>
              <a:buChar char="u"/>
            </a:pPr>
            <a:r>
              <a:rPr lang="zh-CN" altLang="en-US" sz="2000" dirty="0" smtClean="0">
                <a:latin typeface="+mn-ea"/>
              </a:rPr>
              <a:t>涉及一些</a:t>
            </a:r>
            <a:r>
              <a:rPr lang="zh-CN" altLang="en-US" sz="2000" dirty="0">
                <a:latin typeface="+mn-ea"/>
              </a:rPr>
              <a:t>高等</a:t>
            </a:r>
            <a:r>
              <a:rPr lang="zh-CN" altLang="en-US" sz="2000" dirty="0" smtClean="0">
                <a:latin typeface="+mn-ea"/>
              </a:rPr>
              <a:t>数据结构和对基础</a:t>
            </a:r>
            <a:r>
              <a:rPr lang="zh-CN" altLang="en-US" sz="2000" dirty="0">
                <a:latin typeface="+mn-ea"/>
              </a:rPr>
              <a:t>算法的</a:t>
            </a:r>
            <a:r>
              <a:rPr lang="zh-CN" altLang="en-US" sz="2000" dirty="0" smtClean="0">
                <a:latin typeface="+mn-ea"/>
              </a:rPr>
              <a:t>扩展。</a:t>
            </a:r>
            <a:endParaRPr lang="en-US" altLang="zh-CN" sz="2000" dirty="0" smtClean="0">
              <a:latin typeface="+mn-ea"/>
            </a:endParaRPr>
          </a:p>
          <a:p>
            <a:pPr marL="447675" indent="-447675">
              <a:lnSpc>
                <a:spcPct val="150000"/>
              </a:lnSpc>
              <a:spcBef>
                <a:spcPts val="0"/>
              </a:spcBef>
              <a:buFont typeface="Wingdings" panose="05000000000000000000" pitchFamily="2" charset="2"/>
              <a:buChar char="u"/>
            </a:pPr>
            <a:r>
              <a:rPr lang="zh-CN" altLang="en-US" sz="2000" dirty="0" smtClean="0">
                <a:latin typeface="+mn-ea"/>
              </a:rPr>
              <a:t>算法要有一定的灵活性。简单粗暴地求解，很难得高分，但只要大方向对，通常也还能得点分。</a:t>
            </a:r>
            <a:endParaRPr lang="en-US" altLang="zh-CN" sz="2000" dirty="0">
              <a:latin typeface="+mn-ea"/>
            </a:endParaRPr>
          </a:p>
          <a:p>
            <a:pPr marL="0" indent="0">
              <a:lnSpc>
                <a:spcPct val="150000"/>
              </a:lnSpc>
              <a:spcBef>
                <a:spcPts val="0"/>
              </a:spcBef>
              <a:buNone/>
            </a:pPr>
            <a:r>
              <a:rPr lang="zh-CN" altLang="en-US" sz="2400" b="1" dirty="0">
                <a:latin typeface="微软雅黑" panose="020B0503020204020204" pitchFamily="34" charset="-122"/>
                <a:ea typeface="微软雅黑" panose="020B0503020204020204" pitchFamily="34" charset="-122"/>
              </a:rPr>
              <a:t>神般存在的第五题：</a:t>
            </a:r>
            <a:endParaRPr lang="en-US" altLang="zh-CN" sz="2400" b="1" dirty="0">
              <a:latin typeface="微软雅黑" panose="020B0503020204020204" pitchFamily="34" charset="-122"/>
              <a:ea typeface="微软雅黑" panose="020B0503020204020204" pitchFamily="34" charset="-122"/>
            </a:endParaRPr>
          </a:p>
          <a:p>
            <a:pPr marL="447675" indent="-447675">
              <a:lnSpc>
                <a:spcPct val="150000"/>
              </a:lnSpc>
              <a:spcBef>
                <a:spcPts val="0"/>
              </a:spcBef>
              <a:buFont typeface="Wingdings" panose="05000000000000000000" pitchFamily="2" charset="2"/>
              <a:buChar char="u"/>
            </a:pPr>
            <a:r>
              <a:rPr lang="zh-CN" altLang="en-US" sz="2000" dirty="0">
                <a:latin typeface="+mn-ea"/>
              </a:rPr>
              <a:t>纯粹的算法题，难度可以达到</a:t>
            </a:r>
            <a:r>
              <a:rPr lang="en-US" altLang="zh-CN" sz="2000" dirty="0">
                <a:latin typeface="+mn-ea"/>
              </a:rPr>
              <a:t>ACM</a:t>
            </a:r>
            <a:r>
              <a:rPr lang="zh-CN" altLang="en-US" sz="2000" dirty="0">
                <a:latin typeface="+mn-ea"/>
              </a:rPr>
              <a:t>级别的</a:t>
            </a:r>
            <a:r>
              <a:rPr lang="zh-CN" altLang="en-US" sz="2000" dirty="0" smtClean="0">
                <a:latin typeface="+mn-ea"/>
              </a:rPr>
              <a:t>。</a:t>
            </a:r>
            <a:endParaRPr lang="en-US" altLang="zh-CN" sz="2000" dirty="0" smtClean="0">
              <a:latin typeface="+mn-ea"/>
            </a:endParaRPr>
          </a:p>
          <a:p>
            <a:pPr marL="0" indent="0">
              <a:lnSpc>
                <a:spcPct val="150000"/>
              </a:lnSpc>
              <a:spcBef>
                <a:spcPts val="0"/>
              </a:spcBef>
              <a:buNone/>
            </a:pPr>
            <a:endParaRPr lang="en-US" altLang="zh-CN" sz="2000" dirty="0">
              <a:latin typeface="+mn-ea"/>
            </a:endParaRPr>
          </a:p>
        </p:txBody>
      </p:sp>
    </p:spTree>
    <p:extLst>
      <p:ext uri="{BB962C8B-B14F-4D97-AF65-F5344CB8AC3E}">
        <p14:creationId xmlns:p14="http://schemas.microsoft.com/office/powerpoint/2010/main" val="35725440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82296" y="219456"/>
            <a:ext cx="8979408" cy="6583680"/>
          </a:xfrm>
          <a:solidFill>
            <a:schemeClr val="bg1"/>
          </a:solidFill>
        </p:spPr>
        <p:txBody>
          <a:bodyPr>
            <a:noAutofit/>
          </a:bodyPr>
          <a:lstStyle/>
          <a:p>
            <a:pPr marL="0" indent="0">
              <a:lnSpc>
                <a:spcPct val="150000"/>
              </a:lnSpc>
              <a:spcBef>
                <a:spcPts val="0"/>
              </a:spcBef>
              <a:buNone/>
            </a:pPr>
            <a:r>
              <a:rPr lang="zh-CN" altLang="en-US" sz="2400" b="1" dirty="0" smtClean="0">
                <a:latin typeface="微软雅黑" panose="020B0503020204020204" pitchFamily="34" charset="-122"/>
                <a:ea typeface="微软雅黑" panose="020B0503020204020204" pitchFamily="34" charset="-122"/>
              </a:rPr>
              <a:t>基本数据结构和算法：</a:t>
            </a:r>
            <a:endParaRPr lang="en-US" altLang="zh-CN" sz="2400" b="1" dirty="0" smtClean="0">
              <a:latin typeface="微软雅黑" panose="020B0503020204020204" pitchFamily="34" charset="-122"/>
              <a:ea typeface="微软雅黑" panose="020B0503020204020204" pitchFamily="34" charset="-122"/>
            </a:endParaRPr>
          </a:p>
          <a:p>
            <a:pPr lvl="1">
              <a:lnSpc>
                <a:spcPct val="150000"/>
              </a:lnSpc>
              <a:spcBef>
                <a:spcPts val="0"/>
              </a:spcBef>
            </a:pPr>
            <a:r>
              <a:rPr lang="zh-CN" altLang="en-US" sz="2400" dirty="0" smtClean="0">
                <a:latin typeface="+mn-ea"/>
              </a:rPr>
              <a:t>线性表（队列、栈、链表）、树（二叉树、堆）、图</a:t>
            </a:r>
            <a:endParaRPr lang="en-US" altLang="zh-CN" sz="2400" dirty="0" smtClean="0">
              <a:latin typeface="+mn-ea"/>
            </a:endParaRPr>
          </a:p>
          <a:p>
            <a:pPr lvl="1">
              <a:lnSpc>
                <a:spcPct val="150000"/>
              </a:lnSpc>
              <a:spcBef>
                <a:spcPts val="0"/>
              </a:spcBef>
            </a:pPr>
            <a:r>
              <a:rPr lang="zh-CN" altLang="en-US" sz="2400" dirty="0" smtClean="0">
                <a:latin typeface="+mn-ea"/>
              </a:rPr>
              <a:t>队列</a:t>
            </a:r>
            <a:r>
              <a:rPr lang="zh-CN" altLang="en-US" sz="2400" dirty="0">
                <a:latin typeface="+mn-ea"/>
              </a:rPr>
              <a:t>、栈、树、图的</a:t>
            </a:r>
            <a:r>
              <a:rPr lang="zh-CN" altLang="en-US" sz="2400" dirty="0" smtClean="0">
                <a:latin typeface="+mn-ea"/>
              </a:rPr>
              <a:t>创建、插入</a:t>
            </a:r>
            <a:r>
              <a:rPr lang="zh-CN" altLang="en-US" sz="2400" dirty="0">
                <a:latin typeface="+mn-ea"/>
              </a:rPr>
              <a:t>、删除、</a:t>
            </a:r>
            <a:r>
              <a:rPr lang="zh-CN" altLang="en-US" sz="2400" dirty="0" smtClean="0">
                <a:latin typeface="+mn-ea"/>
              </a:rPr>
              <a:t>修改</a:t>
            </a:r>
            <a:endParaRPr lang="en-US" altLang="zh-CN" sz="2400" dirty="0" smtClean="0">
              <a:latin typeface="+mn-ea"/>
            </a:endParaRPr>
          </a:p>
          <a:p>
            <a:pPr lvl="1">
              <a:lnSpc>
                <a:spcPct val="150000"/>
              </a:lnSpc>
              <a:spcBef>
                <a:spcPts val="0"/>
              </a:spcBef>
            </a:pPr>
            <a:r>
              <a:rPr lang="en-US" altLang="zh-CN" sz="2400" dirty="0" smtClean="0">
                <a:latin typeface="+mn-ea"/>
              </a:rPr>
              <a:t>hash</a:t>
            </a:r>
            <a:r>
              <a:rPr lang="zh-CN" altLang="en-US" sz="2400" dirty="0" smtClean="0">
                <a:latin typeface="+mn-ea"/>
              </a:rPr>
              <a:t>表、集合和映射</a:t>
            </a:r>
            <a:endParaRPr lang="en-US" altLang="zh-CN" sz="2400" dirty="0">
              <a:latin typeface="+mn-ea"/>
            </a:endParaRPr>
          </a:p>
          <a:p>
            <a:pPr lvl="1">
              <a:lnSpc>
                <a:spcPct val="150000"/>
              </a:lnSpc>
              <a:spcBef>
                <a:spcPts val="0"/>
              </a:spcBef>
            </a:pPr>
            <a:r>
              <a:rPr lang="zh-CN" altLang="en-US" sz="2400" dirty="0">
                <a:latin typeface="+mn-ea"/>
              </a:rPr>
              <a:t>树的先根、中根、后根遍历，</a:t>
            </a:r>
            <a:endParaRPr lang="en-US" altLang="zh-CN" sz="2400" dirty="0">
              <a:latin typeface="+mn-ea"/>
            </a:endParaRPr>
          </a:p>
          <a:p>
            <a:pPr lvl="1">
              <a:lnSpc>
                <a:spcPct val="150000"/>
              </a:lnSpc>
              <a:spcBef>
                <a:spcPts val="0"/>
              </a:spcBef>
            </a:pPr>
            <a:r>
              <a:rPr lang="zh-CN" altLang="en-US" sz="2400" dirty="0">
                <a:latin typeface="+mn-ea"/>
              </a:rPr>
              <a:t>树的直径（高度）</a:t>
            </a:r>
            <a:endParaRPr lang="en-US" altLang="zh-CN" sz="2400" dirty="0">
              <a:latin typeface="+mn-ea"/>
            </a:endParaRPr>
          </a:p>
          <a:p>
            <a:pPr lvl="1">
              <a:lnSpc>
                <a:spcPct val="150000"/>
              </a:lnSpc>
              <a:spcBef>
                <a:spcPts val="0"/>
              </a:spcBef>
            </a:pPr>
            <a:r>
              <a:rPr lang="zh-CN" altLang="en-US" sz="2400" dirty="0" smtClean="0">
                <a:latin typeface="+mn-ea"/>
              </a:rPr>
              <a:t>基本</a:t>
            </a:r>
            <a:r>
              <a:rPr lang="en-US" altLang="zh-CN" sz="2400" dirty="0" smtClean="0">
                <a:latin typeface="+mn-ea"/>
              </a:rPr>
              <a:t>BFS</a:t>
            </a:r>
            <a:r>
              <a:rPr lang="zh-CN" altLang="en-US" sz="2400" dirty="0">
                <a:latin typeface="+mn-ea"/>
              </a:rPr>
              <a:t>、</a:t>
            </a:r>
            <a:r>
              <a:rPr lang="en-US" altLang="zh-CN" sz="2400" dirty="0" smtClean="0">
                <a:latin typeface="+mn-ea"/>
              </a:rPr>
              <a:t>DFS</a:t>
            </a:r>
          </a:p>
          <a:p>
            <a:pPr lvl="1">
              <a:lnSpc>
                <a:spcPct val="150000"/>
              </a:lnSpc>
              <a:spcBef>
                <a:spcPts val="0"/>
              </a:spcBef>
            </a:pPr>
            <a:r>
              <a:rPr lang="zh-CN" altLang="en-US" sz="2400" dirty="0" smtClean="0">
                <a:latin typeface="+mn-ea"/>
              </a:rPr>
              <a:t>拓扑</a:t>
            </a:r>
            <a:r>
              <a:rPr lang="zh-CN" altLang="en-US" sz="2400" dirty="0">
                <a:latin typeface="+mn-ea"/>
              </a:rPr>
              <a:t>排序、强连通</a:t>
            </a:r>
            <a:r>
              <a:rPr lang="zh-CN" altLang="en-US" sz="2400" dirty="0" smtClean="0">
                <a:latin typeface="+mn-ea"/>
              </a:rPr>
              <a:t>分量（</a:t>
            </a:r>
            <a:r>
              <a:rPr lang="en-US" altLang="zh-CN" sz="2400" dirty="0" err="1" smtClean="0">
                <a:latin typeface="+mn-ea"/>
              </a:rPr>
              <a:t>tarjan</a:t>
            </a:r>
            <a:r>
              <a:rPr lang="zh-CN" altLang="en-US" sz="2400" dirty="0" smtClean="0">
                <a:latin typeface="+mn-ea"/>
              </a:rPr>
              <a:t>算法）、</a:t>
            </a:r>
            <a:r>
              <a:rPr lang="zh-CN" altLang="en-US" sz="2400" dirty="0">
                <a:latin typeface="+mn-ea"/>
              </a:rPr>
              <a:t>网络直径</a:t>
            </a:r>
            <a:endParaRPr lang="en-US" altLang="zh-CN" sz="2400" dirty="0">
              <a:latin typeface="+mn-ea"/>
            </a:endParaRPr>
          </a:p>
          <a:p>
            <a:pPr lvl="1">
              <a:lnSpc>
                <a:spcPct val="150000"/>
              </a:lnSpc>
              <a:spcBef>
                <a:spcPts val="0"/>
              </a:spcBef>
            </a:pPr>
            <a:r>
              <a:rPr lang="zh-CN" altLang="en-US" sz="2400" dirty="0">
                <a:latin typeface="+mn-ea"/>
              </a:rPr>
              <a:t>最小生成树：</a:t>
            </a:r>
            <a:r>
              <a:rPr lang="en-US" altLang="zh-CN" sz="2400" dirty="0">
                <a:latin typeface="+mn-ea"/>
              </a:rPr>
              <a:t>Prim</a:t>
            </a:r>
            <a:r>
              <a:rPr lang="zh-CN" altLang="en-US" sz="2400" dirty="0">
                <a:latin typeface="+mn-ea"/>
              </a:rPr>
              <a:t>算法、</a:t>
            </a:r>
            <a:r>
              <a:rPr lang="en-US" altLang="zh-CN" sz="2400" dirty="0" err="1">
                <a:latin typeface="+mn-ea"/>
              </a:rPr>
              <a:t>Kruskal</a:t>
            </a:r>
            <a:r>
              <a:rPr lang="zh-CN" altLang="en-US" sz="2400" dirty="0">
                <a:latin typeface="+mn-ea"/>
              </a:rPr>
              <a:t>算法</a:t>
            </a:r>
            <a:endParaRPr lang="en-US" altLang="zh-CN" sz="2400" dirty="0">
              <a:latin typeface="+mn-ea"/>
            </a:endParaRPr>
          </a:p>
          <a:p>
            <a:pPr lvl="1">
              <a:lnSpc>
                <a:spcPct val="150000"/>
              </a:lnSpc>
              <a:spcBef>
                <a:spcPts val="0"/>
              </a:spcBef>
            </a:pPr>
            <a:r>
              <a:rPr lang="zh-CN" altLang="en-US" sz="2400" dirty="0">
                <a:latin typeface="+mn-ea"/>
              </a:rPr>
              <a:t>最短路算法：</a:t>
            </a:r>
            <a:r>
              <a:rPr lang="en-US" altLang="zh-CN" sz="2400" dirty="0" err="1">
                <a:latin typeface="+mn-ea"/>
              </a:rPr>
              <a:t>Dijkstra</a:t>
            </a:r>
            <a:r>
              <a:rPr lang="zh-CN" altLang="en-US" sz="2400" dirty="0">
                <a:latin typeface="+mn-ea"/>
              </a:rPr>
              <a:t>、</a:t>
            </a:r>
            <a:r>
              <a:rPr lang="en-US" altLang="zh-CN" sz="2400" dirty="0">
                <a:latin typeface="+mn-ea"/>
              </a:rPr>
              <a:t>Bellman-Fold</a:t>
            </a:r>
            <a:r>
              <a:rPr lang="zh-CN" altLang="en-US" sz="2400" dirty="0">
                <a:latin typeface="+mn-ea"/>
              </a:rPr>
              <a:t>、</a:t>
            </a:r>
            <a:r>
              <a:rPr lang="en-US" altLang="zh-CN" sz="2400" dirty="0">
                <a:latin typeface="+mn-ea"/>
              </a:rPr>
              <a:t>SPFA</a:t>
            </a:r>
            <a:r>
              <a:rPr lang="zh-CN" altLang="en-US" sz="2400" dirty="0">
                <a:latin typeface="+mn-ea"/>
              </a:rPr>
              <a:t>、</a:t>
            </a:r>
            <a:r>
              <a:rPr lang="en-US" altLang="zh-CN" sz="2400" dirty="0">
                <a:latin typeface="+mn-ea"/>
              </a:rPr>
              <a:t>Floyd</a:t>
            </a:r>
            <a:r>
              <a:rPr lang="zh-CN" altLang="en-US" sz="2400" dirty="0">
                <a:latin typeface="+mn-ea"/>
              </a:rPr>
              <a:t>等</a:t>
            </a:r>
            <a:r>
              <a:rPr lang="zh-CN" altLang="en-US" sz="2400" dirty="0" smtClean="0">
                <a:latin typeface="+mn-ea"/>
              </a:rPr>
              <a:t>算法</a:t>
            </a:r>
            <a:endParaRPr lang="zh-CN" altLang="en-US" sz="2400" dirty="0">
              <a:latin typeface="+mn-ea"/>
            </a:endParaRPr>
          </a:p>
        </p:txBody>
      </p:sp>
    </p:spTree>
    <p:extLst>
      <p:ext uri="{BB962C8B-B14F-4D97-AF65-F5344CB8AC3E}">
        <p14:creationId xmlns:p14="http://schemas.microsoft.com/office/powerpoint/2010/main" val="15128919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高校认可</a:t>
            </a:r>
            <a:endParaRPr lang="zh-CN" altLang="en-US" dirty="0"/>
          </a:p>
        </p:txBody>
      </p:sp>
      <p:sp>
        <p:nvSpPr>
          <p:cNvPr id="4" name="内容占位符 3"/>
          <p:cNvSpPr>
            <a:spLocks noGrp="1"/>
          </p:cNvSpPr>
          <p:nvPr>
            <p:ph sz="quarter" idx="13"/>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550927" y="548890"/>
            <a:ext cx="8051734" cy="6065880"/>
          </a:xfrm>
          <a:prstGeom prst="rect">
            <a:avLst/>
          </a:prstGeom>
        </p:spPr>
      </p:pic>
      <p:sp>
        <p:nvSpPr>
          <p:cNvPr id="6" name="矩形 5"/>
          <p:cNvSpPr/>
          <p:nvPr/>
        </p:nvSpPr>
        <p:spPr>
          <a:xfrm>
            <a:off x="905256" y="2297397"/>
            <a:ext cx="2578608" cy="3726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28650" y="5184648"/>
            <a:ext cx="3725700" cy="461665"/>
          </a:xfrm>
          <a:prstGeom prst="rect">
            <a:avLst/>
          </a:prstGeom>
          <a:solidFill>
            <a:srgbClr val="FFFF00"/>
          </a:solidFill>
        </p:spPr>
        <p:txBody>
          <a:bodyPr wrap="none" rtlCol="0">
            <a:spAutoFit/>
          </a:bodyPr>
          <a:lstStyle/>
          <a:p>
            <a:r>
              <a:rPr lang="en-US" altLang="zh-CN" sz="2400" b="1" dirty="0" smtClean="0">
                <a:solidFill>
                  <a:srgbClr val="FF0000"/>
                </a:solidFill>
              </a:rPr>
              <a:t>CSP</a:t>
            </a:r>
            <a:r>
              <a:rPr lang="zh-CN" altLang="en-US" sz="2400" b="1" dirty="0" smtClean="0">
                <a:solidFill>
                  <a:srgbClr val="FF0000"/>
                </a:solidFill>
              </a:rPr>
              <a:t>成绩纳入保研综合成绩</a:t>
            </a:r>
            <a:endParaRPr lang="zh-CN" altLang="en-US" sz="2400" b="1" dirty="0">
              <a:solidFill>
                <a:srgbClr val="FF0000"/>
              </a:solidFill>
            </a:endParaRPr>
          </a:p>
        </p:txBody>
      </p:sp>
      <p:cxnSp>
        <p:nvCxnSpPr>
          <p:cNvPr id="8" name="肘形连接符 7"/>
          <p:cNvCxnSpPr>
            <a:stCxn id="6" idx="1"/>
            <a:endCxn id="7" idx="0"/>
          </p:cNvCxnSpPr>
          <p:nvPr/>
        </p:nvCxnSpPr>
        <p:spPr>
          <a:xfrm rot="10800000" flipH="1" flipV="1">
            <a:off x="905256" y="2483722"/>
            <a:ext cx="1586244" cy="2700925"/>
          </a:xfrm>
          <a:prstGeom prst="bentConnector4">
            <a:avLst>
              <a:gd name="adj1" fmla="val -14411"/>
              <a:gd name="adj2" fmla="val 53449"/>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5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502919" y="987552"/>
            <a:ext cx="8641081" cy="5596128"/>
          </a:xfrm>
          <a:solidFill>
            <a:schemeClr val="bg1"/>
          </a:solidFill>
        </p:spPr>
        <p:txBody>
          <a:bodyPr>
            <a:normAutofit fontScale="92500" lnSpcReduction="10000"/>
          </a:bodyPr>
          <a:lstStyle/>
          <a:p>
            <a:pPr marL="0" indent="0">
              <a:lnSpc>
                <a:spcPct val="150000"/>
              </a:lnSpc>
              <a:spcBef>
                <a:spcPts val="0"/>
              </a:spcBef>
              <a:buNone/>
            </a:pPr>
            <a:r>
              <a:rPr lang="zh-CN" altLang="en-US" sz="2400" b="1" dirty="0">
                <a:latin typeface="微软雅黑" panose="020B0503020204020204" pitchFamily="34" charset="-122"/>
                <a:ea typeface="微软雅黑" panose="020B0503020204020204" pitchFamily="34" charset="-122"/>
              </a:rPr>
              <a:t>高级</a:t>
            </a:r>
            <a:r>
              <a:rPr lang="zh-CN" altLang="en-US" sz="2400" b="1" dirty="0" smtClean="0">
                <a:latin typeface="微软雅黑" panose="020B0503020204020204" pitchFamily="34" charset="-122"/>
                <a:ea typeface="微软雅黑" panose="020B0503020204020204" pitchFamily="34" charset="-122"/>
              </a:rPr>
              <a:t>数据结构和算法：</a:t>
            </a:r>
            <a:endParaRPr lang="en-US" altLang="zh-CN" sz="2400" b="1" dirty="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zh-CN" altLang="en-US" sz="2400" b="1" dirty="0" smtClean="0">
                <a:latin typeface="微软雅黑" panose="020B0503020204020204" pitchFamily="34" charset="-122"/>
                <a:ea typeface="微软雅黑" panose="020B0503020204020204" pitchFamily="34" charset="-122"/>
              </a:rPr>
              <a:t>       </a:t>
            </a:r>
            <a:r>
              <a:rPr lang="zh-CN" altLang="en-US" sz="2400" dirty="0">
                <a:latin typeface="+mn-ea"/>
              </a:rPr>
              <a:t>优先队列、并查集、线段</a:t>
            </a:r>
            <a:r>
              <a:rPr lang="zh-CN" altLang="en-US" sz="2400" dirty="0" smtClean="0">
                <a:latin typeface="+mn-ea"/>
              </a:rPr>
              <a:t>树、树状数组、后缀</a:t>
            </a:r>
            <a:r>
              <a:rPr lang="zh-CN" altLang="en-US" sz="2400" dirty="0">
                <a:latin typeface="+mn-ea"/>
              </a:rPr>
              <a:t>数组、</a:t>
            </a:r>
            <a:r>
              <a:rPr lang="zh-CN" altLang="en-US" sz="2400" dirty="0" smtClean="0">
                <a:latin typeface="+mn-ea"/>
              </a:rPr>
              <a:t>红</a:t>
            </a:r>
            <a:r>
              <a:rPr lang="zh-CN" altLang="en-US" sz="2400" dirty="0">
                <a:latin typeface="+mn-ea"/>
              </a:rPr>
              <a:t>黑</a:t>
            </a:r>
            <a:r>
              <a:rPr lang="zh-CN" altLang="en-US" sz="2400" dirty="0" smtClean="0">
                <a:latin typeface="+mn-ea"/>
              </a:rPr>
              <a:t>树等</a:t>
            </a:r>
            <a:endParaRPr lang="en-US" altLang="zh-CN" sz="2400" dirty="0" smtClean="0">
              <a:latin typeface="+mn-ea"/>
            </a:endParaRPr>
          </a:p>
          <a:p>
            <a:pPr marL="0" indent="0">
              <a:lnSpc>
                <a:spcPct val="150000"/>
              </a:lnSpc>
              <a:spcBef>
                <a:spcPts val="0"/>
              </a:spcBef>
              <a:buNone/>
            </a:pPr>
            <a:r>
              <a:rPr lang="zh-CN" altLang="en-US" sz="2400" dirty="0" smtClean="0">
                <a:latin typeface="+mn-ea"/>
              </a:rPr>
              <a:t>    欧</a:t>
            </a:r>
            <a:r>
              <a:rPr lang="zh-CN" altLang="en-US" sz="2400" dirty="0">
                <a:latin typeface="+mn-ea"/>
              </a:rPr>
              <a:t>拉回</a:t>
            </a:r>
            <a:r>
              <a:rPr lang="zh-CN" altLang="en-US" sz="2400" dirty="0" smtClean="0">
                <a:latin typeface="+mn-ea"/>
              </a:rPr>
              <a:t>路，网络流，差分约束系统、</a:t>
            </a:r>
            <a:r>
              <a:rPr lang="en-US" altLang="zh-CN" sz="2400" dirty="0" err="1" smtClean="0">
                <a:latin typeface="+mn-ea"/>
              </a:rPr>
              <a:t>tarjan</a:t>
            </a:r>
            <a:r>
              <a:rPr lang="zh-CN" altLang="en-US" sz="2400" dirty="0" smtClean="0">
                <a:latin typeface="+mn-ea"/>
              </a:rPr>
              <a:t>算法</a:t>
            </a:r>
            <a:endParaRPr lang="en-US" altLang="zh-CN" sz="2400" dirty="0">
              <a:latin typeface="+mn-ea"/>
            </a:endParaRPr>
          </a:p>
          <a:p>
            <a:pPr marL="0" indent="0">
              <a:lnSpc>
                <a:spcPct val="150000"/>
              </a:lnSpc>
              <a:spcBef>
                <a:spcPts val="0"/>
              </a:spcBef>
              <a:buNone/>
            </a:pPr>
            <a:r>
              <a:rPr lang="zh-CN" altLang="en-US" sz="2400" b="1" dirty="0">
                <a:latin typeface="微软雅黑" panose="020B0503020204020204" pitchFamily="34" charset="-122"/>
                <a:ea typeface="微软雅黑" panose="020B0503020204020204" pitchFamily="34" charset="-122"/>
              </a:rPr>
              <a:t>算法设计策略：</a:t>
            </a:r>
            <a:endParaRPr lang="en-US" altLang="zh-CN" sz="2400" b="1" dirty="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zh-CN" altLang="en-US" sz="2400" dirty="0">
                <a:latin typeface="微软雅黑" panose="020B0503020204020204" pitchFamily="34" charset="-122"/>
                <a:ea typeface="微软雅黑" panose="020B0503020204020204" pitchFamily="34" charset="-122"/>
              </a:rPr>
              <a:t>       </a:t>
            </a:r>
            <a:r>
              <a:rPr lang="zh-CN" altLang="en-US" sz="2400" dirty="0">
                <a:latin typeface="+mn-ea"/>
              </a:rPr>
              <a:t>分治法、贪心策略、动态规划</a:t>
            </a:r>
            <a:endParaRPr lang="en-US" altLang="zh-CN" sz="2400" dirty="0">
              <a:latin typeface="+mn-ea"/>
            </a:endParaRPr>
          </a:p>
          <a:p>
            <a:pPr marL="0" indent="0">
              <a:lnSpc>
                <a:spcPct val="150000"/>
              </a:lnSpc>
              <a:spcBef>
                <a:spcPts val="0"/>
              </a:spcBef>
              <a:buNone/>
            </a:pPr>
            <a:r>
              <a:rPr lang="zh-CN" altLang="en-US" sz="2400" b="1" dirty="0" smtClean="0">
                <a:latin typeface="微软雅黑" panose="020B0503020204020204" pitchFamily="34" charset="-122"/>
                <a:ea typeface="微软雅黑" panose="020B0503020204020204" pitchFamily="34" charset="-122"/>
              </a:rPr>
              <a:t>查找和搜索：</a:t>
            </a:r>
            <a:endParaRPr lang="en-US" altLang="zh-CN" sz="2400" b="1" dirty="0">
              <a:latin typeface="微软雅黑" panose="020B0503020204020204" pitchFamily="34" charset="-122"/>
              <a:ea typeface="微软雅黑" panose="020B0503020204020204" pitchFamily="34" charset="-122"/>
            </a:endParaRPr>
          </a:p>
          <a:p>
            <a:pPr marL="0" indent="0">
              <a:lnSpc>
                <a:spcPct val="160000"/>
              </a:lnSpc>
              <a:spcBef>
                <a:spcPts val="0"/>
              </a:spcBef>
              <a:buNone/>
            </a:pPr>
            <a:r>
              <a:rPr lang="en-US" altLang="zh-CN" sz="2400" dirty="0">
                <a:latin typeface="+mn-ea"/>
              </a:rPr>
              <a:t>       </a:t>
            </a:r>
            <a:r>
              <a:rPr lang="zh-CN" altLang="en-US" sz="2400" dirty="0">
                <a:latin typeface="+mn-ea"/>
              </a:rPr>
              <a:t>二分查找、</a:t>
            </a:r>
            <a:r>
              <a:rPr lang="en-US" altLang="zh-CN" sz="2400" dirty="0">
                <a:latin typeface="+mn-ea"/>
              </a:rPr>
              <a:t>BFS</a:t>
            </a:r>
            <a:r>
              <a:rPr lang="zh-CN" altLang="en-US" sz="2400" dirty="0">
                <a:latin typeface="+mn-ea"/>
              </a:rPr>
              <a:t>、</a:t>
            </a:r>
            <a:r>
              <a:rPr lang="en-US" altLang="zh-CN" sz="2400" dirty="0">
                <a:latin typeface="+mn-ea"/>
              </a:rPr>
              <a:t>DFS</a:t>
            </a:r>
          </a:p>
          <a:p>
            <a:pPr marL="0" indent="0">
              <a:lnSpc>
                <a:spcPct val="160000"/>
              </a:lnSpc>
              <a:spcBef>
                <a:spcPts val="0"/>
              </a:spcBef>
              <a:buNone/>
            </a:pPr>
            <a:r>
              <a:rPr lang="en-US" altLang="zh-CN" sz="2400" dirty="0">
                <a:latin typeface="+mn-ea"/>
              </a:rPr>
              <a:t>       </a:t>
            </a:r>
            <a:r>
              <a:rPr lang="zh-CN" altLang="en-US" sz="2400" dirty="0" smtClean="0">
                <a:latin typeface="+mn-ea"/>
              </a:rPr>
              <a:t>记忆</a:t>
            </a:r>
            <a:r>
              <a:rPr lang="zh-CN" altLang="en-US" sz="2400" dirty="0">
                <a:latin typeface="+mn-ea"/>
              </a:rPr>
              <a:t>化</a:t>
            </a:r>
            <a:r>
              <a:rPr lang="zh-CN" altLang="en-US" sz="2400" dirty="0" smtClean="0">
                <a:latin typeface="+mn-ea"/>
              </a:rPr>
              <a:t>搜索技术，禁忌搜索，剪枝</a:t>
            </a:r>
            <a:r>
              <a:rPr lang="zh-CN" altLang="en-US" sz="2400" dirty="0">
                <a:latin typeface="+mn-ea"/>
              </a:rPr>
              <a:t>策略和技术，</a:t>
            </a:r>
            <a:endParaRPr lang="en-US" altLang="zh-CN" sz="2400" dirty="0">
              <a:latin typeface="+mn-ea"/>
            </a:endParaRPr>
          </a:p>
          <a:p>
            <a:pPr marL="0" indent="0">
              <a:lnSpc>
                <a:spcPct val="160000"/>
              </a:lnSpc>
              <a:spcBef>
                <a:spcPts val="0"/>
              </a:spcBef>
              <a:buNone/>
            </a:pPr>
            <a:r>
              <a:rPr lang="en-US" altLang="zh-CN" sz="2400" dirty="0">
                <a:latin typeface="+mn-ea"/>
              </a:rPr>
              <a:t>       </a:t>
            </a:r>
            <a:r>
              <a:rPr lang="zh-CN" altLang="en-US" sz="2400" dirty="0">
                <a:latin typeface="+mn-ea"/>
              </a:rPr>
              <a:t>回溯、分支</a:t>
            </a:r>
            <a:r>
              <a:rPr lang="en-US" altLang="zh-CN" sz="2400" dirty="0">
                <a:latin typeface="+mn-ea"/>
              </a:rPr>
              <a:t>-</a:t>
            </a:r>
            <a:r>
              <a:rPr lang="zh-CN" altLang="en-US" sz="2400" dirty="0">
                <a:latin typeface="+mn-ea"/>
              </a:rPr>
              <a:t>限界，最小最大搜索、</a:t>
            </a:r>
            <a:r>
              <a:rPr lang="el-GR" altLang="zh-CN" sz="2400" dirty="0">
                <a:latin typeface="+mn-ea"/>
              </a:rPr>
              <a:t>α</a:t>
            </a:r>
            <a:r>
              <a:rPr lang="en-US" altLang="zh-CN" sz="2400" dirty="0">
                <a:latin typeface="+mn-ea"/>
              </a:rPr>
              <a:t>-</a:t>
            </a:r>
            <a:r>
              <a:rPr lang="el-GR" altLang="zh-CN" sz="2400" dirty="0">
                <a:latin typeface="+mn-ea"/>
              </a:rPr>
              <a:t>β</a:t>
            </a:r>
            <a:r>
              <a:rPr lang="zh-CN" altLang="en-US" sz="2400" dirty="0">
                <a:latin typeface="+mn-ea"/>
              </a:rPr>
              <a:t>剪枝</a:t>
            </a:r>
            <a:endParaRPr lang="en-US" altLang="zh-CN" sz="2400" dirty="0">
              <a:latin typeface="+mn-ea"/>
            </a:endParaRPr>
          </a:p>
          <a:p>
            <a:pPr marL="0" indent="0">
              <a:lnSpc>
                <a:spcPct val="150000"/>
              </a:lnSpc>
              <a:spcBef>
                <a:spcPts val="0"/>
              </a:spcBef>
              <a:buNone/>
            </a:pPr>
            <a:r>
              <a:rPr lang="zh-CN" altLang="en-US" sz="2400" b="1" dirty="0">
                <a:latin typeface="微软雅黑" panose="020B0503020204020204" pitchFamily="34" charset="-122"/>
                <a:ea typeface="微软雅黑" panose="020B0503020204020204" pitchFamily="34" charset="-122"/>
              </a:rPr>
              <a:t>其它</a:t>
            </a:r>
            <a:r>
              <a:rPr lang="zh-CN" altLang="en-US" sz="2400" b="1" dirty="0" smtClean="0">
                <a:latin typeface="微软雅黑" panose="020B0503020204020204" pitchFamily="34" charset="-122"/>
                <a:ea typeface="微软雅黑" panose="020B0503020204020204" pitchFamily="34" charset="-122"/>
              </a:rPr>
              <a:t>算法问题：</a:t>
            </a:r>
            <a:endParaRPr lang="en-US" altLang="zh-CN" sz="2400" b="1" dirty="0">
              <a:latin typeface="微软雅黑" panose="020B0503020204020204" pitchFamily="34" charset="-122"/>
              <a:ea typeface="微软雅黑" panose="020B0503020204020204" pitchFamily="34" charset="-122"/>
            </a:endParaRPr>
          </a:p>
          <a:p>
            <a:pPr marL="0" indent="0">
              <a:lnSpc>
                <a:spcPct val="160000"/>
              </a:lnSpc>
              <a:spcBef>
                <a:spcPts val="0"/>
              </a:spcBef>
              <a:buNone/>
            </a:pPr>
            <a:r>
              <a:rPr lang="zh-CN" altLang="en-US" sz="2400" dirty="0" smtClean="0">
                <a:latin typeface="+mn-ea"/>
              </a:rPr>
              <a:t>       计算几何</a:t>
            </a:r>
            <a:r>
              <a:rPr lang="zh-CN" altLang="en-US" sz="2400" dirty="0">
                <a:latin typeface="+mn-ea"/>
              </a:rPr>
              <a:t>、数论等</a:t>
            </a:r>
            <a:endParaRPr lang="en-US" altLang="zh-CN" sz="2400" dirty="0">
              <a:latin typeface="+mn-ea"/>
            </a:endParaRPr>
          </a:p>
          <a:p>
            <a:endParaRPr lang="zh-CN" altLang="en-US" sz="2400" dirty="0"/>
          </a:p>
        </p:txBody>
      </p:sp>
    </p:spTree>
    <p:extLst>
      <p:ext uri="{BB962C8B-B14F-4D97-AF65-F5344CB8AC3E}">
        <p14:creationId xmlns:p14="http://schemas.microsoft.com/office/powerpoint/2010/main" val="35745836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155448" y="457200"/>
            <a:ext cx="8759952" cy="6400800"/>
          </a:xfrm>
          <a:solidFill>
            <a:schemeClr val="bg1"/>
          </a:solidFill>
        </p:spPr>
        <p:txBody>
          <a:bodyPr>
            <a:normAutofit/>
          </a:bodyPr>
          <a:lstStyle/>
          <a:p>
            <a:r>
              <a:rPr lang="en-US" altLang="zh-CN" dirty="0"/>
              <a:t>201403-4 </a:t>
            </a:r>
            <a:r>
              <a:rPr lang="zh-CN" altLang="en-US" dirty="0"/>
              <a:t>无线网络</a:t>
            </a:r>
            <a:r>
              <a:rPr lang="zh-CN" altLang="en-US" dirty="0" smtClean="0"/>
              <a:t>：最</a:t>
            </a:r>
            <a:r>
              <a:rPr lang="zh-CN" altLang="en-US" dirty="0"/>
              <a:t>短</a:t>
            </a:r>
            <a:r>
              <a:rPr lang="zh-CN" altLang="en-US" dirty="0" smtClean="0"/>
              <a:t>路径</a:t>
            </a:r>
            <a:r>
              <a:rPr lang="en-US" altLang="zh-CN" dirty="0" smtClean="0"/>
              <a:t>/BFS</a:t>
            </a:r>
            <a:endParaRPr lang="zh-CN" altLang="en-US" dirty="0"/>
          </a:p>
          <a:p>
            <a:r>
              <a:rPr lang="en-US" altLang="zh-CN" dirty="0"/>
              <a:t>201409-4 </a:t>
            </a:r>
            <a:r>
              <a:rPr lang="zh-CN" altLang="en-US" dirty="0"/>
              <a:t>最优配餐：</a:t>
            </a:r>
            <a:r>
              <a:rPr lang="en-US" altLang="zh-CN" dirty="0" smtClean="0"/>
              <a:t>BFS/</a:t>
            </a:r>
            <a:r>
              <a:rPr lang="zh-CN" altLang="en-US" dirty="0" smtClean="0"/>
              <a:t>多点广搜。</a:t>
            </a:r>
            <a:endParaRPr lang="zh-CN" altLang="en-US" dirty="0"/>
          </a:p>
          <a:p>
            <a:r>
              <a:rPr lang="en-US" altLang="zh-CN" dirty="0"/>
              <a:t>201412-4 </a:t>
            </a:r>
            <a:r>
              <a:rPr lang="zh-CN" altLang="en-US" dirty="0"/>
              <a:t>最优灌溉：</a:t>
            </a:r>
            <a:r>
              <a:rPr lang="zh-CN" altLang="en-US" dirty="0" smtClean="0"/>
              <a:t>最小生成树</a:t>
            </a:r>
            <a:r>
              <a:rPr lang="en-US" altLang="zh-CN" dirty="0" smtClean="0"/>
              <a:t>/</a:t>
            </a:r>
            <a:r>
              <a:rPr lang="zh-CN" altLang="en-US" dirty="0" smtClean="0"/>
              <a:t>并</a:t>
            </a:r>
            <a:r>
              <a:rPr lang="zh-CN" altLang="en-US" dirty="0"/>
              <a:t>查</a:t>
            </a:r>
            <a:r>
              <a:rPr lang="zh-CN" altLang="en-US" dirty="0" smtClean="0"/>
              <a:t>集</a:t>
            </a:r>
            <a:endParaRPr lang="zh-CN" altLang="en-US" dirty="0"/>
          </a:p>
          <a:p>
            <a:r>
              <a:rPr lang="en-US" altLang="zh-CN" dirty="0"/>
              <a:t>201503-4 </a:t>
            </a:r>
            <a:r>
              <a:rPr lang="zh-CN" altLang="en-US" dirty="0"/>
              <a:t>网络延时：树的</a:t>
            </a:r>
            <a:r>
              <a:rPr lang="zh-CN" altLang="en-US" dirty="0" smtClean="0"/>
              <a:t>直径</a:t>
            </a:r>
            <a:r>
              <a:rPr lang="en-US" altLang="zh-CN" dirty="0"/>
              <a:t>/</a:t>
            </a:r>
            <a:r>
              <a:rPr lang="en-US" altLang="zh-CN" dirty="0" err="1" smtClean="0"/>
              <a:t>bfs</a:t>
            </a:r>
            <a:endParaRPr lang="zh-CN" altLang="en-US" dirty="0"/>
          </a:p>
          <a:p>
            <a:r>
              <a:rPr lang="en-US" altLang="zh-CN" dirty="0"/>
              <a:t>201509-4 </a:t>
            </a:r>
            <a:r>
              <a:rPr lang="zh-CN" altLang="en-US" dirty="0"/>
              <a:t>高速公路</a:t>
            </a:r>
            <a:r>
              <a:rPr lang="zh-CN" altLang="en-US" dirty="0" smtClean="0"/>
              <a:t>：强连通分量</a:t>
            </a:r>
            <a:endParaRPr lang="zh-CN" altLang="en-US" dirty="0"/>
          </a:p>
          <a:p>
            <a:r>
              <a:rPr lang="en-US" altLang="zh-CN" dirty="0"/>
              <a:t>201512-4 </a:t>
            </a:r>
            <a:r>
              <a:rPr lang="zh-CN" altLang="en-US" dirty="0"/>
              <a:t>送货：欧拉回路</a:t>
            </a:r>
          </a:p>
          <a:p>
            <a:r>
              <a:rPr lang="en-US" altLang="zh-CN" dirty="0"/>
              <a:t>201604-4 </a:t>
            </a:r>
            <a:r>
              <a:rPr lang="zh-CN" altLang="en-US" dirty="0"/>
              <a:t>游戏：</a:t>
            </a:r>
            <a:r>
              <a:rPr lang="en-US" altLang="zh-CN" dirty="0" smtClean="0"/>
              <a:t>BFS/</a:t>
            </a:r>
            <a:r>
              <a:rPr lang="zh-CN" altLang="en-US" dirty="0" smtClean="0"/>
              <a:t>优先</a:t>
            </a:r>
            <a:r>
              <a:rPr lang="zh-CN" altLang="en-US" dirty="0"/>
              <a:t>队列</a:t>
            </a:r>
          </a:p>
          <a:p>
            <a:r>
              <a:rPr lang="en-US" altLang="zh-CN" dirty="0"/>
              <a:t>201609-4 </a:t>
            </a:r>
            <a:r>
              <a:rPr lang="zh-CN" altLang="en-US" dirty="0"/>
              <a:t>交通规划：</a:t>
            </a:r>
            <a:r>
              <a:rPr lang="en-US" altLang="zh-CN" dirty="0" err="1"/>
              <a:t>Dijkstra</a:t>
            </a:r>
            <a:r>
              <a:rPr lang="en-US" altLang="zh-CN" dirty="0"/>
              <a:t>+</a:t>
            </a:r>
            <a:r>
              <a:rPr lang="zh-CN" altLang="en-US" dirty="0"/>
              <a:t>贪心</a:t>
            </a:r>
            <a:r>
              <a:rPr lang="en-US" altLang="zh-CN" dirty="0"/>
              <a:t>/</a:t>
            </a:r>
            <a:r>
              <a:rPr lang="zh-CN" altLang="en-US" dirty="0"/>
              <a:t>优先队列</a:t>
            </a:r>
          </a:p>
          <a:p>
            <a:r>
              <a:rPr lang="en-US" altLang="zh-CN" dirty="0"/>
              <a:t>201612-4 </a:t>
            </a:r>
            <a:r>
              <a:rPr lang="zh-CN" altLang="en-US" dirty="0"/>
              <a:t>压缩编码：区间动态规划</a:t>
            </a:r>
            <a:r>
              <a:rPr lang="en-US" altLang="zh-CN" dirty="0"/>
              <a:t>##</a:t>
            </a:r>
          </a:p>
          <a:p>
            <a:r>
              <a:rPr lang="en-US" altLang="zh-CN" dirty="0"/>
              <a:t>201703-4 </a:t>
            </a:r>
            <a:r>
              <a:rPr lang="zh-CN" altLang="en-US" dirty="0"/>
              <a:t>地铁修建：最小生成树</a:t>
            </a:r>
            <a:r>
              <a:rPr lang="en-US" altLang="zh-CN" dirty="0"/>
              <a:t>+</a:t>
            </a:r>
            <a:r>
              <a:rPr lang="zh-CN" altLang="en-US" dirty="0"/>
              <a:t>并查集，最短路径</a:t>
            </a:r>
          </a:p>
          <a:p>
            <a:r>
              <a:rPr lang="en-US" altLang="zh-CN" dirty="0"/>
              <a:t>201709-4 </a:t>
            </a:r>
            <a:r>
              <a:rPr lang="zh-CN" altLang="en-US" dirty="0"/>
              <a:t>通信网络：深度优先搜索</a:t>
            </a:r>
          </a:p>
          <a:p>
            <a:r>
              <a:rPr lang="en-US" altLang="zh-CN" dirty="0"/>
              <a:t>201712-4 </a:t>
            </a:r>
            <a:r>
              <a:rPr lang="zh-CN" altLang="en-US" dirty="0"/>
              <a:t>行车路线 </a:t>
            </a:r>
            <a:r>
              <a:rPr lang="zh-CN" altLang="en-US" dirty="0" smtClean="0"/>
              <a:t>：最短路径，</a:t>
            </a:r>
            <a:r>
              <a:rPr lang="en-US" altLang="zh-CN" dirty="0" err="1" smtClean="0"/>
              <a:t>spfa</a:t>
            </a:r>
            <a:r>
              <a:rPr lang="en-US" altLang="zh-CN" dirty="0"/>
              <a:t>+</a:t>
            </a:r>
            <a:r>
              <a:rPr lang="zh-CN" altLang="en-US" dirty="0"/>
              <a:t>剪枝</a:t>
            </a:r>
          </a:p>
          <a:p>
            <a:r>
              <a:rPr lang="en-US" altLang="zh-CN" dirty="0"/>
              <a:t>201803-4 </a:t>
            </a:r>
            <a:r>
              <a:rPr lang="zh-CN" altLang="en-US" dirty="0"/>
              <a:t>棋局评估：博弈论</a:t>
            </a:r>
            <a:r>
              <a:rPr lang="en-US" altLang="zh-CN" dirty="0"/>
              <a:t>/</a:t>
            </a:r>
            <a:r>
              <a:rPr lang="zh-CN" altLang="en-US" dirty="0"/>
              <a:t>对抗搜索</a:t>
            </a:r>
          </a:p>
          <a:p>
            <a:r>
              <a:rPr lang="en-US" altLang="zh-CN" dirty="0"/>
              <a:t>201809-4 </a:t>
            </a:r>
            <a:r>
              <a:rPr lang="zh-CN" altLang="en-US" dirty="0"/>
              <a:t>再卖菜：差分约束系统</a:t>
            </a:r>
          </a:p>
          <a:p>
            <a:r>
              <a:rPr lang="en-US" altLang="zh-CN" dirty="0"/>
              <a:t>201812-4 </a:t>
            </a:r>
            <a:r>
              <a:rPr lang="zh-CN" altLang="en-US" dirty="0"/>
              <a:t>数据中心：最小生成树并找出最长边</a:t>
            </a:r>
          </a:p>
          <a:p>
            <a:endParaRPr lang="zh-CN" altLang="en-US" dirty="0"/>
          </a:p>
        </p:txBody>
      </p:sp>
    </p:spTree>
    <p:extLst>
      <p:ext uri="{BB962C8B-B14F-4D97-AF65-F5344CB8AC3E}">
        <p14:creationId xmlns:p14="http://schemas.microsoft.com/office/powerpoint/2010/main" val="5374016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530351" y="557784"/>
            <a:ext cx="8156449" cy="5943600"/>
          </a:xfrm>
          <a:solidFill>
            <a:schemeClr val="bg1"/>
          </a:solidFill>
        </p:spPr>
        <p:txBody>
          <a:bodyPr>
            <a:normAutofit/>
          </a:bodyPr>
          <a:lstStyle/>
          <a:p>
            <a:r>
              <a:rPr lang="en-US" altLang="zh-CN" dirty="0"/>
              <a:t>201403-5 </a:t>
            </a:r>
            <a:r>
              <a:rPr lang="zh-CN" altLang="en-US" dirty="0"/>
              <a:t>任务调度：？</a:t>
            </a:r>
          </a:p>
          <a:p>
            <a:r>
              <a:rPr lang="en-US" altLang="zh-CN" dirty="0"/>
              <a:t>201409-5 </a:t>
            </a:r>
            <a:r>
              <a:rPr lang="zh-CN" altLang="en-US" dirty="0"/>
              <a:t>拼图：递归函数</a:t>
            </a:r>
          </a:p>
          <a:p>
            <a:r>
              <a:rPr lang="en-US" altLang="zh-CN" dirty="0"/>
              <a:t>201412-5 </a:t>
            </a:r>
            <a:r>
              <a:rPr lang="zh-CN" altLang="en-US" dirty="0"/>
              <a:t>货物调度：网络流 </a:t>
            </a:r>
          </a:p>
          <a:p>
            <a:r>
              <a:rPr lang="en-US" altLang="zh-CN" dirty="0"/>
              <a:t>201503-5 </a:t>
            </a:r>
            <a:r>
              <a:rPr lang="zh-CN" altLang="en-US" dirty="0"/>
              <a:t>最小花费：图论</a:t>
            </a:r>
            <a:r>
              <a:rPr lang="en-US" altLang="zh-CN" dirty="0"/>
              <a:t>/DFS</a:t>
            </a:r>
          </a:p>
          <a:p>
            <a:r>
              <a:rPr lang="en-US" altLang="zh-CN" dirty="0"/>
              <a:t>201509-5 </a:t>
            </a:r>
            <a:r>
              <a:rPr lang="zh-CN" altLang="en-US" dirty="0"/>
              <a:t>最佳文章：</a:t>
            </a:r>
            <a:r>
              <a:rPr lang="en-US" altLang="zh-CN" dirty="0"/>
              <a:t>AC</a:t>
            </a:r>
            <a:r>
              <a:rPr lang="zh-CN" altLang="en-US" dirty="0"/>
              <a:t>自动机 </a:t>
            </a:r>
          </a:p>
          <a:p>
            <a:r>
              <a:rPr lang="en-US" altLang="zh-CN" dirty="0"/>
              <a:t>201512-5 </a:t>
            </a:r>
            <a:r>
              <a:rPr lang="zh-CN" altLang="en-US" dirty="0"/>
              <a:t>矩阵：数学</a:t>
            </a:r>
            <a:r>
              <a:rPr lang="en-US" altLang="zh-CN" dirty="0"/>
              <a:t>/</a:t>
            </a:r>
            <a:r>
              <a:rPr lang="zh-CN" altLang="en-US" dirty="0"/>
              <a:t>矩阵快速幂 </a:t>
            </a:r>
          </a:p>
          <a:p>
            <a:r>
              <a:rPr lang="en-US" altLang="zh-CN" dirty="0"/>
              <a:t>201604-5 </a:t>
            </a:r>
            <a:r>
              <a:rPr lang="zh-CN" altLang="en-US" dirty="0"/>
              <a:t>网络连接：斯坦纳树</a:t>
            </a:r>
          </a:p>
          <a:p>
            <a:r>
              <a:rPr lang="en-US" altLang="zh-CN" dirty="0"/>
              <a:t>201609-5 </a:t>
            </a:r>
            <a:r>
              <a:rPr lang="zh-CN" altLang="en-US" dirty="0"/>
              <a:t>祭坛：线段树</a:t>
            </a:r>
          </a:p>
          <a:p>
            <a:r>
              <a:rPr lang="en-US" altLang="zh-CN" dirty="0"/>
              <a:t>201612-5 </a:t>
            </a:r>
            <a:r>
              <a:rPr lang="zh-CN" altLang="en-US" dirty="0"/>
              <a:t>卡牌游戏：概率博弈，马尔可夫过程</a:t>
            </a:r>
          </a:p>
          <a:p>
            <a:r>
              <a:rPr lang="en-US" altLang="zh-CN" dirty="0"/>
              <a:t>201703-5 </a:t>
            </a:r>
            <a:r>
              <a:rPr lang="zh-CN" altLang="en-US" dirty="0"/>
              <a:t>引水入城：最大流的问题</a:t>
            </a:r>
            <a:r>
              <a:rPr lang="en-US" altLang="zh-CN" dirty="0"/>
              <a:t>/ford-</a:t>
            </a:r>
            <a:r>
              <a:rPr lang="en-US" altLang="zh-CN" dirty="0" err="1"/>
              <a:t>fulkerson</a:t>
            </a:r>
            <a:r>
              <a:rPr lang="zh-CN" altLang="en-US" dirty="0"/>
              <a:t>算法，搜索</a:t>
            </a:r>
            <a:r>
              <a:rPr lang="en-US" altLang="zh-CN" dirty="0"/>
              <a:t>+DP</a:t>
            </a:r>
          </a:p>
          <a:p>
            <a:r>
              <a:rPr lang="en-US" altLang="zh-CN" dirty="0"/>
              <a:t>201709-5 </a:t>
            </a:r>
            <a:r>
              <a:rPr lang="zh-CN" altLang="en-US" dirty="0"/>
              <a:t>除法：树状数组</a:t>
            </a:r>
          </a:p>
          <a:p>
            <a:r>
              <a:rPr lang="en-US" altLang="zh-CN" dirty="0"/>
              <a:t>201712-5 </a:t>
            </a:r>
            <a:r>
              <a:rPr lang="zh-CN" altLang="en-US" dirty="0"/>
              <a:t>？</a:t>
            </a:r>
          </a:p>
          <a:p>
            <a:r>
              <a:rPr lang="en-US" altLang="zh-CN" dirty="0"/>
              <a:t>201803-5 </a:t>
            </a:r>
            <a:r>
              <a:rPr lang="zh-CN" altLang="en-US" dirty="0"/>
              <a:t>二次求和：树状数组、差分约束</a:t>
            </a:r>
          </a:p>
          <a:p>
            <a:r>
              <a:rPr lang="en-US" altLang="zh-CN" dirty="0"/>
              <a:t>201809-5 </a:t>
            </a:r>
            <a:r>
              <a:rPr lang="zh-CN" altLang="en-US" dirty="0"/>
              <a:t>线性递推式：</a:t>
            </a:r>
            <a:r>
              <a:rPr lang="zh-CN" altLang="en-US" dirty="0" smtClean="0"/>
              <a:t>？</a:t>
            </a:r>
            <a:endParaRPr lang="zh-CN" altLang="en-US" dirty="0"/>
          </a:p>
        </p:txBody>
      </p:sp>
    </p:spTree>
    <p:extLst>
      <p:ext uri="{BB962C8B-B14F-4D97-AF65-F5344CB8AC3E}">
        <p14:creationId xmlns:p14="http://schemas.microsoft.com/office/powerpoint/2010/main" val="35339793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a:xfrm>
            <a:off x="279698" y="225912"/>
            <a:ext cx="8573845" cy="6476102"/>
          </a:xfrm>
          <a:solidFill>
            <a:schemeClr val="bg1"/>
          </a:solidFill>
        </p:spPr>
        <p:txBody>
          <a:bodyPr>
            <a:normAutofit lnSpcReduction="10000"/>
          </a:bodyPr>
          <a:lstStyle/>
          <a:p>
            <a:pPr marL="0" indent="0">
              <a:lnSpc>
                <a:spcPct val="150000"/>
              </a:lnSpc>
              <a:spcBef>
                <a:spcPts val="0"/>
              </a:spcBef>
              <a:buNone/>
            </a:pPr>
            <a:r>
              <a:rPr lang="en-US" altLang="zh-CN" sz="2400" b="1" dirty="0" smtClean="0">
                <a:latin typeface="+mj-ea"/>
                <a:ea typeface="+mj-ea"/>
              </a:rPr>
              <a:t>2017-12-4 </a:t>
            </a:r>
            <a:r>
              <a:rPr lang="zh-CN" altLang="en-US" sz="2400" b="1" dirty="0">
                <a:latin typeface="+mj-ea"/>
                <a:ea typeface="+mj-ea"/>
              </a:rPr>
              <a:t>行车路线</a:t>
            </a:r>
          </a:p>
          <a:p>
            <a:pPr marL="0" indent="0">
              <a:lnSpc>
                <a:spcPct val="150000"/>
              </a:lnSpc>
              <a:spcBef>
                <a:spcPts val="0"/>
              </a:spcBef>
              <a:buNone/>
            </a:pPr>
            <a:r>
              <a:rPr lang="zh-CN" altLang="en-US" sz="2400" dirty="0" smtClean="0">
                <a:latin typeface="+mj-ea"/>
                <a:ea typeface="+mj-ea"/>
              </a:rPr>
              <a:t>问题描述</a:t>
            </a:r>
            <a:endParaRPr lang="en-US" altLang="zh-CN" sz="2400" dirty="0" smtClean="0">
              <a:latin typeface="+mj-ea"/>
              <a:ea typeface="+mj-ea"/>
            </a:endParaRPr>
          </a:p>
          <a:p>
            <a:pPr marL="0" indent="0">
              <a:lnSpc>
                <a:spcPct val="150000"/>
              </a:lnSpc>
              <a:spcBef>
                <a:spcPts val="0"/>
              </a:spcBef>
              <a:buNone/>
            </a:pPr>
            <a:r>
              <a:rPr lang="zh-CN" altLang="en-US" sz="2400" dirty="0">
                <a:latin typeface="+mj-ea"/>
                <a:ea typeface="+mj-ea"/>
              </a:rPr>
              <a:t>　　小明和小芳出去乡村玩，小明负责开车，小芳来导航。 　　小芳将可能的道路分为大道和小道。大道比较好走，每走</a:t>
            </a:r>
            <a:r>
              <a:rPr lang="en-US" altLang="zh-CN" sz="2400" dirty="0">
                <a:latin typeface="+mj-ea"/>
                <a:ea typeface="+mj-ea"/>
              </a:rPr>
              <a:t>1</a:t>
            </a:r>
            <a:r>
              <a:rPr lang="zh-CN" altLang="en-US" sz="2400" dirty="0">
                <a:latin typeface="+mj-ea"/>
                <a:ea typeface="+mj-ea"/>
              </a:rPr>
              <a:t>公里小明会增加</a:t>
            </a:r>
            <a:r>
              <a:rPr lang="en-US" altLang="zh-CN" sz="2400" dirty="0">
                <a:latin typeface="+mj-ea"/>
                <a:ea typeface="+mj-ea"/>
              </a:rPr>
              <a:t>1</a:t>
            </a:r>
            <a:r>
              <a:rPr lang="zh-CN" altLang="en-US" sz="2400" dirty="0">
                <a:latin typeface="+mj-ea"/>
                <a:ea typeface="+mj-ea"/>
              </a:rPr>
              <a:t>的疲劳度。小道不好走，如果连续走小道，小明的疲劳值会快速增加，连续走</a:t>
            </a:r>
            <a:r>
              <a:rPr lang="en-US" altLang="zh-CN" sz="2400" dirty="0">
                <a:latin typeface="+mj-ea"/>
                <a:ea typeface="+mj-ea"/>
              </a:rPr>
              <a:t>s</a:t>
            </a:r>
            <a:r>
              <a:rPr lang="zh-CN" altLang="en-US" sz="2400" dirty="0">
                <a:latin typeface="+mj-ea"/>
                <a:ea typeface="+mj-ea"/>
              </a:rPr>
              <a:t>公里小明会增加</a:t>
            </a:r>
            <a:r>
              <a:rPr lang="en-US" altLang="zh-CN" sz="2400" dirty="0">
                <a:latin typeface="+mj-ea"/>
                <a:ea typeface="+mj-ea"/>
              </a:rPr>
              <a:t>s</a:t>
            </a:r>
            <a:r>
              <a:rPr lang="en-US" altLang="zh-CN" sz="2400" baseline="30000" dirty="0">
                <a:latin typeface="+mj-ea"/>
                <a:ea typeface="+mj-ea"/>
              </a:rPr>
              <a:t>2</a:t>
            </a:r>
            <a:r>
              <a:rPr lang="zh-CN" altLang="en-US" sz="2400" dirty="0">
                <a:latin typeface="+mj-ea"/>
                <a:ea typeface="+mj-ea"/>
              </a:rPr>
              <a:t>的疲劳度</a:t>
            </a:r>
            <a:r>
              <a:rPr lang="zh-CN" altLang="en-US" sz="2400" dirty="0" smtClean="0">
                <a:latin typeface="+mj-ea"/>
                <a:ea typeface="+mj-ea"/>
              </a:rPr>
              <a:t>。</a:t>
            </a:r>
            <a:endParaRPr lang="en-US" altLang="zh-CN" sz="2400" dirty="0" smtClean="0">
              <a:latin typeface="+mj-ea"/>
              <a:ea typeface="+mj-ea"/>
            </a:endParaRPr>
          </a:p>
          <a:p>
            <a:pPr marL="0" indent="0">
              <a:lnSpc>
                <a:spcPct val="150000"/>
              </a:lnSpc>
              <a:spcBef>
                <a:spcPts val="0"/>
              </a:spcBef>
              <a:buNone/>
            </a:pPr>
            <a:r>
              <a:rPr lang="zh-CN" altLang="en-US" sz="2400" dirty="0" smtClean="0">
                <a:latin typeface="+mj-ea"/>
                <a:ea typeface="+mj-ea"/>
              </a:rPr>
              <a:t> </a:t>
            </a:r>
            <a:r>
              <a:rPr lang="zh-CN" altLang="en-US" sz="2400" dirty="0">
                <a:latin typeface="+mj-ea"/>
                <a:ea typeface="+mj-ea"/>
              </a:rPr>
              <a:t>　　例如：有</a:t>
            </a:r>
            <a:r>
              <a:rPr lang="en-US" altLang="zh-CN" sz="2400" dirty="0">
                <a:latin typeface="+mj-ea"/>
                <a:ea typeface="+mj-ea"/>
              </a:rPr>
              <a:t>5</a:t>
            </a:r>
            <a:r>
              <a:rPr lang="zh-CN" altLang="en-US" sz="2400" dirty="0">
                <a:latin typeface="+mj-ea"/>
                <a:ea typeface="+mj-ea"/>
              </a:rPr>
              <a:t>个路口，</a:t>
            </a:r>
            <a:r>
              <a:rPr lang="en-US" altLang="zh-CN" sz="2400" dirty="0">
                <a:latin typeface="+mj-ea"/>
                <a:ea typeface="+mj-ea"/>
              </a:rPr>
              <a:t>1</a:t>
            </a:r>
            <a:r>
              <a:rPr lang="zh-CN" altLang="en-US" sz="2400" dirty="0">
                <a:latin typeface="+mj-ea"/>
                <a:ea typeface="+mj-ea"/>
              </a:rPr>
              <a:t>号路口到</a:t>
            </a:r>
            <a:r>
              <a:rPr lang="en-US" altLang="zh-CN" sz="2400" dirty="0">
                <a:latin typeface="+mj-ea"/>
                <a:ea typeface="+mj-ea"/>
              </a:rPr>
              <a:t>2</a:t>
            </a:r>
            <a:r>
              <a:rPr lang="zh-CN" altLang="en-US" sz="2400" dirty="0">
                <a:latin typeface="+mj-ea"/>
                <a:ea typeface="+mj-ea"/>
              </a:rPr>
              <a:t>号路口为小道，</a:t>
            </a:r>
            <a:r>
              <a:rPr lang="en-US" altLang="zh-CN" sz="2400" dirty="0">
                <a:latin typeface="+mj-ea"/>
                <a:ea typeface="+mj-ea"/>
              </a:rPr>
              <a:t>2</a:t>
            </a:r>
            <a:r>
              <a:rPr lang="zh-CN" altLang="en-US" sz="2400" dirty="0">
                <a:latin typeface="+mj-ea"/>
                <a:ea typeface="+mj-ea"/>
              </a:rPr>
              <a:t>号路口到</a:t>
            </a:r>
            <a:r>
              <a:rPr lang="en-US" altLang="zh-CN" sz="2400" dirty="0">
                <a:latin typeface="+mj-ea"/>
                <a:ea typeface="+mj-ea"/>
              </a:rPr>
              <a:t>3</a:t>
            </a:r>
            <a:r>
              <a:rPr lang="zh-CN" altLang="en-US" sz="2400" dirty="0">
                <a:latin typeface="+mj-ea"/>
                <a:ea typeface="+mj-ea"/>
              </a:rPr>
              <a:t>号路口为小道，</a:t>
            </a:r>
            <a:r>
              <a:rPr lang="en-US" altLang="zh-CN" sz="2400" dirty="0">
                <a:latin typeface="+mj-ea"/>
                <a:ea typeface="+mj-ea"/>
              </a:rPr>
              <a:t>3</a:t>
            </a:r>
            <a:r>
              <a:rPr lang="zh-CN" altLang="en-US" sz="2400" dirty="0">
                <a:latin typeface="+mj-ea"/>
                <a:ea typeface="+mj-ea"/>
              </a:rPr>
              <a:t>号路口到</a:t>
            </a:r>
            <a:r>
              <a:rPr lang="en-US" altLang="zh-CN" sz="2400" dirty="0">
                <a:latin typeface="+mj-ea"/>
                <a:ea typeface="+mj-ea"/>
              </a:rPr>
              <a:t>4</a:t>
            </a:r>
            <a:r>
              <a:rPr lang="zh-CN" altLang="en-US" sz="2400" dirty="0">
                <a:latin typeface="+mj-ea"/>
                <a:ea typeface="+mj-ea"/>
              </a:rPr>
              <a:t>号路口为大道，</a:t>
            </a:r>
            <a:r>
              <a:rPr lang="en-US" altLang="zh-CN" sz="2400" dirty="0">
                <a:latin typeface="+mj-ea"/>
                <a:ea typeface="+mj-ea"/>
              </a:rPr>
              <a:t>4</a:t>
            </a:r>
            <a:r>
              <a:rPr lang="zh-CN" altLang="en-US" sz="2400" dirty="0">
                <a:latin typeface="+mj-ea"/>
                <a:ea typeface="+mj-ea"/>
              </a:rPr>
              <a:t>号路口到</a:t>
            </a:r>
            <a:r>
              <a:rPr lang="en-US" altLang="zh-CN" sz="2400" dirty="0">
                <a:latin typeface="+mj-ea"/>
                <a:ea typeface="+mj-ea"/>
              </a:rPr>
              <a:t>5</a:t>
            </a:r>
            <a:r>
              <a:rPr lang="zh-CN" altLang="en-US" sz="2400" dirty="0">
                <a:latin typeface="+mj-ea"/>
                <a:ea typeface="+mj-ea"/>
              </a:rPr>
              <a:t>号路口为小道，相邻路口之间的距离都是</a:t>
            </a:r>
            <a:r>
              <a:rPr lang="en-US" altLang="zh-CN" sz="2400" dirty="0">
                <a:latin typeface="+mj-ea"/>
                <a:ea typeface="+mj-ea"/>
              </a:rPr>
              <a:t>2</a:t>
            </a:r>
            <a:r>
              <a:rPr lang="zh-CN" altLang="en-US" sz="2400" dirty="0">
                <a:latin typeface="+mj-ea"/>
                <a:ea typeface="+mj-ea"/>
              </a:rPr>
              <a:t>公里。如果小明从</a:t>
            </a:r>
            <a:r>
              <a:rPr lang="en-US" altLang="zh-CN" sz="2400" dirty="0">
                <a:latin typeface="+mj-ea"/>
                <a:ea typeface="+mj-ea"/>
              </a:rPr>
              <a:t>1</a:t>
            </a:r>
            <a:r>
              <a:rPr lang="zh-CN" altLang="en-US" sz="2400" dirty="0">
                <a:latin typeface="+mj-ea"/>
                <a:ea typeface="+mj-ea"/>
              </a:rPr>
              <a:t>号路口到</a:t>
            </a:r>
            <a:r>
              <a:rPr lang="en-US" altLang="zh-CN" sz="2400" dirty="0">
                <a:latin typeface="+mj-ea"/>
                <a:ea typeface="+mj-ea"/>
              </a:rPr>
              <a:t>5</a:t>
            </a:r>
            <a:r>
              <a:rPr lang="zh-CN" altLang="en-US" sz="2400" dirty="0">
                <a:latin typeface="+mj-ea"/>
                <a:ea typeface="+mj-ea"/>
              </a:rPr>
              <a:t>号路口，则总疲劳值为</a:t>
            </a:r>
            <a:r>
              <a:rPr lang="en-US" altLang="zh-CN" sz="2400" dirty="0">
                <a:latin typeface="+mj-ea"/>
                <a:ea typeface="+mj-ea"/>
              </a:rPr>
              <a:t>(2+2)2+2+22=16+2+4=22</a:t>
            </a:r>
            <a:r>
              <a:rPr lang="zh-CN" altLang="en-US" sz="2400" dirty="0" smtClean="0">
                <a:latin typeface="+mj-ea"/>
                <a:ea typeface="+mj-ea"/>
              </a:rPr>
              <a:t>。</a:t>
            </a:r>
            <a:endParaRPr lang="en-US" altLang="zh-CN" sz="2400" dirty="0" smtClean="0">
              <a:latin typeface="+mj-ea"/>
              <a:ea typeface="+mj-ea"/>
            </a:endParaRPr>
          </a:p>
          <a:p>
            <a:pPr marL="0" indent="0">
              <a:lnSpc>
                <a:spcPct val="150000"/>
              </a:lnSpc>
              <a:spcBef>
                <a:spcPts val="0"/>
              </a:spcBef>
              <a:buNone/>
            </a:pPr>
            <a:r>
              <a:rPr lang="zh-CN" altLang="en-US" sz="2400" dirty="0" smtClean="0">
                <a:latin typeface="+mj-ea"/>
                <a:ea typeface="+mj-ea"/>
              </a:rPr>
              <a:t> </a:t>
            </a:r>
            <a:r>
              <a:rPr lang="zh-CN" altLang="en-US" sz="2400" dirty="0">
                <a:latin typeface="+mj-ea"/>
                <a:ea typeface="+mj-ea"/>
              </a:rPr>
              <a:t>　　现在小芳拿到了地图，请帮助她规划一个开车的路线，使得按这个路线开车小明的疲劳度最小</a:t>
            </a:r>
            <a:r>
              <a:rPr lang="zh-CN" altLang="en-US" sz="2400" dirty="0" smtClean="0">
                <a:latin typeface="+mj-ea"/>
                <a:ea typeface="+mj-ea"/>
              </a:rPr>
              <a:t>。</a:t>
            </a:r>
            <a:endParaRPr lang="zh-CN" altLang="en-US" sz="2400" dirty="0">
              <a:latin typeface="+mj-ea"/>
              <a:ea typeface="+mj-ea"/>
            </a:endParaRPr>
          </a:p>
        </p:txBody>
      </p:sp>
    </p:spTree>
    <p:extLst>
      <p:ext uri="{BB962C8B-B14F-4D97-AF65-F5344CB8AC3E}">
        <p14:creationId xmlns:p14="http://schemas.microsoft.com/office/powerpoint/2010/main" val="41269920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3"/>
          <p:cNvSpPr>
            <a:spLocks noGrp="1"/>
          </p:cNvSpPr>
          <p:nvPr>
            <p:ph sz="quarter" idx="13"/>
          </p:nvPr>
        </p:nvSpPr>
        <p:spPr>
          <a:xfrm>
            <a:off x="109728" y="356616"/>
            <a:ext cx="8787384" cy="6099106"/>
          </a:xfrm>
          <a:prstGeom prst="rect">
            <a:avLst/>
          </a:prstGeom>
          <a:solidFill>
            <a:schemeClr val="bg1"/>
          </a:solidFill>
        </p:spPr>
        <p:txBody>
          <a:bodyPr wrap="square">
            <a:spAutoFit/>
          </a:bodyPr>
          <a:lstStyle/>
          <a:p>
            <a:pPr algn="just">
              <a:lnSpc>
                <a:spcPct val="125000"/>
              </a:lnSpc>
            </a:pPr>
            <a:r>
              <a:rPr lang="zh-CN" altLang="en-US" sz="2800" b="1" kern="100" dirty="0" smtClean="0">
                <a:latin typeface="微软雅黑" panose="020B0503020204020204" pitchFamily="34" charset="-122"/>
                <a:ea typeface="微软雅黑" panose="020B0503020204020204" pitchFamily="34" charset="-122"/>
                <a:cs typeface="Times New Roman" panose="02020603050405020304" pitchFamily="18" charset="0"/>
              </a:rPr>
              <a:t>解题思路</a:t>
            </a:r>
            <a:r>
              <a:rPr lang="zh-CN" altLang="en-US" sz="28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25000"/>
              </a:lnSpc>
              <a:buNone/>
            </a:pPr>
            <a:r>
              <a:rPr lang="zh-CN" altLang="en-US" sz="28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kern="100" dirty="0" smtClean="0">
                <a:latin typeface="微软雅黑" panose="020B0503020204020204" pitchFamily="34" charset="-122"/>
                <a:ea typeface="微软雅黑" panose="020B0503020204020204" pitchFamily="34" charset="-122"/>
                <a:cs typeface="Times New Roman" panose="02020603050405020304" pitchFamily="18" charset="0"/>
              </a:rPr>
              <a:t>  根据问题描述，可以立刻想到：</a:t>
            </a:r>
          </a:p>
          <a:p>
            <a:pPr lvl="1" algn="just">
              <a:lnSpc>
                <a:spcPct val="150000"/>
              </a:lnSpc>
              <a:spcBef>
                <a:spcPts val="0"/>
              </a:spcBef>
            </a:pPr>
            <a:r>
              <a:rPr lang="zh-CN" altLang="en-US" sz="2400" kern="100" dirty="0" smtClean="0">
                <a:latin typeface="+mn-ea"/>
                <a:cs typeface="Times New Roman" panose="02020603050405020304" pitchFamily="18" charset="0"/>
              </a:rPr>
              <a:t>地图</a:t>
            </a:r>
            <a:r>
              <a:rPr lang="en-US" altLang="zh-CN" sz="2400" kern="100" dirty="0" smtClean="0">
                <a:latin typeface="+mn-ea"/>
                <a:cs typeface="Times New Roman" panose="02020603050405020304" pitchFamily="18" charset="0"/>
              </a:rPr>
              <a:t>-&gt;</a:t>
            </a:r>
            <a:r>
              <a:rPr lang="zh-CN" altLang="en-US" sz="2400" kern="100" dirty="0" smtClean="0">
                <a:latin typeface="+mn-ea"/>
                <a:cs typeface="Times New Roman" panose="02020603050405020304" pitchFamily="18" charset="0"/>
              </a:rPr>
              <a:t>网络图：</a:t>
            </a:r>
            <a:r>
              <a:rPr lang="zh-CN" altLang="en-US" sz="2200" kern="100" dirty="0" smtClean="0">
                <a:latin typeface="+mn-ea"/>
                <a:cs typeface="Times New Roman" panose="02020603050405020304" pitchFamily="18" charset="0"/>
              </a:rPr>
              <a:t>地点</a:t>
            </a:r>
            <a:r>
              <a:rPr lang="en-US" altLang="zh-CN" sz="2200" kern="100" dirty="0" smtClean="0">
                <a:latin typeface="+mn-ea"/>
                <a:cs typeface="Times New Roman" panose="02020603050405020304" pitchFamily="18" charset="0"/>
              </a:rPr>
              <a:t>-&gt;</a:t>
            </a:r>
            <a:r>
              <a:rPr lang="zh-CN" altLang="en-US" sz="2200" kern="100" dirty="0" smtClean="0">
                <a:latin typeface="+mn-ea"/>
                <a:cs typeface="Times New Roman" panose="02020603050405020304" pitchFamily="18" charset="0"/>
              </a:rPr>
              <a:t>结点、道路</a:t>
            </a:r>
            <a:r>
              <a:rPr lang="en-US" altLang="zh-CN" sz="2200" kern="100" dirty="0" smtClean="0">
                <a:latin typeface="+mn-ea"/>
                <a:cs typeface="Times New Roman" panose="02020603050405020304" pitchFamily="18" charset="0"/>
              </a:rPr>
              <a:t>-&gt;</a:t>
            </a:r>
            <a:r>
              <a:rPr lang="zh-CN" altLang="en-US" sz="2200" kern="100" dirty="0" smtClean="0">
                <a:latin typeface="+mn-ea"/>
                <a:cs typeface="Times New Roman" panose="02020603050405020304" pitchFamily="18" charset="0"/>
              </a:rPr>
              <a:t>边、疲劳度</a:t>
            </a:r>
            <a:r>
              <a:rPr lang="en-US" altLang="zh-CN" sz="2200" kern="100" dirty="0" smtClean="0">
                <a:latin typeface="+mn-ea"/>
                <a:cs typeface="Times New Roman" panose="02020603050405020304" pitchFamily="18" charset="0"/>
              </a:rPr>
              <a:t>-&gt;</a:t>
            </a:r>
            <a:r>
              <a:rPr lang="zh-CN" altLang="en-US" sz="2200" kern="100" dirty="0" smtClean="0">
                <a:latin typeface="+mn-ea"/>
                <a:cs typeface="Times New Roman" panose="02020603050405020304" pitchFamily="18" charset="0"/>
              </a:rPr>
              <a:t>权值</a:t>
            </a:r>
            <a:endParaRPr lang="en-US" altLang="zh-CN" sz="2200" kern="100" dirty="0" smtClean="0">
              <a:latin typeface="+mn-ea"/>
              <a:cs typeface="Times New Roman" panose="02020603050405020304" pitchFamily="18" charset="0"/>
            </a:endParaRPr>
          </a:p>
          <a:p>
            <a:pPr marL="731520" lvl="2" indent="0" algn="just">
              <a:lnSpc>
                <a:spcPct val="150000"/>
              </a:lnSpc>
              <a:spcBef>
                <a:spcPts val="0"/>
              </a:spcBef>
              <a:buNone/>
            </a:pPr>
            <a:r>
              <a:rPr lang="en-US" altLang="zh-CN" sz="2400" dirty="0">
                <a:latin typeface="+mj-ea"/>
              </a:rPr>
              <a:t> </a:t>
            </a:r>
            <a:r>
              <a:rPr lang="en-US" altLang="zh-CN" sz="2400" dirty="0" smtClean="0">
                <a:latin typeface="+mj-ea"/>
              </a:rPr>
              <a:t>             </a:t>
            </a:r>
            <a:r>
              <a:rPr lang="zh-CN" altLang="en-US" sz="2400" b="1" dirty="0" smtClean="0">
                <a:solidFill>
                  <a:srgbClr val="FF0000"/>
                </a:solidFill>
                <a:latin typeface="+mj-ea"/>
              </a:rPr>
              <a:t>疲劳</a:t>
            </a:r>
            <a:r>
              <a:rPr lang="zh-CN" altLang="en-US" sz="2400" b="1" dirty="0">
                <a:solidFill>
                  <a:srgbClr val="FF0000"/>
                </a:solidFill>
                <a:latin typeface="+mj-ea"/>
              </a:rPr>
              <a:t>度</a:t>
            </a:r>
            <a:r>
              <a:rPr lang="zh-CN" altLang="en-US" sz="2400" b="1" dirty="0" smtClean="0">
                <a:solidFill>
                  <a:srgbClr val="FF0000"/>
                </a:solidFill>
                <a:latin typeface="+mj-ea"/>
              </a:rPr>
              <a:t>最小的开车</a:t>
            </a:r>
            <a:r>
              <a:rPr lang="zh-CN" altLang="en-US" sz="2400" b="1" dirty="0">
                <a:solidFill>
                  <a:srgbClr val="FF0000"/>
                </a:solidFill>
                <a:latin typeface="+mj-ea"/>
              </a:rPr>
              <a:t>的</a:t>
            </a:r>
            <a:r>
              <a:rPr lang="zh-CN" altLang="en-US" sz="2400" b="1" dirty="0" smtClean="0">
                <a:solidFill>
                  <a:srgbClr val="FF0000"/>
                </a:solidFill>
                <a:latin typeface="+mj-ea"/>
              </a:rPr>
              <a:t>路线</a:t>
            </a:r>
            <a:r>
              <a:rPr lang="en-US" altLang="zh-CN" sz="2400" b="1" dirty="0" smtClean="0">
                <a:solidFill>
                  <a:srgbClr val="FF0000"/>
                </a:solidFill>
                <a:latin typeface="+mj-ea"/>
              </a:rPr>
              <a:t>-&gt;</a:t>
            </a:r>
            <a:r>
              <a:rPr lang="zh-CN" altLang="en-US" sz="2400" b="1" dirty="0" smtClean="0">
                <a:solidFill>
                  <a:srgbClr val="FF0000"/>
                </a:solidFill>
                <a:latin typeface="+mj-ea"/>
              </a:rPr>
              <a:t>最短路径</a:t>
            </a:r>
            <a:endParaRPr lang="en-US" altLang="zh-CN" sz="2400" b="1" dirty="0" smtClean="0">
              <a:solidFill>
                <a:srgbClr val="FF0000"/>
              </a:solidFill>
              <a:latin typeface="+mj-ea"/>
            </a:endParaRPr>
          </a:p>
          <a:p>
            <a:pPr lvl="1" algn="just">
              <a:lnSpc>
                <a:spcPct val="150000"/>
              </a:lnSpc>
              <a:spcBef>
                <a:spcPts val="0"/>
              </a:spcBef>
            </a:pPr>
            <a:r>
              <a:rPr lang="zh-CN" altLang="en-US" sz="2400" dirty="0" smtClean="0">
                <a:latin typeface="+mj-ea"/>
              </a:rPr>
              <a:t>规划路线</a:t>
            </a:r>
            <a:r>
              <a:rPr lang="en-US" altLang="zh-CN" sz="2400" dirty="0" smtClean="0">
                <a:latin typeface="+mj-ea"/>
              </a:rPr>
              <a:t>-&gt;</a:t>
            </a:r>
            <a:r>
              <a:rPr lang="zh-CN" altLang="en-US" sz="2400" dirty="0" smtClean="0">
                <a:latin typeface="+mj-ea"/>
              </a:rPr>
              <a:t>找最</a:t>
            </a:r>
            <a:r>
              <a:rPr lang="zh-CN" altLang="en-US" sz="2400" dirty="0">
                <a:latin typeface="+mj-ea"/>
              </a:rPr>
              <a:t>短</a:t>
            </a:r>
            <a:r>
              <a:rPr lang="zh-CN" altLang="en-US" sz="2400" dirty="0" smtClean="0">
                <a:latin typeface="+mj-ea"/>
              </a:rPr>
              <a:t>路径，而且是单源最短路径</a:t>
            </a:r>
            <a:endParaRPr lang="en-US" altLang="zh-CN" sz="2400" dirty="0" smtClean="0">
              <a:latin typeface="+mj-ea"/>
            </a:endParaRPr>
          </a:p>
          <a:p>
            <a:pPr lvl="2" algn="just">
              <a:lnSpc>
                <a:spcPct val="150000"/>
              </a:lnSpc>
              <a:spcBef>
                <a:spcPts val="0"/>
              </a:spcBef>
            </a:pPr>
            <a:r>
              <a:rPr lang="zh-CN" altLang="en-US" sz="2200" dirty="0" smtClean="0">
                <a:latin typeface="+mn-ea"/>
              </a:rPr>
              <a:t>学过的算法：</a:t>
            </a:r>
            <a:r>
              <a:rPr lang="en-US" altLang="zh-CN" sz="2200" dirty="0" err="1" smtClean="0">
                <a:latin typeface="+mn-ea"/>
              </a:rPr>
              <a:t>Dijkstra</a:t>
            </a:r>
            <a:r>
              <a:rPr lang="zh-CN" altLang="en-US" sz="2200" dirty="0">
                <a:latin typeface="+mn-ea"/>
              </a:rPr>
              <a:t>、</a:t>
            </a:r>
            <a:r>
              <a:rPr lang="en-US" altLang="zh-CN" sz="2200" dirty="0">
                <a:latin typeface="+mn-ea"/>
              </a:rPr>
              <a:t>Bellman-Fold</a:t>
            </a:r>
            <a:r>
              <a:rPr lang="zh-CN" altLang="en-US" sz="2200" dirty="0">
                <a:latin typeface="+mn-ea"/>
              </a:rPr>
              <a:t>、</a:t>
            </a:r>
            <a:r>
              <a:rPr lang="en-US" altLang="zh-CN" sz="2200" dirty="0" smtClean="0">
                <a:latin typeface="+mn-ea"/>
              </a:rPr>
              <a:t>SPFA</a:t>
            </a:r>
          </a:p>
          <a:p>
            <a:pPr lvl="1" algn="just">
              <a:lnSpc>
                <a:spcPct val="150000"/>
              </a:lnSpc>
              <a:spcBef>
                <a:spcPts val="0"/>
              </a:spcBef>
            </a:pPr>
            <a:r>
              <a:rPr lang="zh-CN" altLang="en-US" sz="2400" dirty="0" smtClean="0">
                <a:latin typeface="+mn-ea"/>
              </a:rPr>
              <a:t>需要进一步解决的是：边权值的计算</a:t>
            </a:r>
            <a:endParaRPr lang="en-US" altLang="zh-CN" sz="2400" dirty="0" smtClean="0">
              <a:latin typeface="+mn-ea"/>
            </a:endParaRPr>
          </a:p>
          <a:p>
            <a:pPr lvl="2" algn="just">
              <a:lnSpc>
                <a:spcPct val="150000"/>
              </a:lnSpc>
              <a:spcBef>
                <a:spcPts val="0"/>
              </a:spcBef>
            </a:pPr>
            <a:r>
              <a:rPr lang="zh-CN" altLang="en-US" sz="2200" dirty="0" smtClean="0">
                <a:latin typeface="+mn-ea"/>
              </a:rPr>
              <a:t>题目有说明</a:t>
            </a:r>
            <a:r>
              <a:rPr lang="zh-CN" altLang="en-US" sz="2200" dirty="0">
                <a:latin typeface="+mn-ea"/>
              </a:rPr>
              <a:t>：大道每走</a:t>
            </a:r>
            <a:r>
              <a:rPr lang="en-US" altLang="zh-CN" sz="2200" dirty="0">
                <a:latin typeface="+mn-ea"/>
              </a:rPr>
              <a:t>1</a:t>
            </a:r>
            <a:r>
              <a:rPr lang="zh-CN" altLang="en-US" sz="2200" dirty="0">
                <a:latin typeface="+mn-ea"/>
              </a:rPr>
              <a:t>公里增加</a:t>
            </a:r>
            <a:r>
              <a:rPr lang="en-US" altLang="zh-CN" sz="2200" dirty="0">
                <a:latin typeface="+mn-ea"/>
              </a:rPr>
              <a:t>1</a:t>
            </a:r>
            <a:r>
              <a:rPr lang="zh-CN" altLang="en-US" sz="2200" dirty="0">
                <a:latin typeface="+mn-ea"/>
              </a:rPr>
              <a:t>的疲劳度；小道不好走，</a:t>
            </a:r>
            <a:r>
              <a:rPr lang="zh-CN" altLang="en-US" sz="2200" dirty="0" smtClean="0">
                <a:latin typeface="+mn-ea"/>
              </a:rPr>
              <a:t>如</a:t>
            </a:r>
            <a:endParaRPr lang="en-US" altLang="zh-CN" sz="2200" dirty="0" smtClean="0">
              <a:latin typeface="+mn-ea"/>
            </a:endParaRPr>
          </a:p>
          <a:p>
            <a:pPr marL="731520" lvl="2" indent="0" algn="just">
              <a:lnSpc>
                <a:spcPct val="150000"/>
              </a:lnSpc>
              <a:spcBef>
                <a:spcPts val="0"/>
              </a:spcBef>
              <a:buNone/>
            </a:pPr>
            <a:r>
              <a:rPr lang="en-US" altLang="zh-CN" sz="2200" dirty="0">
                <a:latin typeface="+mn-ea"/>
              </a:rPr>
              <a:t> </a:t>
            </a:r>
            <a:r>
              <a:rPr lang="en-US" altLang="zh-CN" sz="2200" dirty="0" smtClean="0">
                <a:latin typeface="+mn-ea"/>
              </a:rPr>
              <a:t>             </a:t>
            </a:r>
            <a:r>
              <a:rPr lang="zh-CN" altLang="en-US" sz="2200" dirty="0" smtClean="0">
                <a:latin typeface="+mn-ea"/>
              </a:rPr>
              <a:t>果</a:t>
            </a:r>
            <a:r>
              <a:rPr lang="zh-CN" altLang="en-US" sz="2200" dirty="0">
                <a:latin typeface="+mn-ea"/>
              </a:rPr>
              <a:t>连续走小道，走</a:t>
            </a:r>
            <a:r>
              <a:rPr lang="en-US" altLang="zh-CN" sz="2200" dirty="0">
                <a:latin typeface="+mn-ea"/>
              </a:rPr>
              <a:t>s</a:t>
            </a:r>
            <a:r>
              <a:rPr lang="zh-CN" altLang="en-US" sz="2200" dirty="0">
                <a:latin typeface="+mn-ea"/>
              </a:rPr>
              <a:t>公里增加</a:t>
            </a:r>
            <a:r>
              <a:rPr lang="en-US" altLang="zh-CN" sz="2200" dirty="0">
                <a:latin typeface="+mn-ea"/>
              </a:rPr>
              <a:t>s2</a:t>
            </a:r>
            <a:r>
              <a:rPr lang="zh-CN" altLang="en-US" sz="2200" dirty="0">
                <a:latin typeface="+mn-ea"/>
              </a:rPr>
              <a:t>的疲劳度。</a:t>
            </a:r>
            <a:endParaRPr lang="en-US" altLang="zh-CN" sz="2200" dirty="0">
              <a:latin typeface="+mn-ea"/>
            </a:endParaRPr>
          </a:p>
          <a:p>
            <a:pPr lvl="2" algn="just">
              <a:lnSpc>
                <a:spcPct val="150000"/>
              </a:lnSpc>
              <a:spcBef>
                <a:spcPts val="0"/>
              </a:spcBef>
            </a:pPr>
            <a:r>
              <a:rPr lang="zh-CN" altLang="en-US" sz="2200" dirty="0">
                <a:latin typeface="+mn-ea"/>
              </a:rPr>
              <a:t>和教科书上不同的是：一条小道的权值不是</a:t>
            </a:r>
            <a:r>
              <a:rPr lang="zh-CN" altLang="en-US" sz="2200" dirty="0" smtClean="0">
                <a:latin typeface="+mn-ea"/>
              </a:rPr>
              <a:t>静态不变</a:t>
            </a:r>
            <a:r>
              <a:rPr lang="zh-CN" altLang="en-US" sz="2200" dirty="0">
                <a:latin typeface="+mn-ea"/>
              </a:rPr>
              <a:t>的</a:t>
            </a:r>
            <a:r>
              <a:rPr lang="zh-CN" altLang="en-US" sz="2200" dirty="0" smtClean="0">
                <a:latin typeface="+mn-ea"/>
              </a:rPr>
              <a:t>，</a:t>
            </a:r>
            <a:endParaRPr lang="en-US" altLang="zh-CN" sz="2200" dirty="0" smtClean="0">
              <a:latin typeface="+mn-ea"/>
            </a:endParaRPr>
          </a:p>
          <a:p>
            <a:pPr marL="731520" lvl="2" indent="0" algn="just">
              <a:lnSpc>
                <a:spcPct val="150000"/>
              </a:lnSpc>
              <a:spcBef>
                <a:spcPts val="0"/>
              </a:spcBef>
              <a:buNone/>
            </a:pPr>
            <a:r>
              <a:rPr lang="en-US" altLang="zh-CN" sz="2200" dirty="0">
                <a:latin typeface="+mn-ea"/>
              </a:rPr>
              <a:t> </a:t>
            </a:r>
            <a:r>
              <a:rPr lang="en-US" altLang="zh-CN" sz="2200" dirty="0" smtClean="0">
                <a:latin typeface="+mn-ea"/>
              </a:rPr>
              <a:t>                     </a:t>
            </a:r>
            <a:r>
              <a:rPr lang="zh-CN" altLang="en-US" sz="2200" dirty="0" smtClean="0">
                <a:latin typeface="+mn-ea"/>
              </a:rPr>
              <a:t>而是</a:t>
            </a:r>
            <a:r>
              <a:rPr lang="zh-CN" altLang="en-US" sz="2200" dirty="0">
                <a:latin typeface="+mn-ea"/>
              </a:rPr>
              <a:t>与连续走过的小道长度有关。</a:t>
            </a:r>
            <a:endParaRPr lang="en-US" altLang="zh-CN" sz="2200" dirty="0">
              <a:latin typeface="+mn-ea"/>
            </a:endParaRPr>
          </a:p>
        </p:txBody>
      </p:sp>
    </p:spTree>
    <p:extLst>
      <p:ext uri="{BB962C8B-B14F-4D97-AF65-F5344CB8AC3E}">
        <p14:creationId xmlns:p14="http://schemas.microsoft.com/office/powerpoint/2010/main" val="1318614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a:xfrm>
            <a:off x="115748" y="138896"/>
            <a:ext cx="9028252" cy="6719104"/>
          </a:xfrm>
          <a:solidFill>
            <a:schemeClr val="bg1"/>
          </a:solidFill>
        </p:spPr>
        <p:txBody>
          <a:bodyPr>
            <a:noAutofit/>
          </a:bodyPr>
          <a:lstStyle/>
          <a:p>
            <a:pPr>
              <a:lnSpc>
                <a:spcPct val="150000"/>
              </a:lnSpc>
              <a:spcBef>
                <a:spcPts val="0"/>
              </a:spcBef>
            </a:pPr>
            <a:r>
              <a:rPr lang="zh-CN" altLang="en-US" sz="2400" dirty="0" smtClean="0">
                <a:latin typeface="+mn-ea"/>
              </a:rPr>
              <a:t>但没改变单源最短路径问题的本质，只是在扩展路径搜索结点的时候动态计算下一个结点的权。</a:t>
            </a:r>
            <a:endParaRPr lang="en-US" altLang="zh-CN" sz="2400" dirty="0" smtClean="0">
              <a:latin typeface="+mn-ea"/>
            </a:endParaRPr>
          </a:p>
          <a:p>
            <a:pPr>
              <a:lnSpc>
                <a:spcPct val="150000"/>
              </a:lnSpc>
              <a:spcBef>
                <a:spcPts val="0"/>
              </a:spcBef>
            </a:pPr>
            <a:r>
              <a:rPr lang="zh-CN" altLang="en-US" sz="2400" dirty="0" smtClean="0">
                <a:latin typeface="+mn-ea"/>
              </a:rPr>
              <a:t>有下列情况</a:t>
            </a:r>
            <a:r>
              <a:rPr lang="en-US" altLang="zh-CN" sz="2400" dirty="0">
                <a:latin typeface="+mn-ea"/>
              </a:rPr>
              <a:t>:</a:t>
            </a:r>
            <a:endParaRPr lang="en-US" altLang="zh-CN" sz="2400" dirty="0" smtClean="0">
              <a:latin typeface="+mn-ea"/>
            </a:endParaRPr>
          </a:p>
          <a:p>
            <a:pPr marL="0" indent="0">
              <a:lnSpc>
                <a:spcPct val="150000"/>
              </a:lnSpc>
              <a:spcBef>
                <a:spcPts val="0"/>
              </a:spcBef>
              <a:buNone/>
            </a:pPr>
            <a:r>
              <a:rPr lang="en-US" altLang="zh-CN" sz="2400" dirty="0" smtClean="0">
                <a:latin typeface="+mn-ea"/>
              </a:rPr>
              <a:t>  【1】</a:t>
            </a:r>
            <a:r>
              <a:rPr lang="zh-CN" altLang="en-US" sz="2400" dirty="0" smtClean="0">
                <a:latin typeface="+mn-ea"/>
              </a:rPr>
              <a:t>当前结点如果是从大路到达，</a:t>
            </a:r>
            <a:endParaRPr lang="en-US" altLang="zh-CN" sz="2400" dirty="0" smtClean="0">
              <a:latin typeface="+mn-ea"/>
            </a:endParaRPr>
          </a:p>
          <a:p>
            <a:pPr lvl="1">
              <a:lnSpc>
                <a:spcPct val="150000"/>
              </a:lnSpc>
              <a:spcBef>
                <a:spcPts val="0"/>
              </a:spcBef>
            </a:pPr>
            <a:r>
              <a:rPr lang="zh-CN" altLang="en-US" sz="2200" dirty="0" smtClean="0">
                <a:latin typeface="+mn-ea"/>
              </a:rPr>
              <a:t>如果到下一个结点仍走大路，则</a:t>
            </a:r>
            <a:r>
              <a:rPr lang="zh-CN" altLang="en-US" sz="2200" dirty="0">
                <a:latin typeface="+mn-ea"/>
              </a:rPr>
              <a:t>到下一个</a:t>
            </a:r>
            <a:r>
              <a:rPr lang="zh-CN" altLang="en-US" sz="2200" dirty="0" smtClean="0">
                <a:latin typeface="+mn-ea"/>
              </a:rPr>
              <a:t>结点后总路径权值直接加</a:t>
            </a:r>
            <a:r>
              <a:rPr lang="en-US" altLang="zh-CN" sz="2200" dirty="0" smtClean="0">
                <a:latin typeface="+mn-ea"/>
              </a:rPr>
              <a:t>t</a:t>
            </a:r>
            <a:r>
              <a:rPr lang="zh-CN" altLang="en-US" sz="2200" dirty="0" smtClean="0">
                <a:latin typeface="+mn-ea"/>
              </a:rPr>
              <a:t>（设路长为</a:t>
            </a:r>
            <a:r>
              <a:rPr lang="en-US" altLang="zh-CN" sz="2200" dirty="0" smtClean="0">
                <a:latin typeface="+mn-ea"/>
              </a:rPr>
              <a:t>t</a:t>
            </a:r>
            <a:r>
              <a:rPr lang="zh-CN" altLang="en-US" sz="2200" dirty="0" smtClean="0">
                <a:latin typeface="+mn-ea"/>
              </a:rPr>
              <a:t>）；</a:t>
            </a:r>
            <a:endParaRPr lang="en-US" altLang="zh-CN" sz="2200" dirty="0" smtClean="0">
              <a:latin typeface="+mn-ea"/>
            </a:endParaRPr>
          </a:p>
          <a:p>
            <a:pPr lvl="1">
              <a:lnSpc>
                <a:spcPct val="150000"/>
              </a:lnSpc>
              <a:spcBef>
                <a:spcPts val="0"/>
              </a:spcBef>
            </a:pPr>
            <a:r>
              <a:rPr lang="zh-CN" altLang="en-US" sz="2200" dirty="0">
                <a:latin typeface="+mn-ea"/>
              </a:rPr>
              <a:t>如果到下一个</a:t>
            </a:r>
            <a:r>
              <a:rPr lang="zh-CN" altLang="en-US" sz="2200" dirty="0" smtClean="0">
                <a:latin typeface="+mn-ea"/>
              </a:rPr>
              <a:t>结点走小路</a:t>
            </a:r>
            <a:r>
              <a:rPr lang="zh-CN" altLang="en-US" sz="2200" dirty="0">
                <a:latin typeface="+mn-ea"/>
              </a:rPr>
              <a:t>，</a:t>
            </a:r>
            <a:r>
              <a:rPr lang="zh-CN" altLang="en-US" sz="2200" dirty="0" smtClean="0">
                <a:latin typeface="+mn-ea"/>
              </a:rPr>
              <a:t>则</a:t>
            </a:r>
            <a:r>
              <a:rPr lang="zh-CN" altLang="en-US" sz="2200" dirty="0">
                <a:latin typeface="+mn-ea"/>
              </a:rPr>
              <a:t>到下一个结点后总</a:t>
            </a:r>
            <a:r>
              <a:rPr lang="zh-CN" altLang="en-US" sz="2200" dirty="0" smtClean="0">
                <a:latin typeface="+mn-ea"/>
              </a:rPr>
              <a:t>路径权值加</a:t>
            </a:r>
            <a:r>
              <a:rPr lang="en-US" altLang="zh-CN" sz="2200" dirty="0" smtClean="0">
                <a:latin typeface="+mn-ea"/>
              </a:rPr>
              <a:t>t</a:t>
            </a:r>
            <a:r>
              <a:rPr lang="en-US" altLang="zh-CN" sz="2200" baseline="30000" dirty="0" smtClean="0">
                <a:latin typeface="+mn-ea"/>
              </a:rPr>
              <a:t>2</a:t>
            </a:r>
            <a:r>
              <a:rPr lang="zh-CN" altLang="en-US" sz="2200" dirty="0" smtClean="0">
                <a:latin typeface="+mn-ea"/>
              </a:rPr>
              <a:t>；</a:t>
            </a:r>
            <a:endParaRPr lang="en-US" altLang="zh-CN" sz="2200" dirty="0" smtClean="0">
              <a:latin typeface="+mn-ea"/>
            </a:endParaRPr>
          </a:p>
          <a:p>
            <a:pPr marL="0" indent="0">
              <a:lnSpc>
                <a:spcPct val="150000"/>
              </a:lnSpc>
              <a:spcBef>
                <a:spcPts val="0"/>
              </a:spcBef>
              <a:buNone/>
            </a:pPr>
            <a:r>
              <a:rPr lang="zh-CN" altLang="en-US" sz="2400" dirty="0" smtClean="0">
                <a:latin typeface="+mn-ea"/>
              </a:rPr>
              <a:t>  </a:t>
            </a:r>
            <a:r>
              <a:rPr lang="en-US" altLang="zh-CN" sz="2400" dirty="0" smtClean="0">
                <a:latin typeface="+mn-ea"/>
              </a:rPr>
              <a:t>【2】</a:t>
            </a:r>
            <a:r>
              <a:rPr lang="zh-CN" altLang="en-US" sz="2400" dirty="0" smtClean="0">
                <a:latin typeface="+mn-ea"/>
              </a:rPr>
              <a:t>当前</a:t>
            </a:r>
            <a:r>
              <a:rPr lang="zh-CN" altLang="en-US" sz="2400" dirty="0">
                <a:latin typeface="+mn-ea"/>
              </a:rPr>
              <a:t>结点如果是</a:t>
            </a:r>
            <a:r>
              <a:rPr lang="zh-CN" altLang="en-US" sz="2400" dirty="0" smtClean="0">
                <a:latin typeface="+mn-ea"/>
              </a:rPr>
              <a:t>从</a:t>
            </a:r>
            <a:r>
              <a:rPr lang="zh-CN" altLang="en-US" sz="2400" dirty="0">
                <a:latin typeface="+mn-ea"/>
              </a:rPr>
              <a:t>小</a:t>
            </a:r>
            <a:r>
              <a:rPr lang="zh-CN" altLang="en-US" sz="2400" dirty="0" smtClean="0">
                <a:latin typeface="+mn-ea"/>
              </a:rPr>
              <a:t>路</a:t>
            </a:r>
            <a:r>
              <a:rPr lang="zh-CN" altLang="en-US" sz="2400" dirty="0">
                <a:latin typeface="+mn-ea"/>
              </a:rPr>
              <a:t>到达</a:t>
            </a:r>
            <a:r>
              <a:rPr lang="zh-CN" altLang="en-US" sz="2400" dirty="0" smtClean="0">
                <a:latin typeface="+mn-ea"/>
              </a:rPr>
              <a:t>，并且到达当前结点之前已经连续走过</a:t>
            </a:r>
            <a:r>
              <a:rPr lang="en-US" altLang="zh-CN" sz="2400" dirty="0" smtClean="0">
                <a:latin typeface="+mn-ea"/>
              </a:rPr>
              <a:t>L</a:t>
            </a:r>
            <a:r>
              <a:rPr lang="zh-CN" altLang="en-US" sz="2400" dirty="0" smtClean="0">
                <a:latin typeface="+mn-ea"/>
              </a:rPr>
              <a:t>长度的小道，则：</a:t>
            </a:r>
            <a:endParaRPr lang="en-US" altLang="zh-CN" sz="2400" dirty="0">
              <a:latin typeface="+mn-ea"/>
            </a:endParaRPr>
          </a:p>
          <a:p>
            <a:pPr lvl="1">
              <a:lnSpc>
                <a:spcPct val="150000"/>
              </a:lnSpc>
              <a:spcBef>
                <a:spcPts val="0"/>
              </a:spcBef>
            </a:pPr>
            <a:r>
              <a:rPr lang="zh-CN" altLang="en-US" sz="2200" dirty="0">
                <a:latin typeface="+mn-ea"/>
              </a:rPr>
              <a:t>如果到下一个</a:t>
            </a:r>
            <a:r>
              <a:rPr lang="zh-CN" altLang="en-US" sz="2200" dirty="0" smtClean="0">
                <a:latin typeface="+mn-ea"/>
              </a:rPr>
              <a:t>结点走</a:t>
            </a:r>
            <a:r>
              <a:rPr lang="zh-CN" altLang="en-US" sz="2200" dirty="0">
                <a:latin typeface="+mn-ea"/>
              </a:rPr>
              <a:t>大路，</a:t>
            </a:r>
            <a:r>
              <a:rPr lang="zh-CN" altLang="en-US" sz="2200" dirty="0" smtClean="0">
                <a:latin typeface="+mn-ea"/>
              </a:rPr>
              <a:t>则</a:t>
            </a:r>
            <a:r>
              <a:rPr lang="zh-CN" altLang="en-US" sz="2200" dirty="0">
                <a:latin typeface="+mn-ea"/>
              </a:rPr>
              <a:t>到下一个结点后总</a:t>
            </a:r>
            <a:r>
              <a:rPr lang="zh-CN" altLang="en-US" sz="2200" dirty="0" smtClean="0">
                <a:latin typeface="+mn-ea"/>
              </a:rPr>
              <a:t>路径权</a:t>
            </a:r>
            <a:r>
              <a:rPr lang="zh-CN" altLang="en-US" sz="2200" dirty="0">
                <a:latin typeface="+mn-ea"/>
              </a:rPr>
              <a:t>值直接加</a:t>
            </a:r>
            <a:r>
              <a:rPr lang="en-US" altLang="zh-CN" sz="2200" dirty="0" smtClean="0">
                <a:latin typeface="+mn-ea"/>
              </a:rPr>
              <a:t>t</a:t>
            </a:r>
            <a:r>
              <a:rPr lang="zh-CN" altLang="en-US" sz="2200" dirty="0" smtClean="0">
                <a:latin typeface="+mn-ea"/>
              </a:rPr>
              <a:t>；</a:t>
            </a:r>
            <a:endParaRPr lang="en-US" altLang="zh-CN" sz="2200" dirty="0">
              <a:latin typeface="+mn-ea"/>
            </a:endParaRPr>
          </a:p>
          <a:p>
            <a:pPr lvl="1">
              <a:lnSpc>
                <a:spcPct val="150000"/>
              </a:lnSpc>
              <a:spcBef>
                <a:spcPts val="0"/>
              </a:spcBef>
            </a:pPr>
            <a:r>
              <a:rPr lang="zh-CN" altLang="en-US" sz="2200" dirty="0">
                <a:latin typeface="+mn-ea"/>
              </a:rPr>
              <a:t>如果到下一个结点走小路，</a:t>
            </a:r>
            <a:r>
              <a:rPr lang="zh-CN" altLang="en-US" sz="2200" dirty="0" smtClean="0">
                <a:latin typeface="+mn-ea"/>
              </a:rPr>
              <a:t>则</a:t>
            </a:r>
            <a:r>
              <a:rPr lang="zh-CN" altLang="en-US" sz="2200" b="1" dirty="0">
                <a:solidFill>
                  <a:srgbClr val="FF0000"/>
                </a:solidFill>
                <a:latin typeface="+mn-ea"/>
              </a:rPr>
              <a:t>到下一个结点后总</a:t>
            </a:r>
            <a:r>
              <a:rPr lang="zh-CN" altLang="en-US" sz="2200" b="1" dirty="0" smtClean="0">
                <a:solidFill>
                  <a:srgbClr val="FF0000"/>
                </a:solidFill>
                <a:latin typeface="+mn-ea"/>
              </a:rPr>
              <a:t>路径权值应等于当前路劲总权值</a:t>
            </a:r>
            <a:r>
              <a:rPr lang="en-US" altLang="zh-CN" sz="2200" b="1" dirty="0" smtClean="0">
                <a:solidFill>
                  <a:srgbClr val="FF0000"/>
                </a:solidFill>
                <a:latin typeface="+mn-ea"/>
              </a:rPr>
              <a:t>-L</a:t>
            </a:r>
            <a:r>
              <a:rPr lang="en-US" altLang="zh-CN" sz="2200" b="1" baseline="30000" dirty="0">
                <a:solidFill>
                  <a:srgbClr val="FF0000"/>
                </a:solidFill>
                <a:latin typeface="+mn-ea"/>
              </a:rPr>
              <a:t>2</a:t>
            </a:r>
            <a:r>
              <a:rPr lang="en-US" altLang="zh-CN" sz="2200" b="1" dirty="0" smtClean="0">
                <a:solidFill>
                  <a:srgbClr val="FF0000"/>
                </a:solidFill>
                <a:latin typeface="+mn-ea"/>
              </a:rPr>
              <a:t>+(</a:t>
            </a:r>
            <a:r>
              <a:rPr lang="en-US" altLang="zh-CN" sz="2200" b="1" dirty="0" err="1" smtClean="0">
                <a:solidFill>
                  <a:srgbClr val="FF0000"/>
                </a:solidFill>
                <a:latin typeface="+mn-ea"/>
              </a:rPr>
              <a:t>L+t</a:t>
            </a:r>
            <a:r>
              <a:rPr lang="en-US" altLang="zh-CN" sz="2200" b="1" dirty="0" smtClean="0">
                <a:solidFill>
                  <a:srgbClr val="FF0000"/>
                </a:solidFill>
                <a:latin typeface="+mn-ea"/>
              </a:rPr>
              <a:t>)</a:t>
            </a:r>
            <a:r>
              <a:rPr lang="en-US" altLang="zh-CN" sz="2200" b="1" baseline="30000" dirty="0" smtClean="0">
                <a:solidFill>
                  <a:srgbClr val="FF0000"/>
                </a:solidFill>
                <a:latin typeface="+mn-ea"/>
              </a:rPr>
              <a:t>2</a:t>
            </a:r>
            <a:r>
              <a:rPr lang="zh-CN" altLang="en-US" sz="2200" dirty="0">
                <a:latin typeface="+mn-ea"/>
              </a:rPr>
              <a:t>；</a:t>
            </a:r>
            <a:endParaRPr lang="en-US" altLang="zh-CN" sz="2200" dirty="0">
              <a:latin typeface="+mn-ea"/>
            </a:endParaRPr>
          </a:p>
          <a:p>
            <a:pPr>
              <a:lnSpc>
                <a:spcPct val="150000"/>
              </a:lnSpc>
              <a:spcBef>
                <a:spcPts val="0"/>
              </a:spcBef>
            </a:pPr>
            <a:endParaRPr lang="en-US" altLang="zh-CN" sz="2400" dirty="0">
              <a:latin typeface="+mn-ea"/>
            </a:endParaRPr>
          </a:p>
          <a:p>
            <a:pPr>
              <a:lnSpc>
                <a:spcPct val="150000"/>
              </a:lnSpc>
              <a:spcBef>
                <a:spcPts val="0"/>
              </a:spcBef>
            </a:pPr>
            <a:endParaRPr lang="en-US" altLang="zh-CN" sz="2400" dirty="0" smtClean="0">
              <a:latin typeface="+mn-ea"/>
            </a:endParaRPr>
          </a:p>
        </p:txBody>
      </p:sp>
    </p:spTree>
    <p:extLst>
      <p:ext uri="{BB962C8B-B14F-4D97-AF65-F5344CB8AC3E}">
        <p14:creationId xmlns:p14="http://schemas.microsoft.com/office/powerpoint/2010/main" val="27347792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97711" y="1006996"/>
            <a:ext cx="8264324" cy="5116011"/>
          </a:xfrm>
          <a:solidFill>
            <a:schemeClr val="bg1"/>
          </a:solidFill>
        </p:spPr>
        <p:txBody>
          <a:bodyPr>
            <a:normAutofit/>
          </a:bodyPr>
          <a:lstStyle/>
          <a:p>
            <a:pPr>
              <a:lnSpc>
                <a:spcPct val="150000"/>
              </a:lnSpc>
              <a:spcBef>
                <a:spcPts val="0"/>
              </a:spcBef>
            </a:pPr>
            <a:r>
              <a:rPr lang="zh-CN" altLang="en-US" sz="2400" dirty="0">
                <a:latin typeface="+mn-ea"/>
              </a:rPr>
              <a:t>用</a:t>
            </a:r>
            <a:r>
              <a:rPr lang="zh-CN" altLang="en-US" sz="2400" dirty="0" smtClean="0">
                <a:latin typeface="+mn-ea"/>
              </a:rPr>
              <a:t>邻接表表示</a:t>
            </a:r>
            <a:r>
              <a:rPr lang="zh-CN" altLang="en-US" sz="2400" dirty="0">
                <a:latin typeface="+mn-ea"/>
              </a:rPr>
              <a:t>图</a:t>
            </a:r>
            <a:r>
              <a:rPr lang="en-US" altLang="zh-CN" sz="2400" dirty="0">
                <a:latin typeface="+mn-ea"/>
              </a:rPr>
              <a:t>G</a:t>
            </a:r>
            <a:r>
              <a:rPr lang="zh-CN" altLang="en-US" sz="2400" dirty="0">
                <a:latin typeface="+mn-ea"/>
              </a:rPr>
              <a:t>。</a:t>
            </a:r>
            <a:endParaRPr lang="en-US" altLang="zh-CN" sz="2400" dirty="0">
              <a:latin typeface="+mn-ea"/>
            </a:endParaRPr>
          </a:p>
          <a:p>
            <a:pPr>
              <a:lnSpc>
                <a:spcPct val="150000"/>
              </a:lnSpc>
              <a:spcBef>
                <a:spcPts val="0"/>
              </a:spcBef>
            </a:pPr>
            <a:r>
              <a:rPr lang="zh-CN" altLang="en-US" sz="2400" dirty="0" smtClean="0">
                <a:latin typeface="+mn-ea"/>
              </a:rPr>
              <a:t>表中的每个结点记录</a:t>
            </a:r>
            <a:r>
              <a:rPr lang="zh-CN" altLang="en-US" sz="2400" dirty="0">
                <a:latin typeface="+mn-ea"/>
              </a:rPr>
              <a:t>下面的</a:t>
            </a:r>
            <a:r>
              <a:rPr lang="zh-CN" altLang="en-US" sz="2400" dirty="0" smtClean="0">
                <a:latin typeface="+mn-ea"/>
              </a:rPr>
              <a:t>信息：</a:t>
            </a:r>
            <a:endParaRPr lang="en-US" altLang="zh-CN" sz="2400" dirty="0">
              <a:latin typeface="+mn-ea"/>
            </a:endParaRPr>
          </a:p>
          <a:p>
            <a:pPr lvl="1">
              <a:lnSpc>
                <a:spcPct val="150000"/>
              </a:lnSpc>
              <a:spcBef>
                <a:spcPts val="0"/>
              </a:spcBef>
            </a:pPr>
            <a:r>
              <a:rPr lang="zh-CN" altLang="en-US" sz="2200" dirty="0" smtClean="0">
                <a:latin typeface="+mn-ea"/>
              </a:rPr>
              <a:t>结点编号：</a:t>
            </a:r>
            <a:r>
              <a:rPr lang="en-US" altLang="zh-CN" sz="2200" dirty="0" smtClean="0">
                <a:latin typeface="+mn-ea"/>
              </a:rPr>
              <a:t>v</a:t>
            </a:r>
          </a:p>
          <a:p>
            <a:pPr lvl="1">
              <a:lnSpc>
                <a:spcPct val="150000"/>
              </a:lnSpc>
              <a:spcBef>
                <a:spcPts val="0"/>
              </a:spcBef>
            </a:pPr>
            <a:r>
              <a:rPr lang="zh-CN" altLang="en-US" sz="2200" dirty="0" smtClean="0">
                <a:latin typeface="+mn-ea"/>
              </a:rPr>
              <a:t>路径</a:t>
            </a:r>
            <a:r>
              <a:rPr lang="zh-CN" altLang="en-US" sz="2200" dirty="0">
                <a:latin typeface="+mn-ea"/>
              </a:rPr>
              <a:t>的长度：</a:t>
            </a:r>
            <a:r>
              <a:rPr lang="en-US" altLang="zh-CN" sz="2200" dirty="0">
                <a:latin typeface="+mn-ea"/>
              </a:rPr>
              <a:t>c</a:t>
            </a:r>
          </a:p>
          <a:p>
            <a:pPr lvl="1">
              <a:lnSpc>
                <a:spcPct val="150000"/>
              </a:lnSpc>
              <a:spcBef>
                <a:spcPts val="0"/>
              </a:spcBef>
            </a:pPr>
            <a:r>
              <a:rPr lang="zh-CN" altLang="en-US" sz="2200" dirty="0">
                <a:latin typeface="+mn-ea"/>
              </a:rPr>
              <a:t>路径的类型：</a:t>
            </a:r>
            <a:r>
              <a:rPr lang="en-US" altLang="zh-CN" sz="2200" dirty="0">
                <a:latin typeface="+mn-ea"/>
              </a:rPr>
              <a:t>t</a:t>
            </a:r>
            <a:r>
              <a:rPr lang="zh-CN" altLang="en-US" sz="2200" dirty="0">
                <a:latin typeface="+mn-ea"/>
              </a:rPr>
              <a:t>，</a:t>
            </a:r>
            <a:r>
              <a:rPr lang="en-US" altLang="zh-CN" sz="2200" dirty="0">
                <a:latin typeface="+mn-ea"/>
              </a:rPr>
              <a:t>0</a:t>
            </a:r>
            <a:r>
              <a:rPr lang="zh-CN" altLang="en-US" sz="2200" dirty="0">
                <a:latin typeface="+mn-ea"/>
              </a:rPr>
              <a:t>为大路，</a:t>
            </a:r>
            <a:r>
              <a:rPr lang="en-US" altLang="zh-CN" sz="2200" dirty="0">
                <a:latin typeface="+mn-ea"/>
              </a:rPr>
              <a:t>1</a:t>
            </a:r>
            <a:r>
              <a:rPr lang="zh-CN" altLang="en-US" sz="2200" dirty="0">
                <a:latin typeface="+mn-ea"/>
              </a:rPr>
              <a:t>为小道</a:t>
            </a:r>
            <a:endParaRPr lang="en-US" altLang="zh-CN" sz="2200" dirty="0">
              <a:latin typeface="+mn-ea"/>
            </a:endParaRPr>
          </a:p>
          <a:p>
            <a:pPr>
              <a:lnSpc>
                <a:spcPct val="150000"/>
              </a:lnSpc>
              <a:spcBef>
                <a:spcPts val="0"/>
              </a:spcBef>
            </a:pPr>
            <a:r>
              <a:rPr lang="zh-CN" altLang="en-US" sz="2400" dirty="0">
                <a:latin typeface="+mn-ea"/>
              </a:rPr>
              <a:t>另外，数组</a:t>
            </a:r>
            <a:r>
              <a:rPr lang="en-US" altLang="zh-CN" sz="2400" dirty="0" err="1">
                <a:latin typeface="+mn-ea"/>
              </a:rPr>
              <a:t>con_trail</a:t>
            </a:r>
            <a:r>
              <a:rPr lang="zh-CN" altLang="en-US" sz="2400" dirty="0">
                <a:latin typeface="+mn-ea"/>
              </a:rPr>
              <a:t>记录到达每个结点时连续走过的小道长度</a:t>
            </a:r>
            <a:r>
              <a:rPr lang="zh-CN" altLang="en-US" sz="2400" dirty="0" smtClean="0">
                <a:latin typeface="+mn-ea"/>
              </a:rPr>
              <a:t>：</a:t>
            </a:r>
            <a:endParaRPr lang="en-US" altLang="zh-CN" sz="2400" dirty="0" smtClean="0">
              <a:latin typeface="+mn-ea"/>
            </a:endParaRPr>
          </a:p>
          <a:p>
            <a:pPr lvl="1">
              <a:lnSpc>
                <a:spcPct val="150000"/>
              </a:lnSpc>
              <a:spcBef>
                <a:spcPts val="0"/>
              </a:spcBef>
            </a:pPr>
            <a:r>
              <a:rPr lang="zh-CN" altLang="en-US" sz="2200" dirty="0" smtClean="0">
                <a:latin typeface="+mn-ea"/>
              </a:rPr>
              <a:t>如果</a:t>
            </a:r>
            <a:r>
              <a:rPr lang="zh-CN" altLang="en-US" sz="2200" dirty="0">
                <a:latin typeface="+mn-ea"/>
              </a:rPr>
              <a:t>是经大路到达</a:t>
            </a:r>
            <a:r>
              <a:rPr lang="en-US" altLang="zh-CN" sz="2200" dirty="0">
                <a:latin typeface="+mn-ea"/>
              </a:rPr>
              <a:t>u</a:t>
            </a:r>
            <a:r>
              <a:rPr lang="zh-CN" altLang="en-US" sz="2200" dirty="0">
                <a:latin typeface="+mn-ea"/>
              </a:rPr>
              <a:t>，则</a:t>
            </a:r>
            <a:r>
              <a:rPr lang="en-US" altLang="zh-CN" sz="2200" dirty="0" err="1">
                <a:latin typeface="+mn-ea"/>
              </a:rPr>
              <a:t>con_trail</a:t>
            </a:r>
            <a:r>
              <a:rPr lang="en-US" altLang="zh-CN" sz="2200" dirty="0">
                <a:latin typeface="+mn-ea"/>
              </a:rPr>
              <a:t>[u]=0</a:t>
            </a:r>
            <a:r>
              <a:rPr lang="zh-CN" altLang="en-US" sz="2200" dirty="0" smtClean="0">
                <a:latin typeface="+mn-ea"/>
              </a:rPr>
              <a:t>；</a:t>
            </a:r>
            <a:endParaRPr lang="en-US" altLang="zh-CN" sz="2200" dirty="0" smtClean="0">
              <a:latin typeface="+mn-ea"/>
            </a:endParaRPr>
          </a:p>
          <a:p>
            <a:pPr lvl="1">
              <a:lnSpc>
                <a:spcPct val="150000"/>
              </a:lnSpc>
              <a:spcBef>
                <a:spcPts val="0"/>
              </a:spcBef>
            </a:pPr>
            <a:r>
              <a:rPr lang="zh-CN" altLang="en-US" sz="2200" dirty="0" smtClean="0">
                <a:latin typeface="+mn-ea"/>
              </a:rPr>
              <a:t>否则</a:t>
            </a:r>
            <a:r>
              <a:rPr lang="zh-CN" altLang="en-US" sz="2200" dirty="0">
                <a:latin typeface="+mn-ea"/>
              </a:rPr>
              <a:t>要</a:t>
            </a:r>
            <a:r>
              <a:rPr lang="en-US" altLang="zh-CN" sz="2200" dirty="0" err="1">
                <a:latin typeface="+mn-ea"/>
              </a:rPr>
              <a:t>con_trail</a:t>
            </a:r>
            <a:r>
              <a:rPr lang="en-US" altLang="zh-CN" sz="2200" dirty="0">
                <a:latin typeface="+mn-ea"/>
              </a:rPr>
              <a:t>[u]</a:t>
            </a:r>
            <a:r>
              <a:rPr lang="zh-CN" altLang="en-US" sz="2200" dirty="0">
                <a:latin typeface="+mn-ea"/>
              </a:rPr>
              <a:t>等于</a:t>
            </a:r>
            <a:r>
              <a:rPr lang="en-US" altLang="zh-CN" sz="2200" dirty="0">
                <a:latin typeface="+mn-ea"/>
              </a:rPr>
              <a:t>u</a:t>
            </a:r>
            <a:r>
              <a:rPr lang="zh-CN" altLang="en-US" sz="2200" dirty="0">
                <a:latin typeface="+mn-ea"/>
              </a:rPr>
              <a:t>之前连续小道的长度。</a:t>
            </a:r>
            <a:endParaRPr lang="en-US" altLang="zh-CN" sz="2200" dirty="0">
              <a:latin typeface="+mn-ea"/>
            </a:endParaRPr>
          </a:p>
          <a:p>
            <a:pPr marL="0" indent="0">
              <a:buNone/>
            </a:pPr>
            <a:endParaRPr lang="en-US" altLang="zh-CN" sz="2400" dirty="0" smtClean="0">
              <a:latin typeface="+mn-ea"/>
            </a:endParaRPr>
          </a:p>
        </p:txBody>
      </p:sp>
    </p:spTree>
    <p:extLst>
      <p:ext uri="{BB962C8B-B14F-4D97-AF65-F5344CB8AC3E}">
        <p14:creationId xmlns:p14="http://schemas.microsoft.com/office/powerpoint/2010/main" val="32802999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393538" y="439838"/>
            <a:ext cx="8484243" cy="4934747"/>
          </a:xfrm>
          <a:solidFill>
            <a:schemeClr val="bg1"/>
          </a:solidFill>
        </p:spPr>
        <p:txBody>
          <a:bodyPr>
            <a:noAutofit/>
          </a:bodyPr>
          <a:lstStyle/>
          <a:p>
            <a:pPr marL="0" indent="0">
              <a:buNone/>
            </a:pPr>
            <a:r>
              <a:rPr lang="en-US" altLang="zh-CN" sz="2400" dirty="0" err="1">
                <a:latin typeface="+mn-ea"/>
              </a:rPr>
              <a:t>const</a:t>
            </a:r>
            <a:r>
              <a:rPr lang="en-US" altLang="zh-CN" sz="2400" dirty="0">
                <a:latin typeface="+mn-ea"/>
              </a:rPr>
              <a:t> </a:t>
            </a:r>
            <a:r>
              <a:rPr lang="en-US" altLang="zh-CN" sz="2400" dirty="0" err="1">
                <a:latin typeface="+mn-ea"/>
              </a:rPr>
              <a:t>int</a:t>
            </a:r>
            <a:r>
              <a:rPr lang="en-US" altLang="zh-CN" sz="2400" dirty="0">
                <a:latin typeface="+mn-ea"/>
              </a:rPr>
              <a:t> </a:t>
            </a:r>
            <a:r>
              <a:rPr lang="en-US" altLang="zh-CN" sz="2400" dirty="0" err="1">
                <a:latin typeface="+mn-ea"/>
              </a:rPr>
              <a:t>maxn</a:t>
            </a:r>
            <a:r>
              <a:rPr lang="en-US" altLang="zh-CN" sz="2400" dirty="0">
                <a:latin typeface="+mn-ea"/>
              </a:rPr>
              <a:t>=510;</a:t>
            </a:r>
          </a:p>
          <a:p>
            <a:pPr marL="0" indent="0">
              <a:buNone/>
            </a:pPr>
            <a:r>
              <a:rPr lang="en-US" altLang="zh-CN" sz="2400" dirty="0" err="1">
                <a:latin typeface="+mn-ea"/>
              </a:rPr>
              <a:t>const</a:t>
            </a:r>
            <a:r>
              <a:rPr lang="en-US" altLang="zh-CN" sz="2400" dirty="0">
                <a:latin typeface="+mn-ea"/>
              </a:rPr>
              <a:t> long </a:t>
            </a:r>
            <a:r>
              <a:rPr lang="en-US" altLang="zh-CN" sz="2400" dirty="0" err="1">
                <a:latin typeface="+mn-ea"/>
              </a:rPr>
              <a:t>long</a:t>
            </a:r>
            <a:r>
              <a:rPr lang="en-US" altLang="zh-CN" sz="2400" dirty="0">
                <a:latin typeface="+mn-ea"/>
              </a:rPr>
              <a:t> INF=1&lt;&lt;30; </a:t>
            </a:r>
          </a:p>
          <a:p>
            <a:pPr marL="0" indent="0">
              <a:buNone/>
            </a:pPr>
            <a:r>
              <a:rPr lang="en-US" altLang="zh-CN" sz="2400" dirty="0" err="1">
                <a:latin typeface="+mn-ea"/>
              </a:rPr>
              <a:t>struct</a:t>
            </a:r>
            <a:r>
              <a:rPr lang="en-US" altLang="zh-CN" sz="2400" dirty="0">
                <a:latin typeface="+mn-ea"/>
              </a:rPr>
              <a:t> node</a:t>
            </a:r>
          </a:p>
          <a:p>
            <a:pPr marL="0" indent="0">
              <a:buNone/>
            </a:pPr>
            <a:r>
              <a:rPr lang="en-US" altLang="zh-CN" sz="2400" dirty="0">
                <a:latin typeface="+mn-ea"/>
              </a:rPr>
              <a:t>{</a:t>
            </a:r>
          </a:p>
          <a:p>
            <a:pPr marL="0" indent="0">
              <a:buNone/>
            </a:pPr>
            <a:r>
              <a:rPr lang="en-US" altLang="zh-CN" sz="2400" dirty="0">
                <a:latin typeface="+mn-ea"/>
              </a:rPr>
              <a:t>	</a:t>
            </a:r>
            <a:r>
              <a:rPr lang="en-US" altLang="zh-CN" sz="2400" dirty="0" err="1">
                <a:latin typeface="+mn-ea"/>
              </a:rPr>
              <a:t>int</a:t>
            </a:r>
            <a:r>
              <a:rPr lang="en-US" altLang="zh-CN" sz="2400" dirty="0">
                <a:latin typeface="+mn-ea"/>
              </a:rPr>
              <a:t> </a:t>
            </a:r>
            <a:r>
              <a:rPr lang="en-US" altLang="zh-CN" sz="2400" dirty="0" err="1">
                <a:latin typeface="+mn-ea"/>
              </a:rPr>
              <a:t>v,t</a:t>
            </a:r>
            <a:r>
              <a:rPr lang="en-US" altLang="zh-CN" sz="2400" dirty="0">
                <a:latin typeface="+mn-ea"/>
              </a:rPr>
              <a:t>;</a:t>
            </a:r>
          </a:p>
          <a:p>
            <a:pPr marL="0" indent="0">
              <a:buNone/>
            </a:pPr>
            <a:r>
              <a:rPr lang="en-US" altLang="zh-CN" sz="2400" dirty="0">
                <a:latin typeface="+mn-ea"/>
              </a:rPr>
              <a:t>	long </a:t>
            </a:r>
            <a:r>
              <a:rPr lang="en-US" altLang="zh-CN" sz="2400" dirty="0" err="1">
                <a:latin typeface="+mn-ea"/>
              </a:rPr>
              <a:t>long</a:t>
            </a:r>
            <a:r>
              <a:rPr lang="en-US" altLang="zh-CN" sz="2400" dirty="0">
                <a:latin typeface="+mn-ea"/>
              </a:rPr>
              <a:t> c</a:t>
            </a:r>
            <a:r>
              <a:rPr lang="en-US" altLang="zh-CN" sz="2400" dirty="0" smtClean="0">
                <a:latin typeface="+mn-ea"/>
              </a:rPr>
              <a:t>;   </a:t>
            </a:r>
            <a:endParaRPr lang="en-US" altLang="zh-CN" sz="2400" dirty="0">
              <a:latin typeface="+mn-ea"/>
            </a:endParaRPr>
          </a:p>
          <a:p>
            <a:pPr marL="0" indent="0">
              <a:buNone/>
            </a:pPr>
            <a:r>
              <a:rPr lang="en-US" altLang="zh-CN" sz="2400" dirty="0">
                <a:latin typeface="+mn-ea"/>
              </a:rPr>
              <a:t>};</a:t>
            </a:r>
          </a:p>
          <a:p>
            <a:pPr marL="0" indent="0">
              <a:buNone/>
            </a:pPr>
            <a:r>
              <a:rPr lang="en-US" altLang="zh-CN" sz="2400" dirty="0" err="1">
                <a:latin typeface="+mn-ea"/>
              </a:rPr>
              <a:t>int</a:t>
            </a:r>
            <a:r>
              <a:rPr lang="en-US" altLang="zh-CN" sz="2400" dirty="0">
                <a:latin typeface="+mn-ea"/>
              </a:rPr>
              <a:t> </a:t>
            </a:r>
            <a:r>
              <a:rPr lang="en-US" altLang="zh-CN" sz="2400" dirty="0" err="1">
                <a:latin typeface="+mn-ea"/>
              </a:rPr>
              <a:t>n,m</a:t>
            </a:r>
            <a:r>
              <a:rPr lang="en-US" altLang="zh-CN" sz="2400" dirty="0">
                <a:latin typeface="+mn-ea"/>
              </a:rPr>
              <a:t>;</a:t>
            </a:r>
          </a:p>
          <a:p>
            <a:pPr marL="0" indent="0">
              <a:buNone/>
            </a:pPr>
            <a:r>
              <a:rPr lang="en-US" altLang="zh-CN" sz="2400" dirty="0">
                <a:latin typeface="+mn-ea"/>
              </a:rPr>
              <a:t>vector&lt; vector&lt;node&gt; &gt; G(</a:t>
            </a:r>
            <a:r>
              <a:rPr lang="en-US" altLang="zh-CN" sz="2400" dirty="0" err="1">
                <a:latin typeface="+mn-ea"/>
              </a:rPr>
              <a:t>maxn</a:t>
            </a:r>
            <a:r>
              <a:rPr lang="en-US" altLang="zh-CN" sz="2400" dirty="0">
                <a:latin typeface="+mn-ea"/>
              </a:rPr>
              <a:t>); </a:t>
            </a:r>
            <a:r>
              <a:rPr lang="en-US" altLang="zh-CN" sz="2400" dirty="0" smtClean="0">
                <a:latin typeface="+mn-ea"/>
              </a:rPr>
              <a:t> //</a:t>
            </a:r>
            <a:r>
              <a:rPr lang="zh-CN" altLang="en-US" sz="2400" b="1" dirty="0">
                <a:solidFill>
                  <a:srgbClr val="FF0000"/>
                </a:solidFill>
                <a:latin typeface="+mn-ea"/>
              </a:rPr>
              <a:t>用邻接表来表示图 </a:t>
            </a:r>
          </a:p>
          <a:p>
            <a:pPr marL="0" indent="0">
              <a:buNone/>
            </a:pPr>
            <a:r>
              <a:rPr lang="en-US" altLang="zh-CN" sz="2400" dirty="0">
                <a:latin typeface="+mn-ea"/>
              </a:rPr>
              <a:t>bool visited[</a:t>
            </a:r>
            <a:r>
              <a:rPr lang="en-US" altLang="zh-CN" sz="2400" dirty="0" err="1">
                <a:latin typeface="+mn-ea"/>
              </a:rPr>
              <a:t>maxn</a:t>
            </a:r>
            <a:r>
              <a:rPr lang="en-US" altLang="zh-CN" sz="2400" dirty="0">
                <a:latin typeface="+mn-ea"/>
              </a:rPr>
              <a:t>];</a:t>
            </a:r>
          </a:p>
          <a:p>
            <a:pPr marL="0" indent="0">
              <a:buNone/>
            </a:pPr>
            <a:r>
              <a:rPr lang="en-US" altLang="zh-CN" sz="2400" dirty="0">
                <a:latin typeface="+mn-ea"/>
              </a:rPr>
              <a:t>long </a:t>
            </a:r>
            <a:r>
              <a:rPr lang="en-US" altLang="zh-CN" sz="2400" dirty="0" err="1">
                <a:latin typeface="+mn-ea"/>
              </a:rPr>
              <a:t>long</a:t>
            </a:r>
            <a:r>
              <a:rPr lang="en-US" altLang="zh-CN" sz="2400" dirty="0">
                <a:latin typeface="+mn-ea"/>
              </a:rPr>
              <a:t> d[</a:t>
            </a:r>
            <a:r>
              <a:rPr lang="en-US" altLang="zh-CN" sz="2400" dirty="0" err="1">
                <a:latin typeface="+mn-ea"/>
              </a:rPr>
              <a:t>maxn</a:t>
            </a:r>
            <a:r>
              <a:rPr lang="en-US" altLang="zh-CN" sz="2400" dirty="0">
                <a:latin typeface="+mn-ea"/>
              </a:rPr>
              <a:t>];</a:t>
            </a:r>
          </a:p>
          <a:p>
            <a:pPr marL="0" indent="0">
              <a:buNone/>
            </a:pPr>
            <a:r>
              <a:rPr lang="en-US" altLang="zh-CN" sz="2400" dirty="0">
                <a:latin typeface="+mn-ea"/>
              </a:rPr>
              <a:t>long </a:t>
            </a:r>
            <a:r>
              <a:rPr lang="en-US" altLang="zh-CN" sz="2400" dirty="0" err="1">
                <a:latin typeface="+mn-ea"/>
              </a:rPr>
              <a:t>long</a:t>
            </a:r>
            <a:r>
              <a:rPr lang="en-US" altLang="zh-CN" sz="2400" dirty="0">
                <a:latin typeface="+mn-ea"/>
              </a:rPr>
              <a:t> </a:t>
            </a:r>
            <a:r>
              <a:rPr lang="en-US" altLang="zh-CN" sz="2400" b="1" dirty="0" err="1">
                <a:solidFill>
                  <a:srgbClr val="FF0000"/>
                </a:solidFill>
                <a:latin typeface="+mn-ea"/>
              </a:rPr>
              <a:t>con_trail</a:t>
            </a:r>
            <a:r>
              <a:rPr lang="en-US" altLang="zh-CN" sz="2400" b="1" dirty="0">
                <a:solidFill>
                  <a:srgbClr val="FF0000"/>
                </a:solidFill>
                <a:latin typeface="+mn-ea"/>
              </a:rPr>
              <a:t>[</a:t>
            </a:r>
            <a:r>
              <a:rPr lang="en-US" altLang="zh-CN" sz="2400" b="1" dirty="0" err="1">
                <a:solidFill>
                  <a:srgbClr val="FF0000"/>
                </a:solidFill>
                <a:latin typeface="+mn-ea"/>
              </a:rPr>
              <a:t>maxn</a:t>
            </a:r>
            <a:r>
              <a:rPr lang="en-US" altLang="zh-CN" sz="2400" b="1" dirty="0">
                <a:solidFill>
                  <a:srgbClr val="FF0000"/>
                </a:solidFill>
                <a:latin typeface="+mn-ea"/>
              </a:rPr>
              <a:t>]</a:t>
            </a:r>
            <a:r>
              <a:rPr lang="en-US" altLang="zh-CN" sz="2400" dirty="0">
                <a:latin typeface="+mn-ea"/>
              </a:rPr>
              <a:t>;//</a:t>
            </a:r>
            <a:r>
              <a:rPr lang="zh-CN" altLang="en-US" sz="2400" b="1" dirty="0">
                <a:solidFill>
                  <a:srgbClr val="FF0000"/>
                </a:solidFill>
                <a:latin typeface="+mn-ea"/>
              </a:rPr>
              <a:t>记录到某结点的连续小路长</a:t>
            </a:r>
          </a:p>
        </p:txBody>
      </p:sp>
      <p:sp>
        <p:nvSpPr>
          <p:cNvPr id="5" name="右大括号 4"/>
          <p:cNvSpPr/>
          <p:nvPr/>
        </p:nvSpPr>
        <p:spPr>
          <a:xfrm>
            <a:off x="3264061" y="2565758"/>
            <a:ext cx="324091" cy="68290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693895" y="2722545"/>
            <a:ext cx="4940776" cy="400110"/>
          </a:xfrm>
          <a:prstGeom prst="rect">
            <a:avLst/>
          </a:prstGeom>
          <a:solidFill>
            <a:srgbClr val="FFFF00"/>
          </a:solidFill>
        </p:spPr>
        <p:txBody>
          <a:bodyPr wrap="none" rtlCol="0">
            <a:spAutoFit/>
          </a:bodyPr>
          <a:lstStyle/>
          <a:p>
            <a:r>
              <a:rPr lang="en-US" altLang="zh-CN" sz="2000" dirty="0" smtClean="0"/>
              <a:t>v</a:t>
            </a:r>
            <a:r>
              <a:rPr lang="zh-CN" altLang="en-US" sz="2000" dirty="0" smtClean="0"/>
              <a:t>：结点编号，</a:t>
            </a:r>
            <a:r>
              <a:rPr lang="en-US" altLang="zh-CN" sz="2000" dirty="0" smtClean="0"/>
              <a:t>t</a:t>
            </a:r>
            <a:r>
              <a:rPr lang="zh-CN" altLang="en-US" sz="2000" dirty="0" smtClean="0"/>
              <a:t>：路径类型，</a:t>
            </a:r>
            <a:r>
              <a:rPr lang="en-US" altLang="zh-CN" sz="2000" dirty="0" smtClean="0"/>
              <a:t>c</a:t>
            </a:r>
            <a:r>
              <a:rPr lang="zh-CN" altLang="en-US" sz="2000" dirty="0" smtClean="0"/>
              <a:t>：路径长度</a:t>
            </a:r>
            <a:endParaRPr lang="zh-CN" altLang="en-US" sz="2000" dirty="0"/>
          </a:p>
        </p:txBody>
      </p:sp>
      <p:sp>
        <p:nvSpPr>
          <p:cNvPr id="7" name="文本框 6"/>
          <p:cNvSpPr txBox="1"/>
          <p:nvPr/>
        </p:nvSpPr>
        <p:spPr>
          <a:xfrm>
            <a:off x="4909237" y="5374585"/>
            <a:ext cx="3477234" cy="400110"/>
          </a:xfrm>
          <a:prstGeom prst="rect">
            <a:avLst/>
          </a:prstGeom>
          <a:solidFill>
            <a:srgbClr val="FFFF00"/>
          </a:solidFill>
        </p:spPr>
        <p:txBody>
          <a:bodyPr wrap="none" rtlCol="0">
            <a:spAutoFit/>
          </a:bodyPr>
          <a:lstStyle/>
          <a:p>
            <a:r>
              <a:rPr lang="zh-CN" altLang="en-US" sz="2000" dirty="0" smtClean="0"/>
              <a:t>路径的数据类型为 </a:t>
            </a:r>
            <a:r>
              <a:rPr lang="en-US" altLang="zh-CN" sz="2000" dirty="0" smtClean="0"/>
              <a:t>long </a:t>
            </a:r>
            <a:r>
              <a:rPr lang="en-US" altLang="zh-CN" sz="2000" dirty="0" err="1" smtClean="0"/>
              <a:t>long</a:t>
            </a:r>
            <a:endParaRPr lang="zh-CN" altLang="en-US" sz="2000" dirty="0"/>
          </a:p>
        </p:txBody>
      </p:sp>
    </p:spTree>
    <p:extLst>
      <p:ext uri="{BB962C8B-B14F-4D97-AF65-F5344CB8AC3E}">
        <p14:creationId xmlns:p14="http://schemas.microsoft.com/office/powerpoint/2010/main" val="8796777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254642" y="173620"/>
            <a:ext cx="8715738" cy="6684379"/>
          </a:xfrm>
          <a:solidFill>
            <a:schemeClr val="bg1"/>
          </a:solidFill>
        </p:spPr>
        <p:txBody>
          <a:bodyPr>
            <a:normAutofit fontScale="92500" lnSpcReduction="20000"/>
          </a:bodyPr>
          <a:lstStyle/>
          <a:p>
            <a:pPr marL="0" indent="0">
              <a:lnSpc>
                <a:spcPct val="120000"/>
              </a:lnSpc>
              <a:spcBef>
                <a:spcPts val="100"/>
              </a:spcBef>
              <a:buNone/>
            </a:pPr>
            <a:r>
              <a:rPr lang="en-US" altLang="zh-CN" dirty="0">
                <a:latin typeface="+mj-ea"/>
                <a:ea typeface="+mj-ea"/>
              </a:rPr>
              <a:t>long </a:t>
            </a:r>
            <a:r>
              <a:rPr lang="en-US" altLang="zh-CN" dirty="0" err="1">
                <a:latin typeface="+mj-ea"/>
                <a:ea typeface="+mj-ea"/>
              </a:rPr>
              <a:t>long</a:t>
            </a:r>
            <a:r>
              <a:rPr lang="en-US" altLang="zh-CN" dirty="0">
                <a:latin typeface="+mj-ea"/>
                <a:ea typeface="+mj-ea"/>
              </a:rPr>
              <a:t> pow_2(long </a:t>
            </a:r>
            <a:r>
              <a:rPr lang="en-US" altLang="zh-CN" dirty="0" err="1">
                <a:latin typeface="+mj-ea"/>
                <a:ea typeface="+mj-ea"/>
              </a:rPr>
              <a:t>long</a:t>
            </a:r>
            <a:r>
              <a:rPr lang="en-US" altLang="zh-CN" dirty="0">
                <a:latin typeface="+mj-ea"/>
                <a:ea typeface="+mj-ea"/>
              </a:rPr>
              <a:t> a</a:t>
            </a:r>
            <a:r>
              <a:rPr lang="en-US" altLang="zh-CN" dirty="0" smtClean="0">
                <a:latin typeface="+mj-ea"/>
                <a:ea typeface="+mj-ea"/>
              </a:rPr>
              <a:t>)</a:t>
            </a:r>
            <a:r>
              <a:rPr lang="en-US" altLang="zh-CN" dirty="0">
                <a:latin typeface="+mj-ea"/>
                <a:ea typeface="+mj-ea"/>
              </a:rPr>
              <a:t>;</a:t>
            </a:r>
          </a:p>
          <a:p>
            <a:pPr marL="0" indent="0">
              <a:lnSpc>
                <a:spcPct val="120000"/>
              </a:lnSpc>
              <a:spcBef>
                <a:spcPts val="100"/>
              </a:spcBef>
              <a:buNone/>
            </a:pPr>
            <a:r>
              <a:rPr lang="en-US" altLang="zh-CN" dirty="0" smtClean="0">
                <a:latin typeface="+mj-ea"/>
                <a:ea typeface="+mj-ea"/>
              </a:rPr>
              <a:t>void </a:t>
            </a:r>
            <a:r>
              <a:rPr lang="en-US" altLang="zh-CN" b="1" dirty="0" err="1">
                <a:solidFill>
                  <a:srgbClr val="FF0000"/>
                </a:solidFill>
                <a:latin typeface="+mj-ea"/>
                <a:ea typeface="+mj-ea"/>
              </a:rPr>
              <a:t>Dijkstra</a:t>
            </a:r>
            <a:r>
              <a:rPr lang="en-US" altLang="zh-CN" b="1" dirty="0">
                <a:solidFill>
                  <a:srgbClr val="FF0000"/>
                </a:solidFill>
                <a:latin typeface="+mj-ea"/>
                <a:ea typeface="+mj-ea"/>
              </a:rPr>
              <a:t>(</a:t>
            </a:r>
            <a:r>
              <a:rPr lang="en-US" altLang="zh-CN" b="1" dirty="0" err="1">
                <a:solidFill>
                  <a:srgbClr val="FF0000"/>
                </a:solidFill>
                <a:latin typeface="+mj-ea"/>
                <a:ea typeface="+mj-ea"/>
              </a:rPr>
              <a:t>int</a:t>
            </a:r>
            <a:r>
              <a:rPr lang="en-US" altLang="zh-CN" b="1" dirty="0">
                <a:solidFill>
                  <a:srgbClr val="FF0000"/>
                </a:solidFill>
                <a:latin typeface="+mj-ea"/>
                <a:ea typeface="+mj-ea"/>
              </a:rPr>
              <a:t> </a:t>
            </a:r>
            <a:r>
              <a:rPr lang="en-US" altLang="zh-CN" b="1" dirty="0" err="1">
                <a:solidFill>
                  <a:srgbClr val="FF0000"/>
                </a:solidFill>
                <a:latin typeface="+mj-ea"/>
                <a:ea typeface="+mj-ea"/>
              </a:rPr>
              <a:t>i</a:t>
            </a:r>
            <a:r>
              <a:rPr lang="en-US" altLang="zh-CN" b="1" dirty="0">
                <a:solidFill>
                  <a:srgbClr val="FF0000"/>
                </a:solidFill>
                <a:latin typeface="+mj-ea"/>
                <a:ea typeface="+mj-ea"/>
              </a:rPr>
              <a:t>)</a:t>
            </a:r>
          </a:p>
          <a:p>
            <a:pPr marL="0" indent="0">
              <a:lnSpc>
                <a:spcPct val="120000"/>
              </a:lnSpc>
              <a:spcBef>
                <a:spcPts val="100"/>
              </a:spcBef>
              <a:buNone/>
            </a:pPr>
            <a:r>
              <a:rPr lang="en-US" altLang="zh-CN" dirty="0" smtClean="0">
                <a:latin typeface="+mj-ea"/>
                <a:ea typeface="+mj-ea"/>
              </a:rPr>
              <a:t>{</a:t>
            </a:r>
            <a:r>
              <a:rPr lang="en-US" altLang="zh-CN" dirty="0">
                <a:latin typeface="+mj-ea"/>
                <a:ea typeface="+mj-ea"/>
              </a:rPr>
              <a:t>	fill(</a:t>
            </a:r>
            <a:r>
              <a:rPr lang="en-US" altLang="zh-CN" dirty="0" err="1">
                <a:latin typeface="+mj-ea"/>
                <a:ea typeface="+mj-ea"/>
              </a:rPr>
              <a:t>d,d+maxn,INF</a:t>
            </a:r>
            <a:r>
              <a:rPr lang="en-US" altLang="zh-CN" dirty="0">
                <a:latin typeface="+mj-ea"/>
                <a:ea typeface="+mj-ea"/>
              </a:rPr>
              <a:t>);//</a:t>
            </a:r>
            <a:r>
              <a:rPr lang="zh-CN" altLang="en-US" dirty="0">
                <a:latin typeface="+mj-ea"/>
                <a:ea typeface="+mj-ea"/>
              </a:rPr>
              <a:t>将</a:t>
            </a:r>
            <a:r>
              <a:rPr lang="en-US" altLang="zh-CN" dirty="0">
                <a:latin typeface="+mj-ea"/>
                <a:ea typeface="+mj-ea"/>
              </a:rPr>
              <a:t>d[</a:t>
            </a:r>
            <a:r>
              <a:rPr lang="en-US" altLang="zh-CN" dirty="0" err="1">
                <a:latin typeface="+mj-ea"/>
                <a:ea typeface="+mj-ea"/>
              </a:rPr>
              <a:t>i</a:t>
            </a:r>
            <a:r>
              <a:rPr lang="en-US" altLang="zh-CN" dirty="0">
                <a:latin typeface="+mj-ea"/>
                <a:ea typeface="+mj-ea"/>
              </a:rPr>
              <a:t>]</a:t>
            </a:r>
            <a:r>
              <a:rPr lang="zh-CN" altLang="en-US" dirty="0">
                <a:latin typeface="+mj-ea"/>
                <a:ea typeface="+mj-ea"/>
              </a:rPr>
              <a:t>初始化为</a:t>
            </a:r>
            <a:r>
              <a:rPr lang="zh-CN" altLang="en-US" dirty="0" smtClean="0">
                <a:latin typeface="+mj-ea"/>
                <a:ea typeface="+mj-ea"/>
              </a:rPr>
              <a:t>“无穷大”</a:t>
            </a:r>
            <a:endParaRPr lang="zh-CN" altLang="en-US" dirty="0">
              <a:latin typeface="+mj-ea"/>
              <a:ea typeface="+mj-ea"/>
            </a:endParaRPr>
          </a:p>
          <a:p>
            <a:pPr marL="0" indent="0">
              <a:lnSpc>
                <a:spcPct val="120000"/>
              </a:lnSpc>
              <a:spcBef>
                <a:spcPts val="100"/>
              </a:spcBef>
              <a:buNone/>
            </a:pPr>
            <a:r>
              <a:rPr lang="zh-CN" altLang="en-US" dirty="0">
                <a:latin typeface="+mj-ea"/>
                <a:ea typeface="+mj-ea"/>
              </a:rPr>
              <a:t>	</a:t>
            </a:r>
            <a:r>
              <a:rPr lang="en-US" altLang="zh-CN" dirty="0">
                <a:latin typeface="+mj-ea"/>
                <a:ea typeface="+mj-ea"/>
              </a:rPr>
              <a:t>d[</a:t>
            </a:r>
            <a:r>
              <a:rPr lang="en-US" altLang="zh-CN" dirty="0" err="1">
                <a:latin typeface="+mj-ea"/>
                <a:ea typeface="+mj-ea"/>
              </a:rPr>
              <a:t>i</a:t>
            </a:r>
            <a:r>
              <a:rPr lang="en-US" altLang="zh-CN" dirty="0">
                <a:latin typeface="+mj-ea"/>
                <a:ea typeface="+mj-ea"/>
              </a:rPr>
              <a:t>]=0;</a:t>
            </a:r>
          </a:p>
          <a:p>
            <a:pPr marL="0" indent="0">
              <a:lnSpc>
                <a:spcPct val="120000"/>
              </a:lnSpc>
              <a:spcBef>
                <a:spcPts val="100"/>
              </a:spcBef>
              <a:buNone/>
            </a:pPr>
            <a:r>
              <a:rPr lang="en-US" altLang="zh-CN" dirty="0">
                <a:latin typeface="+mj-ea"/>
                <a:ea typeface="+mj-ea"/>
              </a:rPr>
              <a:t>	for(</a:t>
            </a:r>
            <a:r>
              <a:rPr lang="en-US" altLang="zh-CN" dirty="0" err="1">
                <a:latin typeface="+mj-ea"/>
                <a:ea typeface="+mj-ea"/>
              </a:rPr>
              <a:t>int</a:t>
            </a:r>
            <a:r>
              <a:rPr lang="en-US" altLang="zh-CN" dirty="0">
                <a:latin typeface="+mj-ea"/>
                <a:ea typeface="+mj-ea"/>
              </a:rPr>
              <a:t> j=0;j&lt;</a:t>
            </a:r>
            <a:r>
              <a:rPr lang="en-US" altLang="zh-CN" dirty="0" err="1">
                <a:latin typeface="+mj-ea"/>
                <a:ea typeface="+mj-ea"/>
              </a:rPr>
              <a:t>n;j</a:t>
            </a:r>
            <a:r>
              <a:rPr lang="en-US" altLang="zh-CN" dirty="0" smtClean="0">
                <a:latin typeface="+mj-ea"/>
                <a:ea typeface="+mj-ea"/>
              </a:rPr>
              <a:t>++) {</a:t>
            </a:r>
            <a:endParaRPr lang="en-US" altLang="zh-CN" dirty="0">
              <a:latin typeface="+mj-ea"/>
              <a:ea typeface="+mj-ea"/>
            </a:endParaRPr>
          </a:p>
          <a:p>
            <a:pPr marL="0" indent="0">
              <a:lnSpc>
                <a:spcPct val="120000"/>
              </a:lnSpc>
              <a:spcBef>
                <a:spcPts val="100"/>
              </a:spcBef>
              <a:buNone/>
            </a:pPr>
            <a:r>
              <a:rPr lang="en-US" altLang="zh-CN" dirty="0">
                <a:latin typeface="+mj-ea"/>
                <a:ea typeface="+mj-ea"/>
              </a:rPr>
              <a:t>		</a:t>
            </a:r>
            <a:r>
              <a:rPr lang="en-US" altLang="zh-CN" dirty="0" err="1">
                <a:latin typeface="+mj-ea"/>
                <a:ea typeface="+mj-ea"/>
              </a:rPr>
              <a:t>int</a:t>
            </a:r>
            <a:r>
              <a:rPr lang="en-US" altLang="zh-CN" dirty="0">
                <a:latin typeface="+mj-ea"/>
                <a:ea typeface="+mj-ea"/>
              </a:rPr>
              <a:t> u=-1;</a:t>
            </a:r>
          </a:p>
          <a:p>
            <a:pPr marL="0" indent="0">
              <a:lnSpc>
                <a:spcPct val="120000"/>
              </a:lnSpc>
              <a:spcBef>
                <a:spcPts val="100"/>
              </a:spcBef>
              <a:buNone/>
            </a:pPr>
            <a:r>
              <a:rPr lang="en-US" altLang="zh-CN" dirty="0">
                <a:latin typeface="+mj-ea"/>
                <a:ea typeface="+mj-ea"/>
              </a:rPr>
              <a:t>		long </a:t>
            </a:r>
            <a:r>
              <a:rPr lang="en-US" altLang="zh-CN" dirty="0" err="1">
                <a:latin typeface="+mj-ea"/>
                <a:ea typeface="+mj-ea"/>
              </a:rPr>
              <a:t>long</a:t>
            </a:r>
            <a:r>
              <a:rPr lang="en-US" altLang="zh-CN" dirty="0">
                <a:latin typeface="+mj-ea"/>
                <a:ea typeface="+mj-ea"/>
              </a:rPr>
              <a:t> MIN=INF;</a:t>
            </a:r>
          </a:p>
          <a:p>
            <a:pPr marL="0" indent="0">
              <a:lnSpc>
                <a:spcPct val="120000"/>
              </a:lnSpc>
              <a:spcBef>
                <a:spcPts val="100"/>
              </a:spcBef>
              <a:buNone/>
            </a:pPr>
            <a:r>
              <a:rPr lang="en-US" altLang="zh-CN" dirty="0">
                <a:latin typeface="+mj-ea"/>
                <a:ea typeface="+mj-ea"/>
              </a:rPr>
              <a:t>		for(</a:t>
            </a:r>
            <a:r>
              <a:rPr lang="en-US" altLang="zh-CN" dirty="0" err="1">
                <a:latin typeface="+mj-ea"/>
                <a:ea typeface="+mj-ea"/>
              </a:rPr>
              <a:t>int</a:t>
            </a:r>
            <a:r>
              <a:rPr lang="en-US" altLang="zh-CN" dirty="0">
                <a:latin typeface="+mj-ea"/>
                <a:ea typeface="+mj-ea"/>
              </a:rPr>
              <a:t> k=0;k&lt;</a:t>
            </a:r>
            <a:r>
              <a:rPr lang="en-US" altLang="zh-CN" dirty="0" err="1">
                <a:latin typeface="+mj-ea"/>
                <a:ea typeface="+mj-ea"/>
              </a:rPr>
              <a:t>n;k</a:t>
            </a:r>
            <a:r>
              <a:rPr lang="en-US" altLang="zh-CN" dirty="0" smtClean="0">
                <a:latin typeface="+mj-ea"/>
                <a:ea typeface="+mj-ea"/>
              </a:rPr>
              <a:t>++)  if</a:t>
            </a:r>
            <a:r>
              <a:rPr lang="en-US" altLang="zh-CN" dirty="0">
                <a:latin typeface="+mj-ea"/>
                <a:ea typeface="+mj-ea"/>
              </a:rPr>
              <a:t>(!visited[k]&amp;&amp;d[k]&lt;MIN</a:t>
            </a:r>
            <a:r>
              <a:rPr lang="en-US" altLang="zh-CN" dirty="0" smtClean="0">
                <a:latin typeface="+mj-ea"/>
                <a:ea typeface="+mj-ea"/>
              </a:rPr>
              <a:t>) </a:t>
            </a:r>
            <a:r>
              <a:rPr lang="en-US" altLang="zh-CN" sz="1500" dirty="0" smtClean="0">
                <a:latin typeface="+mj-ea"/>
                <a:ea typeface="+mj-ea"/>
              </a:rPr>
              <a:t>//</a:t>
            </a:r>
            <a:r>
              <a:rPr lang="zh-CN" altLang="en-US" sz="1500" dirty="0">
                <a:latin typeface="+mj-ea"/>
                <a:ea typeface="+mj-ea"/>
              </a:rPr>
              <a:t>在非</a:t>
            </a:r>
            <a:r>
              <a:rPr lang="en-US" altLang="zh-CN" sz="1500" dirty="0">
                <a:latin typeface="+mj-ea"/>
                <a:ea typeface="+mj-ea"/>
              </a:rPr>
              <a:t>S</a:t>
            </a:r>
            <a:r>
              <a:rPr lang="zh-CN" altLang="en-US" sz="1500" dirty="0">
                <a:latin typeface="+mj-ea"/>
                <a:ea typeface="+mj-ea"/>
              </a:rPr>
              <a:t>中寻找权值最小的点 </a:t>
            </a:r>
          </a:p>
          <a:p>
            <a:pPr marL="0" indent="0">
              <a:lnSpc>
                <a:spcPct val="120000"/>
              </a:lnSpc>
              <a:spcBef>
                <a:spcPts val="100"/>
              </a:spcBef>
              <a:buNone/>
            </a:pPr>
            <a:r>
              <a:rPr lang="en-US" altLang="zh-CN" dirty="0">
                <a:latin typeface="+mj-ea"/>
                <a:ea typeface="+mj-ea"/>
              </a:rPr>
              <a:t>				</a:t>
            </a:r>
            <a:r>
              <a:rPr lang="en-US" altLang="zh-CN" dirty="0" smtClean="0">
                <a:latin typeface="+mj-ea"/>
                <a:ea typeface="+mj-ea"/>
              </a:rPr>
              <a:t>              {   u=k;   MIN=d[k];</a:t>
            </a:r>
            <a:r>
              <a:rPr lang="en-US" altLang="zh-CN" dirty="0">
                <a:latin typeface="+mj-ea"/>
                <a:ea typeface="+mj-ea"/>
              </a:rPr>
              <a:t>	}</a:t>
            </a:r>
          </a:p>
          <a:p>
            <a:pPr marL="0" indent="0">
              <a:lnSpc>
                <a:spcPct val="120000"/>
              </a:lnSpc>
              <a:spcBef>
                <a:spcPts val="100"/>
              </a:spcBef>
              <a:buNone/>
            </a:pPr>
            <a:r>
              <a:rPr lang="en-US" altLang="zh-CN" dirty="0">
                <a:latin typeface="+mj-ea"/>
                <a:ea typeface="+mj-ea"/>
              </a:rPr>
              <a:t>		if(u==-1) return;//</a:t>
            </a:r>
            <a:r>
              <a:rPr lang="zh-CN" altLang="en-US" dirty="0">
                <a:latin typeface="+mj-ea"/>
                <a:ea typeface="+mj-ea"/>
              </a:rPr>
              <a:t>非</a:t>
            </a:r>
            <a:r>
              <a:rPr lang="en-US" altLang="zh-CN" dirty="0">
                <a:latin typeface="+mj-ea"/>
                <a:ea typeface="+mj-ea"/>
              </a:rPr>
              <a:t>S=</a:t>
            </a:r>
            <a:r>
              <a:rPr lang="zh-CN" altLang="en-US" dirty="0">
                <a:latin typeface="+mj-ea"/>
                <a:ea typeface="+mj-ea"/>
              </a:rPr>
              <a:t>空集 </a:t>
            </a:r>
          </a:p>
          <a:p>
            <a:pPr marL="0" indent="0">
              <a:lnSpc>
                <a:spcPct val="120000"/>
              </a:lnSpc>
              <a:spcBef>
                <a:spcPts val="100"/>
              </a:spcBef>
              <a:buNone/>
            </a:pPr>
            <a:r>
              <a:rPr lang="zh-CN" altLang="en-US" dirty="0">
                <a:latin typeface="+mj-ea"/>
                <a:ea typeface="+mj-ea"/>
              </a:rPr>
              <a:t>		</a:t>
            </a:r>
            <a:r>
              <a:rPr lang="en-US" altLang="zh-CN" dirty="0">
                <a:latin typeface="+mj-ea"/>
                <a:ea typeface="+mj-ea"/>
              </a:rPr>
              <a:t>visited[u]=true;</a:t>
            </a:r>
          </a:p>
          <a:p>
            <a:pPr marL="0" indent="0">
              <a:lnSpc>
                <a:spcPct val="120000"/>
              </a:lnSpc>
              <a:spcBef>
                <a:spcPts val="100"/>
              </a:spcBef>
              <a:buNone/>
            </a:pPr>
            <a:r>
              <a:rPr lang="en-US" altLang="zh-CN" dirty="0">
                <a:latin typeface="+mj-ea"/>
                <a:ea typeface="+mj-ea"/>
              </a:rPr>
              <a:t>		for(</a:t>
            </a:r>
            <a:r>
              <a:rPr lang="en-US" altLang="zh-CN" dirty="0" err="1">
                <a:latin typeface="+mj-ea"/>
                <a:ea typeface="+mj-ea"/>
              </a:rPr>
              <a:t>int</a:t>
            </a:r>
            <a:r>
              <a:rPr lang="en-US" altLang="zh-CN" dirty="0">
                <a:latin typeface="+mj-ea"/>
                <a:ea typeface="+mj-ea"/>
              </a:rPr>
              <a:t> p=0;p&lt;G[u].size();p</a:t>
            </a:r>
            <a:r>
              <a:rPr lang="en-US" altLang="zh-CN" dirty="0" smtClean="0">
                <a:latin typeface="+mj-ea"/>
                <a:ea typeface="+mj-ea"/>
              </a:rPr>
              <a:t>++) {</a:t>
            </a:r>
            <a:endParaRPr lang="en-US" altLang="zh-CN" dirty="0">
              <a:latin typeface="+mj-ea"/>
              <a:ea typeface="+mj-ea"/>
            </a:endParaRPr>
          </a:p>
          <a:p>
            <a:pPr marL="0" indent="0">
              <a:lnSpc>
                <a:spcPct val="120000"/>
              </a:lnSpc>
              <a:spcBef>
                <a:spcPts val="100"/>
              </a:spcBef>
              <a:buNone/>
            </a:pPr>
            <a:r>
              <a:rPr lang="en-US" altLang="zh-CN" dirty="0">
                <a:latin typeface="+mj-ea"/>
                <a:ea typeface="+mj-ea"/>
              </a:rPr>
              <a:t>			node r=G[u][p];</a:t>
            </a:r>
          </a:p>
          <a:p>
            <a:pPr marL="0" indent="0">
              <a:lnSpc>
                <a:spcPct val="120000"/>
              </a:lnSpc>
              <a:spcBef>
                <a:spcPts val="100"/>
              </a:spcBef>
              <a:buNone/>
            </a:pPr>
            <a:r>
              <a:rPr lang="en-US" altLang="zh-CN" dirty="0">
                <a:latin typeface="+mj-ea"/>
                <a:ea typeface="+mj-ea"/>
              </a:rPr>
              <a:t>			if(visited[</a:t>
            </a:r>
            <a:r>
              <a:rPr lang="en-US" altLang="zh-CN" dirty="0" err="1">
                <a:latin typeface="+mj-ea"/>
                <a:ea typeface="+mj-ea"/>
              </a:rPr>
              <a:t>r.v</a:t>
            </a:r>
            <a:r>
              <a:rPr lang="en-US" altLang="zh-CN" dirty="0">
                <a:latin typeface="+mj-ea"/>
                <a:ea typeface="+mj-ea"/>
              </a:rPr>
              <a:t>]) continue;</a:t>
            </a:r>
          </a:p>
          <a:p>
            <a:pPr marL="0" indent="0">
              <a:lnSpc>
                <a:spcPct val="120000"/>
              </a:lnSpc>
              <a:spcBef>
                <a:spcPts val="100"/>
              </a:spcBef>
              <a:buNone/>
            </a:pPr>
            <a:r>
              <a:rPr lang="en-US" altLang="zh-CN" dirty="0">
                <a:latin typeface="+mj-ea"/>
                <a:ea typeface="+mj-ea"/>
              </a:rPr>
              <a:t>			</a:t>
            </a:r>
            <a:r>
              <a:rPr lang="en-US" altLang="zh-CN" b="1" dirty="0">
                <a:solidFill>
                  <a:srgbClr val="FF0000"/>
                </a:solidFill>
                <a:latin typeface="+mj-ea"/>
                <a:ea typeface="+mj-ea"/>
              </a:rPr>
              <a:t>if(r.t ==1</a:t>
            </a:r>
            <a:r>
              <a:rPr lang="en-US" altLang="zh-CN" b="1" dirty="0" smtClean="0">
                <a:solidFill>
                  <a:srgbClr val="FF0000"/>
                </a:solidFill>
                <a:latin typeface="+mj-ea"/>
                <a:ea typeface="+mj-ea"/>
              </a:rPr>
              <a:t>)  {//</a:t>
            </a:r>
            <a:r>
              <a:rPr lang="zh-CN" altLang="en-US" b="1" dirty="0">
                <a:solidFill>
                  <a:srgbClr val="FF0000"/>
                </a:solidFill>
                <a:latin typeface="+mj-ea"/>
                <a:ea typeface="+mj-ea"/>
              </a:rPr>
              <a:t>小路 </a:t>
            </a:r>
            <a:r>
              <a:rPr lang="en-US" altLang="zh-CN" b="1" dirty="0" smtClean="0">
                <a:solidFill>
                  <a:srgbClr val="FF0000"/>
                </a:solidFill>
                <a:latin typeface="+mj-ea"/>
                <a:ea typeface="+mj-ea"/>
              </a:rPr>
              <a:t>//</a:t>
            </a:r>
            <a:r>
              <a:rPr lang="en-US" altLang="zh-CN" b="1" dirty="0">
                <a:solidFill>
                  <a:srgbClr val="FF0000"/>
                </a:solidFill>
                <a:latin typeface="+mj-ea"/>
                <a:ea typeface="+mj-ea"/>
              </a:rPr>
              <a:t>d[u]+w(</a:t>
            </a:r>
            <a:r>
              <a:rPr lang="en-US" altLang="zh-CN" b="1" dirty="0" err="1">
                <a:solidFill>
                  <a:srgbClr val="FF0000"/>
                </a:solidFill>
                <a:latin typeface="+mj-ea"/>
                <a:ea typeface="+mj-ea"/>
              </a:rPr>
              <a:t>u,v</a:t>
            </a:r>
            <a:r>
              <a:rPr lang="en-US" altLang="zh-CN" b="1" dirty="0">
                <a:solidFill>
                  <a:srgbClr val="FF0000"/>
                </a:solidFill>
                <a:latin typeface="+mj-ea"/>
                <a:ea typeface="+mj-ea"/>
              </a:rPr>
              <a:t>)&lt;d[v]</a:t>
            </a:r>
          </a:p>
          <a:p>
            <a:pPr marL="0" indent="0">
              <a:lnSpc>
                <a:spcPct val="120000"/>
              </a:lnSpc>
              <a:spcBef>
                <a:spcPts val="100"/>
              </a:spcBef>
              <a:buNone/>
            </a:pPr>
            <a:r>
              <a:rPr lang="en-US" altLang="zh-CN" dirty="0">
                <a:latin typeface="+mj-ea"/>
                <a:ea typeface="+mj-ea"/>
              </a:rPr>
              <a:t>				</a:t>
            </a:r>
            <a:r>
              <a:rPr lang="en-US" altLang="zh-CN" b="1" dirty="0">
                <a:solidFill>
                  <a:srgbClr val="FF0000"/>
                </a:solidFill>
                <a:latin typeface="+mj-ea"/>
                <a:ea typeface="+mj-ea"/>
              </a:rPr>
              <a:t>if(d[u]+pow_2(</a:t>
            </a:r>
            <a:r>
              <a:rPr lang="en-US" altLang="zh-CN" b="1" dirty="0" err="1">
                <a:solidFill>
                  <a:srgbClr val="FF0000"/>
                </a:solidFill>
                <a:latin typeface="+mj-ea"/>
                <a:ea typeface="+mj-ea"/>
              </a:rPr>
              <a:t>con_trail</a:t>
            </a:r>
            <a:r>
              <a:rPr lang="en-US" altLang="zh-CN" b="1" dirty="0">
                <a:solidFill>
                  <a:srgbClr val="FF0000"/>
                </a:solidFill>
                <a:latin typeface="+mj-ea"/>
                <a:ea typeface="+mj-ea"/>
              </a:rPr>
              <a:t>[u]+</a:t>
            </a:r>
            <a:r>
              <a:rPr lang="en-US" altLang="zh-CN" b="1" dirty="0" err="1">
                <a:solidFill>
                  <a:srgbClr val="FF0000"/>
                </a:solidFill>
                <a:latin typeface="+mj-ea"/>
                <a:ea typeface="+mj-ea"/>
              </a:rPr>
              <a:t>r.c</a:t>
            </a:r>
            <a:r>
              <a:rPr lang="en-US" altLang="zh-CN" b="1" dirty="0">
                <a:solidFill>
                  <a:srgbClr val="FF0000"/>
                </a:solidFill>
                <a:latin typeface="+mj-ea"/>
                <a:ea typeface="+mj-ea"/>
              </a:rPr>
              <a:t>)-pow_2(</a:t>
            </a:r>
            <a:r>
              <a:rPr lang="en-US" altLang="zh-CN" b="1" dirty="0" err="1">
                <a:solidFill>
                  <a:srgbClr val="FF0000"/>
                </a:solidFill>
                <a:latin typeface="+mj-ea"/>
                <a:ea typeface="+mj-ea"/>
              </a:rPr>
              <a:t>con_trail</a:t>
            </a:r>
            <a:r>
              <a:rPr lang="en-US" altLang="zh-CN" b="1" dirty="0">
                <a:solidFill>
                  <a:srgbClr val="FF0000"/>
                </a:solidFill>
                <a:latin typeface="+mj-ea"/>
                <a:ea typeface="+mj-ea"/>
              </a:rPr>
              <a:t>[u])&lt;d[</a:t>
            </a:r>
            <a:r>
              <a:rPr lang="en-US" altLang="zh-CN" b="1" dirty="0" err="1">
                <a:solidFill>
                  <a:srgbClr val="FF0000"/>
                </a:solidFill>
                <a:latin typeface="+mj-ea"/>
                <a:ea typeface="+mj-ea"/>
              </a:rPr>
              <a:t>r.v</a:t>
            </a:r>
            <a:r>
              <a:rPr lang="en-US" altLang="zh-CN" b="1" dirty="0" smtClean="0">
                <a:solidFill>
                  <a:srgbClr val="FF0000"/>
                </a:solidFill>
                <a:latin typeface="+mj-ea"/>
                <a:ea typeface="+mj-ea"/>
              </a:rPr>
              <a:t>]) </a:t>
            </a:r>
            <a:endParaRPr lang="en-US" altLang="zh-CN" dirty="0">
              <a:latin typeface="+mj-ea"/>
              <a:ea typeface="+mj-ea"/>
            </a:endParaRPr>
          </a:p>
          <a:p>
            <a:pPr marL="0" indent="0">
              <a:lnSpc>
                <a:spcPct val="120000"/>
              </a:lnSpc>
              <a:spcBef>
                <a:spcPts val="100"/>
              </a:spcBef>
              <a:buNone/>
            </a:pPr>
            <a:r>
              <a:rPr lang="en-US" altLang="zh-CN" dirty="0">
                <a:latin typeface="+mj-ea"/>
                <a:ea typeface="+mj-ea"/>
              </a:rPr>
              <a:t>				</a:t>
            </a:r>
            <a:r>
              <a:rPr lang="en-US" altLang="zh-CN" dirty="0" smtClean="0">
                <a:latin typeface="+mj-ea"/>
                <a:ea typeface="+mj-ea"/>
              </a:rPr>
              <a:t>{</a:t>
            </a:r>
            <a:r>
              <a:rPr lang="en-US" altLang="zh-CN" dirty="0">
                <a:latin typeface="+mj-ea"/>
                <a:ea typeface="+mj-ea"/>
              </a:rPr>
              <a:t>	</a:t>
            </a:r>
            <a:r>
              <a:rPr lang="en-US" altLang="zh-CN" b="1" dirty="0">
                <a:solidFill>
                  <a:srgbClr val="FF0000"/>
                </a:solidFill>
                <a:latin typeface="+mj-ea"/>
                <a:ea typeface="+mj-ea"/>
              </a:rPr>
              <a:t>d[</a:t>
            </a:r>
            <a:r>
              <a:rPr lang="en-US" altLang="zh-CN" b="1" dirty="0" err="1">
                <a:solidFill>
                  <a:srgbClr val="FF0000"/>
                </a:solidFill>
                <a:latin typeface="+mj-ea"/>
                <a:ea typeface="+mj-ea"/>
              </a:rPr>
              <a:t>r.v</a:t>
            </a:r>
            <a:r>
              <a:rPr lang="en-US" altLang="zh-CN" b="1" dirty="0">
                <a:solidFill>
                  <a:srgbClr val="FF0000"/>
                </a:solidFill>
                <a:latin typeface="+mj-ea"/>
                <a:ea typeface="+mj-ea"/>
              </a:rPr>
              <a:t>]=d[u]+pow_2(</a:t>
            </a:r>
            <a:r>
              <a:rPr lang="en-US" altLang="zh-CN" b="1" dirty="0" err="1">
                <a:solidFill>
                  <a:srgbClr val="FF0000"/>
                </a:solidFill>
                <a:latin typeface="+mj-ea"/>
                <a:ea typeface="+mj-ea"/>
              </a:rPr>
              <a:t>con_trail</a:t>
            </a:r>
            <a:r>
              <a:rPr lang="en-US" altLang="zh-CN" b="1" dirty="0">
                <a:solidFill>
                  <a:srgbClr val="FF0000"/>
                </a:solidFill>
                <a:latin typeface="+mj-ea"/>
                <a:ea typeface="+mj-ea"/>
              </a:rPr>
              <a:t>[u]+</a:t>
            </a:r>
            <a:r>
              <a:rPr lang="en-US" altLang="zh-CN" b="1" dirty="0" err="1">
                <a:solidFill>
                  <a:srgbClr val="FF0000"/>
                </a:solidFill>
                <a:latin typeface="+mj-ea"/>
                <a:ea typeface="+mj-ea"/>
              </a:rPr>
              <a:t>r.c</a:t>
            </a:r>
            <a:r>
              <a:rPr lang="en-US" altLang="zh-CN" b="1" dirty="0">
                <a:solidFill>
                  <a:srgbClr val="FF0000"/>
                </a:solidFill>
                <a:latin typeface="+mj-ea"/>
                <a:ea typeface="+mj-ea"/>
              </a:rPr>
              <a:t>)-pow_2(</a:t>
            </a:r>
            <a:r>
              <a:rPr lang="en-US" altLang="zh-CN" b="1" dirty="0" err="1">
                <a:solidFill>
                  <a:srgbClr val="FF0000"/>
                </a:solidFill>
                <a:latin typeface="+mj-ea"/>
                <a:ea typeface="+mj-ea"/>
              </a:rPr>
              <a:t>con_trail</a:t>
            </a:r>
            <a:r>
              <a:rPr lang="en-US" altLang="zh-CN" b="1" dirty="0">
                <a:solidFill>
                  <a:srgbClr val="FF0000"/>
                </a:solidFill>
                <a:latin typeface="+mj-ea"/>
                <a:ea typeface="+mj-ea"/>
              </a:rPr>
              <a:t>[u]);</a:t>
            </a:r>
          </a:p>
          <a:p>
            <a:pPr marL="0" indent="0">
              <a:lnSpc>
                <a:spcPct val="120000"/>
              </a:lnSpc>
              <a:spcBef>
                <a:spcPts val="100"/>
              </a:spcBef>
              <a:buNone/>
            </a:pPr>
            <a:r>
              <a:rPr lang="en-US" altLang="zh-CN" dirty="0">
                <a:latin typeface="+mj-ea"/>
                <a:ea typeface="+mj-ea"/>
              </a:rPr>
              <a:t>					</a:t>
            </a:r>
            <a:r>
              <a:rPr lang="en-US" altLang="zh-CN" b="1" dirty="0" err="1">
                <a:solidFill>
                  <a:srgbClr val="FF0000"/>
                </a:solidFill>
                <a:latin typeface="+mj-ea"/>
                <a:ea typeface="+mj-ea"/>
              </a:rPr>
              <a:t>con_trail</a:t>
            </a:r>
            <a:r>
              <a:rPr lang="en-US" altLang="zh-CN" b="1" dirty="0">
                <a:solidFill>
                  <a:srgbClr val="FF0000"/>
                </a:solidFill>
                <a:latin typeface="+mj-ea"/>
                <a:ea typeface="+mj-ea"/>
              </a:rPr>
              <a:t>[</a:t>
            </a:r>
            <a:r>
              <a:rPr lang="en-US" altLang="zh-CN" b="1" dirty="0" err="1">
                <a:solidFill>
                  <a:srgbClr val="FF0000"/>
                </a:solidFill>
                <a:latin typeface="+mj-ea"/>
                <a:ea typeface="+mj-ea"/>
              </a:rPr>
              <a:t>r.v</a:t>
            </a:r>
            <a:r>
              <a:rPr lang="en-US" altLang="zh-CN" b="1" dirty="0">
                <a:solidFill>
                  <a:srgbClr val="FF0000"/>
                </a:solidFill>
                <a:latin typeface="+mj-ea"/>
                <a:ea typeface="+mj-ea"/>
              </a:rPr>
              <a:t>]=</a:t>
            </a:r>
            <a:r>
              <a:rPr lang="en-US" altLang="zh-CN" b="1" dirty="0" err="1">
                <a:solidFill>
                  <a:srgbClr val="FF0000"/>
                </a:solidFill>
                <a:latin typeface="+mj-ea"/>
                <a:ea typeface="+mj-ea"/>
              </a:rPr>
              <a:t>con_trail</a:t>
            </a:r>
            <a:r>
              <a:rPr lang="en-US" altLang="zh-CN" b="1" dirty="0">
                <a:solidFill>
                  <a:srgbClr val="FF0000"/>
                </a:solidFill>
                <a:latin typeface="+mj-ea"/>
                <a:ea typeface="+mj-ea"/>
              </a:rPr>
              <a:t>[u]+</a:t>
            </a:r>
            <a:r>
              <a:rPr lang="en-US" altLang="zh-CN" b="1" dirty="0" err="1">
                <a:solidFill>
                  <a:srgbClr val="FF0000"/>
                </a:solidFill>
                <a:latin typeface="+mj-ea"/>
                <a:ea typeface="+mj-ea"/>
              </a:rPr>
              <a:t>r.c</a:t>
            </a:r>
            <a:r>
              <a:rPr lang="en-US" altLang="zh-CN" b="1" dirty="0" smtClean="0">
                <a:solidFill>
                  <a:srgbClr val="FF0000"/>
                </a:solidFill>
                <a:latin typeface="+mj-ea"/>
                <a:ea typeface="+mj-ea"/>
              </a:rPr>
              <a:t>;</a:t>
            </a:r>
            <a:r>
              <a:rPr lang="en-US" altLang="zh-CN" dirty="0">
                <a:latin typeface="+mj-ea"/>
                <a:ea typeface="+mj-ea"/>
              </a:rPr>
              <a:t>	}</a:t>
            </a:r>
          </a:p>
          <a:p>
            <a:pPr marL="0" indent="0">
              <a:lnSpc>
                <a:spcPct val="120000"/>
              </a:lnSpc>
              <a:spcBef>
                <a:spcPts val="100"/>
              </a:spcBef>
              <a:buNone/>
            </a:pPr>
            <a:r>
              <a:rPr lang="en-US" altLang="zh-CN" dirty="0">
                <a:latin typeface="+mj-ea"/>
                <a:ea typeface="+mj-ea"/>
              </a:rPr>
              <a:t>			</a:t>
            </a:r>
            <a:r>
              <a:rPr lang="en-US" altLang="zh-CN" dirty="0" smtClean="0">
                <a:latin typeface="+mj-ea"/>
                <a:ea typeface="+mj-ea"/>
              </a:rPr>
              <a:t>} else  </a:t>
            </a:r>
            <a:r>
              <a:rPr lang="en-US" altLang="zh-CN" dirty="0">
                <a:latin typeface="+mj-ea"/>
                <a:ea typeface="+mj-ea"/>
              </a:rPr>
              <a:t>if(d[u]+</a:t>
            </a:r>
            <a:r>
              <a:rPr lang="en-US" altLang="zh-CN" dirty="0" err="1">
                <a:latin typeface="+mj-ea"/>
                <a:ea typeface="+mj-ea"/>
              </a:rPr>
              <a:t>r.c</a:t>
            </a:r>
            <a:r>
              <a:rPr lang="en-US" altLang="zh-CN" dirty="0">
                <a:latin typeface="+mj-ea"/>
                <a:ea typeface="+mj-ea"/>
              </a:rPr>
              <a:t>&lt;d[</a:t>
            </a:r>
            <a:r>
              <a:rPr lang="en-US" altLang="zh-CN" dirty="0" err="1">
                <a:latin typeface="+mj-ea"/>
                <a:ea typeface="+mj-ea"/>
              </a:rPr>
              <a:t>r.v</a:t>
            </a:r>
            <a:r>
              <a:rPr lang="en-US" altLang="zh-CN" dirty="0" smtClean="0">
                <a:latin typeface="+mj-ea"/>
                <a:ea typeface="+mj-ea"/>
              </a:rPr>
              <a:t>]) </a:t>
            </a:r>
            <a:r>
              <a:rPr lang="en-US" altLang="zh-CN" dirty="0" smtClean="0">
                <a:latin typeface="+mj-ea"/>
              </a:rPr>
              <a:t>//</a:t>
            </a:r>
            <a:r>
              <a:rPr lang="zh-CN" altLang="en-US" dirty="0">
                <a:latin typeface="+mj-ea"/>
              </a:rPr>
              <a:t>大路</a:t>
            </a:r>
            <a:endParaRPr lang="en-US" altLang="zh-CN" dirty="0">
              <a:latin typeface="+mj-ea"/>
              <a:ea typeface="+mj-ea"/>
            </a:endParaRPr>
          </a:p>
          <a:p>
            <a:pPr marL="0" indent="0">
              <a:lnSpc>
                <a:spcPct val="120000"/>
              </a:lnSpc>
              <a:spcBef>
                <a:spcPts val="100"/>
              </a:spcBef>
              <a:buNone/>
            </a:pPr>
            <a:r>
              <a:rPr lang="en-US" altLang="zh-CN" dirty="0">
                <a:latin typeface="+mj-ea"/>
                <a:ea typeface="+mj-ea"/>
              </a:rPr>
              <a:t>				</a:t>
            </a:r>
            <a:r>
              <a:rPr lang="en-US" altLang="zh-CN" dirty="0">
                <a:latin typeface="+mj-ea"/>
              </a:rPr>
              <a:t> { </a:t>
            </a:r>
            <a:r>
              <a:rPr lang="en-US" altLang="zh-CN" dirty="0" smtClean="0">
                <a:latin typeface="+mj-ea"/>
                <a:ea typeface="+mj-ea"/>
              </a:rPr>
              <a:t>d[</a:t>
            </a:r>
            <a:r>
              <a:rPr lang="en-US" altLang="zh-CN" dirty="0" err="1" smtClean="0">
                <a:latin typeface="+mj-ea"/>
                <a:ea typeface="+mj-ea"/>
              </a:rPr>
              <a:t>r.v</a:t>
            </a:r>
            <a:r>
              <a:rPr lang="en-US" altLang="zh-CN" dirty="0">
                <a:latin typeface="+mj-ea"/>
                <a:ea typeface="+mj-ea"/>
              </a:rPr>
              <a:t>]=d[u]+</a:t>
            </a:r>
            <a:r>
              <a:rPr lang="en-US" altLang="zh-CN" dirty="0" err="1">
                <a:latin typeface="+mj-ea"/>
                <a:ea typeface="+mj-ea"/>
              </a:rPr>
              <a:t>r.c</a:t>
            </a:r>
            <a:r>
              <a:rPr lang="en-US" altLang="zh-CN" dirty="0">
                <a:latin typeface="+mj-ea"/>
                <a:ea typeface="+mj-ea"/>
              </a:rPr>
              <a:t> ;</a:t>
            </a:r>
          </a:p>
          <a:p>
            <a:pPr marL="0" indent="0">
              <a:lnSpc>
                <a:spcPct val="120000"/>
              </a:lnSpc>
              <a:spcBef>
                <a:spcPts val="100"/>
              </a:spcBef>
              <a:buNone/>
            </a:pPr>
            <a:r>
              <a:rPr lang="en-US" altLang="zh-CN" dirty="0">
                <a:latin typeface="+mj-ea"/>
                <a:ea typeface="+mj-ea"/>
              </a:rPr>
              <a:t>				</a:t>
            </a:r>
            <a:r>
              <a:rPr lang="en-US" altLang="zh-CN" dirty="0" smtClean="0">
                <a:latin typeface="+mj-ea"/>
                <a:ea typeface="+mj-ea"/>
              </a:rPr>
              <a:t>   </a:t>
            </a:r>
            <a:r>
              <a:rPr lang="en-US" altLang="zh-CN" dirty="0" err="1" smtClean="0">
                <a:latin typeface="+mj-ea"/>
                <a:ea typeface="+mj-ea"/>
              </a:rPr>
              <a:t>con_trail</a:t>
            </a:r>
            <a:r>
              <a:rPr lang="en-US" altLang="zh-CN" dirty="0" smtClean="0">
                <a:latin typeface="+mj-ea"/>
                <a:ea typeface="+mj-ea"/>
              </a:rPr>
              <a:t>[</a:t>
            </a:r>
            <a:r>
              <a:rPr lang="en-US" altLang="zh-CN" dirty="0" err="1" smtClean="0">
                <a:latin typeface="+mj-ea"/>
                <a:ea typeface="+mj-ea"/>
              </a:rPr>
              <a:t>r.v</a:t>
            </a:r>
            <a:r>
              <a:rPr lang="en-US" altLang="zh-CN" dirty="0">
                <a:latin typeface="+mj-ea"/>
                <a:ea typeface="+mj-ea"/>
              </a:rPr>
              <a:t>]=0</a:t>
            </a:r>
            <a:r>
              <a:rPr lang="en-US" altLang="zh-CN" dirty="0" smtClean="0">
                <a:latin typeface="+mj-ea"/>
                <a:ea typeface="+mj-ea"/>
              </a:rPr>
              <a:t>;  }//</a:t>
            </a:r>
            <a:r>
              <a:rPr lang="zh-CN" altLang="en-US" dirty="0">
                <a:latin typeface="+mj-ea"/>
                <a:ea typeface="+mj-ea"/>
              </a:rPr>
              <a:t>连续的小路被终结 </a:t>
            </a:r>
          </a:p>
          <a:p>
            <a:pPr marL="0" indent="0">
              <a:lnSpc>
                <a:spcPct val="120000"/>
              </a:lnSpc>
              <a:spcBef>
                <a:spcPts val="100"/>
              </a:spcBef>
              <a:buNone/>
            </a:pPr>
            <a:r>
              <a:rPr lang="en-US" altLang="zh-CN" dirty="0">
                <a:latin typeface="+mj-ea"/>
                <a:ea typeface="+mj-ea"/>
              </a:rPr>
              <a:t>		}</a:t>
            </a:r>
          </a:p>
          <a:p>
            <a:pPr marL="0" indent="0">
              <a:lnSpc>
                <a:spcPct val="120000"/>
              </a:lnSpc>
              <a:spcBef>
                <a:spcPts val="100"/>
              </a:spcBef>
              <a:buNone/>
            </a:pPr>
            <a:r>
              <a:rPr lang="en-US" altLang="zh-CN" dirty="0">
                <a:latin typeface="+mj-ea"/>
                <a:ea typeface="+mj-ea"/>
              </a:rPr>
              <a:t>	}</a:t>
            </a:r>
          </a:p>
          <a:p>
            <a:pPr marL="0" indent="0">
              <a:lnSpc>
                <a:spcPct val="120000"/>
              </a:lnSpc>
              <a:spcBef>
                <a:spcPts val="100"/>
              </a:spcBef>
              <a:buNone/>
            </a:pPr>
            <a:r>
              <a:rPr lang="en-US" altLang="zh-CN" dirty="0">
                <a:latin typeface="+mj-ea"/>
                <a:ea typeface="+mj-ea"/>
              </a:rPr>
              <a:t>}</a:t>
            </a:r>
            <a:endParaRPr lang="zh-CN" altLang="en-US" dirty="0">
              <a:latin typeface="+mj-ea"/>
              <a:ea typeface="+mj-ea"/>
            </a:endParaRPr>
          </a:p>
        </p:txBody>
      </p:sp>
    </p:spTree>
    <p:extLst>
      <p:ext uri="{BB962C8B-B14F-4D97-AF65-F5344CB8AC3E}">
        <p14:creationId xmlns:p14="http://schemas.microsoft.com/office/powerpoint/2010/main" val="31810007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243068" y="115747"/>
            <a:ext cx="8518967" cy="6458673"/>
          </a:xfrm>
          <a:solidFill>
            <a:schemeClr val="bg1"/>
          </a:solidFill>
        </p:spPr>
        <p:txBody>
          <a:bodyPr>
            <a:noAutofit/>
          </a:bodyPr>
          <a:lstStyle/>
          <a:p>
            <a:pPr marL="0" indent="0">
              <a:lnSpc>
                <a:spcPct val="120000"/>
              </a:lnSpc>
              <a:spcBef>
                <a:spcPts val="0"/>
              </a:spcBef>
              <a:buNone/>
            </a:pPr>
            <a:r>
              <a:rPr lang="en-US" altLang="zh-CN" sz="2000" dirty="0">
                <a:latin typeface="+mj-ea"/>
                <a:ea typeface="+mj-ea"/>
              </a:rPr>
              <a:t>long </a:t>
            </a:r>
            <a:r>
              <a:rPr lang="en-US" altLang="zh-CN" sz="2000" dirty="0" err="1">
                <a:latin typeface="+mj-ea"/>
                <a:ea typeface="+mj-ea"/>
              </a:rPr>
              <a:t>long</a:t>
            </a:r>
            <a:r>
              <a:rPr lang="en-US" altLang="zh-CN" sz="2000" dirty="0">
                <a:latin typeface="+mj-ea"/>
                <a:ea typeface="+mj-ea"/>
              </a:rPr>
              <a:t> pow_2(long </a:t>
            </a:r>
            <a:r>
              <a:rPr lang="en-US" altLang="zh-CN" sz="2000" dirty="0" err="1">
                <a:latin typeface="+mj-ea"/>
                <a:ea typeface="+mj-ea"/>
              </a:rPr>
              <a:t>long</a:t>
            </a:r>
            <a:r>
              <a:rPr lang="en-US" altLang="zh-CN" sz="2000" dirty="0">
                <a:latin typeface="+mj-ea"/>
                <a:ea typeface="+mj-ea"/>
              </a:rPr>
              <a:t> a)</a:t>
            </a:r>
          </a:p>
          <a:p>
            <a:pPr marL="0" indent="0">
              <a:lnSpc>
                <a:spcPct val="120000"/>
              </a:lnSpc>
              <a:spcBef>
                <a:spcPts val="0"/>
              </a:spcBef>
              <a:buNone/>
            </a:pPr>
            <a:r>
              <a:rPr lang="en-US" altLang="zh-CN" sz="2000" dirty="0" smtClean="0">
                <a:latin typeface="+mj-ea"/>
                <a:ea typeface="+mj-ea"/>
              </a:rPr>
              <a:t>{</a:t>
            </a:r>
            <a:r>
              <a:rPr lang="en-US" altLang="zh-CN" sz="2000" dirty="0">
                <a:latin typeface="+mj-ea"/>
                <a:ea typeface="+mj-ea"/>
              </a:rPr>
              <a:t>	return a*a</a:t>
            </a:r>
            <a:r>
              <a:rPr lang="en-US" altLang="zh-CN" sz="2000" dirty="0" smtClean="0">
                <a:latin typeface="+mj-ea"/>
                <a:ea typeface="+mj-ea"/>
              </a:rPr>
              <a:t>; }</a:t>
            </a:r>
          </a:p>
          <a:p>
            <a:pPr marL="0" indent="0">
              <a:lnSpc>
                <a:spcPct val="120000"/>
              </a:lnSpc>
              <a:spcBef>
                <a:spcPts val="0"/>
              </a:spcBef>
              <a:buNone/>
            </a:pPr>
            <a:r>
              <a:rPr lang="en-US" altLang="zh-CN" sz="2000" dirty="0" err="1">
                <a:latin typeface="+mj-ea"/>
                <a:ea typeface="+mj-ea"/>
              </a:rPr>
              <a:t>int</a:t>
            </a:r>
            <a:r>
              <a:rPr lang="en-US" altLang="zh-CN" sz="2000" dirty="0">
                <a:latin typeface="+mj-ea"/>
                <a:ea typeface="+mj-ea"/>
              </a:rPr>
              <a:t> main()</a:t>
            </a:r>
          </a:p>
          <a:p>
            <a:pPr marL="0" indent="0">
              <a:lnSpc>
                <a:spcPct val="120000"/>
              </a:lnSpc>
              <a:spcBef>
                <a:spcPts val="0"/>
              </a:spcBef>
              <a:buNone/>
            </a:pPr>
            <a:r>
              <a:rPr lang="en-US" altLang="zh-CN" sz="2000" dirty="0" smtClean="0">
                <a:latin typeface="+mj-ea"/>
                <a:ea typeface="+mj-ea"/>
              </a:rPr>
              <a:t>{</a:t>
            </a:r>
            <a:r>
              <a:rPr lang="en-US" altLang="zh-CN" sz="2000" dirty="0">
                <a:latin typeface="+mj-ea"/>
                <a:ea typeface="+mj-ea"/>
              </a:rPr>
              <a:t>	</a:t>
            </a:r>
            <a:r>
              <a:rPr lang="en-US" altLang="zh-CN" sz="2000" dirty="0" err="1">
                <a:latin typeface="+mj-ea"/>
                <a:ea typeface="+mj-ea"/>
              </a:rPr>
              <a:t>int</a:t>
            </a:r>
            <a:r>
              <a:rPr lang="en-US" altLang="zh-CN" sz="2000" dirty="0">
                <a:latin typeface="+mj-ea"/>
                <a:ea typeface="+mj-ea"/>
              </a:rPr>
              <a:t> </a:t>
            </a:r>
            <a:r>
              <a:rPr lang="en-US" altLang="zh-CN" sz="2000" dirty="0" err="1">
                <a:latin typeface="+mj-ea"/>
                <a:ea typeface="+mj-ea"/>
              </a:rPr>
              <a:t>i,a,b</a:t>
            </a:r>
            <a:r>
              <a:rPr lang="en-US" altLang="zh-CN" sz="2000" dirty="0">
                <a:latin typeface="+mj-ea"/>
                <a:ea typeface="+mj-ea"/>
              </a:rPr>
              <a:t>;</a:t>
            </a:r>
          </a:p>
          <a:p>
            <a:pPr marL="0" indent="0">
              <a:lnSpc>
                <a:spcPct val="120000"/>
              </a:lnSpc>
              <a:spcBef>
                <a:spcPts val="0"/>
              </a:spcBef>
              <a:buNone/>
            </a:pPr>
            <a:r>
              <a:rPr lang="en-US" altLang="zh-CN" sz="2000" dirty="0">
                <a:latin typeface="+mj-ea"/>
                <a:ea typeface="+mj-ea"/>
              </a:rPr>
              <a:t>	</a:t>
            </a:r>
            <a:r>
              <a:rPr lang="en-US" altLang="zh-CN" sz="2000" dirty="0" err="1">
                <a:latin typeface="+mj-ea"/>
                <a:ea typeface="+mj-ea"/>
              </a:rPr>
              <a:t>cin</a:t>
            </a:r>
            <a:r>
              <a:rPr lang="en-US" altLang="zh-CN" sz="2000" dirty="0">
                <a:latin typeface="+mj-ea"/>
                <a:ea typeface="+mj-ea"/>
              </a:rPr>
              <a:t>&gt;&gt;n&gt;&gt;m;</a:t>
            </a:r>
          </a:p>
          <a:p>
            <a:pPr marL="0" indent="0">
              <a:lnSpc>
                <a:spcPct val="120000"/>
              </a:lnSpc>
              <a:spcBef>
                <a:spcPts val="0"/>
              </a:spcBef>
              <a:buNone/>
            </a:pPr>
            <a:r>
              <a:rPr lang="en-US" altLang="zh-CN" sz="2000" dirty="0">
                <a:latin typeface="+mj-ea"/>
                <a:ea typeface="+mj-ea"/>
              </a:rPr>
              <a:t>	for(</a:t>
            </a:r>
            <a:r>
              <a:rPr lang="en-US" altLang="zh-CN" sz="2000" dirty="0" err="1">
                <a:latin typeface="+mj-ea"/>
                <a:ea typeface="+mj-ea"/>
              </a:rPr>
              <a:t>i</a:t>
            </a:r>
            <a:r>
              <a:rPr lang="en-US" altLang="zh-CN" sz="2000" dirty="0">
                <a:latin typeface="+mj-ea"/>
                <a:ea typeface="+mj-ea"/>
              </a:rPr>
              <a:t>=0;i&lt;</a:t>
            </a:r>
            <a:r>
              <a:rPr lang="en-US" altLang="zh-CN" sz="2000" dirty="0" err="1">
                <a:latin typeface="+mj-ea"/>
                <a:ea typeface="+mj-ea"/>
              </a:rPr>
              <a:t>m;i</a:t>
            </a:r>
            <a:r>
              <a:rPr lang="en-US" altLang="zh-CN" sz="2000" dirty="0" smtClean="0">
                <a:latin typeface="+mj-ea"/>
                <a:ea typeface="+mj-ea"/>
              </a:rPr>
              <a:t>++) {</a:t>
            </a:r>
            <a:endParaRPr lang="en-US" altLang="zh-CN" sz="2000" dirty="0">
              <a:latin typeface="+mj-ea"/>
              <a:ea typeface="+mj-ea"/>
            </a:endParaRPr>
          </a:p>
          <a:p>
            <a:pPr marL="0" indent="0">
              <a:lnSpc>
                <a:spcPct val="120000"/>
              </a:lnSpc>
              <a:spcBef>
                <a:spcPts val="0"/>
              </a:spcBef>
              <a:buNone/>
            </a:pPr>
            <a:r>
              <a:rPr lang="en-US" altLang="zh-CN" sz="2000" dirty="0">
                <a:latin typeface="+mj-ea"/>
                <a:ea typeface="+mj-ea"/>
              </a:rPr>
              <a:t>		node n1,n2;</a:t>
            </a:r>
          </a:p>
          <a:p>
            <a:pPr marL="0" indent="0">
              <a:lnSpc>
                <a:spcPct val="120000"/>
              </a:lnSpc>
              <a:spcBef>
                <a:spcPts val="0"/>
              </a:spcBef>
              <a:buNone/>
            </a:pPr>
            <a:r>
              <a:rPr lang="en-US" altLang="zh-CN" sz="2000" dirty="0">
                <a:latin typeface="+mj-ea"/>
                <a:ea typeface="+mj-ea"/>
              </a:rPr>
              <a:t>		</a:t>
            </a:r>
            <a:r>
              <a:rPr lang="en-US" altLang="zh-CN" sz="2000" dirty="0" err="1">
                <a:latin typeface="+mj-ea"/>
                <a:ea typeface="+mj-ea"/>
              </a:rPr>
              <a:t>cin</a:t>
            </a:r>
            <a:r>
              <a:rPr lang="en-US" altLang="zh-CN" sz="2000" dirty="0">
                <a:latin typeface="+mj-ea"/>
                <a:ea typeface="+mj-ea"/>
              </a:rPr>
              <a:t>&gt;&gt;n1.t&gt;&gt;a&gt;&gt;b&gt;&gt;n1.c;</a:t>
            </a:r>
          </a:p>
          <a:p>
            <a:pPr marL="0" indent="0">
              <a:lnSpc>
                <a:spcPct val="120000"/>
              </a:lnSpc>
              <a:spcBef>
                <a:spcPts val="0"/>
              </a:spcBef>
              <a:buNone/>
            </a:pPr>
            <a:r>
              <a:rPr lang="en-US" altLang="zh-CN" sz="2000" dirty="0">
                <a:latin typeface="+mj-ea"/>
                <a:ea typeface="+mj-ea"/>
              </a:rPr>
              <a:t>		n2.t=n1.t;n2.c=n1.c;n1.v=a;n2.v=b;</a:t>
            </a:r>
          </a:p>
          <a:p>
            <a:pPr marL="0" indent="0">
              <a:lnSpc>
                <a:spcPct val="120000"/>
              </a:lnSpc>
              <a:spcBef>
                <a:spcPts val="0"/>
              </a:spcBef>
              <a:buNone/>
            </a:pPr>
            <a:r>
              <a:rPr lang="en-US" altLang="zh-CN" sz="2000" dirty="0">
                <a:latin typeface="+mj-ea"/>
                <a:ea typeface="+mj-ea"/>
              </a:rPr>
              <a:t>		G[a].</a:t>
            </a:r>
            <a:r>
              <a:rPr lang="en-US" altLang="zh-CN" sz="2000" dirty="0" err="1">
                <a:latin typeface="+mj-ea"/>
                <a:ea typeface="+mj-ea"/>
              </a:rPr>
              <a:t>push_back</a:t>
            </a:r>
            <a:r>
              <a:rPr lang="en-US" altLang="zh-CN" sz="2000" dirty="0">
                <a:latin typeface="+mj-ea"/>
                <a:ea typeface="+mj-ea"/>
              </a:rPr>
              <a:t>(n2);</a:t>
            </a:r>
          </a:p>
          <a:p>
            <a:pPr marL="0" indent="0">
              <a:lnSpc>
                <a:spcPct val="120000"/>
              </a:lnSpc>
              <a:spcBef>
                <a:spcPts val="0"/>
              </a:spcBef>
              <a:buNone/>
            </a:pPr>
            <a:r>
              <a:rPr lang="en-US" altLang="zh-CN" sz="2000" dirty="0">
                <a:latin typeface="+mj-ea"/>
                <a:ea typeface="+mj-ea"/>
              </a:rPr>
              <a:t>		G[b].</a:t>
            </a:r>
            <a:r>
              <a:rPr lang="en-US" altLang="zh-CN" sz="2000" dirty="0" err="1">
                <a:latin typeface="+mj-ea"/>
                <a:ea typeface="+mj-ea"/>
              </a:rPr>
              <a:t>push_back</a:t>
            </a:r>
            <a:r>
              <a:rPr lang="en-US" altLang="zh-CN" sz="2000" dirty="0">
                <a:latin typeface="+mj-ea"/>
                <a:ea typeface="+mj-ea"/>
              </a:rPr>
              <a:t>(n1);</a:t>
            </a:r>
          </a:p>
          <a:p>
            <a:pPr marL="0" indent="0">
              <a:lnSpc>
                <a:spcPct val="120000"/>
              </a:lnSpc>
              <a:spcBef>
                <a:spcPts val="0"/>
              </a:spcBef>
              <a:buNone/>
            </a:pPr>
            <a:r>
              <a:rPr lang="en-US" altLang="zh-CN" sz="2000" dirty="0">
                <a:latin typeface="+mj-ea"/>
                <a:ea typeface="+mj-ea"/>
              </a:rPr>
              <a:t>	} </a:t>
            </a:r>
          </a:p>
          <a:p>
            <a:pPr marL="0" indent="0">
              <a:lnSpc>
                <a:spcPct val="120000"/>
              </a:lnSpc>
              <a:spcBef>
                <a:spcPts val="0"/>
              </a:spcBef>
              <a:buNone/>
            </a:pPr>
            <a:r>
              <a:rPr lang="en-US" altLang="zh-CN" sz="2000" dirty="0">
                <a:latin typeface="+mj-ea"/>
                <a:ea typeface="+mj-ea"/>
              </a:rPr>
              <a:t>	</a:t>
            </a:r>
            <a:r>
              <a:rPr lang="en-US" altLang="zh-CN" sz="2000" dirty="0" err="1">
                <a:latin typeface="+mj-ea"/>
                <a:ea typeface="+mj-ea"/>
              </a:rPr>
              <a:t>memset</a:t>
            </a:r>
            <a:r>
              <a:rPr lang="en-US" altLang="zh-CN" sz="2000" dirty="0">
                <a:latin typeface="+mj-ea"/>
                <a:ea typeface="+mj-ea"/>
              </a:rPr>
              <a:t>(visited,0,sizeof(visited));</a:t>
            </a:r>
          </a:p>
          <a:p>
            <a:pPr marL="0" indent="0">
              <a:lnSpc>
                <a:spcPct val="120000"/>
              </a:lnSpc>
              <a:spcBef>
                <a:spcPts val="0"/>
              </a:spcBef>
              <a:buNone/>
            </a:pPr>
            <a:r>
              <a:rPr lang="en-US" altLang="zh-CN" sz="2000" dirty="0">
                <a:latin typeface="+mj-ea"/>
                <a:ea typeface="+mj-ea"/>
              </a:rPr>
              <a:t>	</a:t>
            </a:r>
            <a:r>
              <a:rPr lang="en-US" altLang="zh-CN" sz="2000" dirty="0" err="1">
                <a:latin typeface="+mj-ea"/>
                <a:ea typeface="+mj-ea"/>
              </a:rPr>
              <a:t>memset</a:t>
            </a:r>
            <a:r>
              <a:rPr lang="en-US" altLang="zh-CN" sz="2000" dirty="0">
                <a:latin typeface="+mj-ea"/>
                <a:ea typeface="+mj-ea"/>
              </a:rPr>
              <a:t>(con_trail,0,sizeof(</a:t>
            </a:r>
            <a:r>
              <a:rPr lang="en-US" altLang="zh-CN" sz="2000" dirty="0" err="1">
                <a:latin typeface="+mj-ea"/>
                <a:ea typeface="+mj-ea"/>
              </a:rPr>
              <a:t>con_trail</a:t>
            </a:r>
            <a:r>
              <a:rPr lang="en-US" altLang="zh-CN" sz="2000" dirty="0">
                <a:latin typeface="+mj-ea"/>
                <a:ea typeface="+mj-ea"/>
              </a:rPr>
              <a:t>));</a:t>
            </a:r>
          </a:p>
          <a:p>
            <a:pPr marL="0" indent="0">
              <a:lnSpc>
                <a:spcPct val="120000"/>
              </a:lnSpc>
              <a:spcBef>
                <a:spcPts val="0"/>
              </a:spcBef>
              <a:buNone/>
            </a:pPr>
            <a:r>
              <a:rPr lang="en-US" altLang="zh-CN" sz="2000" dirty="0">
                <a:latin typeface="+mj-ea"/>
                <a:ea typeface="+mj-ea"/>
              </a:rPr>
              <a:t>	</a:t>
            </a:r>
            <a:r>
              <a:rPr lang="en-US" altLang="zh-CN" sz="2000" dirty="0" err="1">
                <a:latin typeface="+mj-ea"/>
                <a:ea typeface="+mj-ea"/>
              </a:rPr>
              <a:t>Dijkstra</a:t>
            </a:r>
            <a:r>
              <a:rPr lang="en-US" altLang="zh-CN" sz="2000" dirty="0">
                <a:latin typeface="+mj-ea"/>
                <a:ea typeface="+mj-ea"/>
              </a:rPr>
              <a:t>(1);//</a:t>
            </a:r>
            <a:r>
              <a:rPr lang="zh-CN" altLang="en-US" sz="2000" dirty="0">
                <a:latin typeface="+mj-ea"/>
                <a:ea typeface="+mj-ea"/>
              </a:rPr>
              <a:t>从</a:t>
            </a:r>
            <a:r>
              <a:rPr lang="en-US" altLang="zh-CN" sz="2000" dirty="0">
                <a:latin typeface="+mj-ea"/>
                <a:ea typeface="+mj-ea"/>
              </a:rPr>
              <a:t>1</a:t>
            </a:r>
            <a:r>
              <a:rPr lang="zh-CN" altLang="en-US" sz="2000" dirty="0">
                <a:latin typeface="+mj-ea"/>
                <a:ea typeface="+mj-ea"/>
              </a:rPr>
              <a:t>号路口出发 </a:t>
            </a:r>
          </a:p>
          <a:p>
            <a:pPr marL="0" indent="0">
              <a:lnSpc>
                <a:spcPct val="120000"/>
              </a:lnSpc>
              <a:spcBef>
                <a:spcPts val="0"/>
              </a:spcBef>
              <a:buNone/>
            </a:pPr>
            <a:r>
              <a:rPr lang="zh-CN" altLang="en-US" sz="2000" dirty="0">
                <a:latin typeface="+mj-ea"/>
                <a:ea typeface="+mj-ea"/>
              </a:rPr>
              <a:t>	</a:t>
            </a:r>
            <a:r>
              <a:rPr lang="en-US" altLang="zh-CN" sz="2000" dirty="0" err="1">
                <a:latin typeface="+mj-ea"/>
                <a:ea typeface="+mj-ea"/>
              </a:rPr>
              <a:t>cout</a:t>
            </a:r>
            <a:r>
              <a:rPr lang="en-US" altLang="zh-CN" sz="2000" dirty="0">
                <a:latin typeface="+mj-ea"/>
                <a:ea typeface="+mj-ea"/>
              </a:rPr>
              <a:t>&lt;&lt;d[n];</a:t>
            </a:r>
          </a:p>
          <a:p>
            <a:pPr marL="0" indent="0">
              <a:lnSpc>
                <a:spcPct val="120000"/>
              </a:lnSpc>
              <a:spcBef>
                <a:spcPts val="0"/>
              </a:spcBef>
              <a:buNone/>
            </a:pPr>
            <a:r>
              <a:rPr lang="en-US" altLang="zh-CN" sz="2000" dirty="0">
                <a:latin typeface="+mj-ea"/>
                <a:ea typeface="+mj-ea"/>
              </a:rPr>
              <a:t>}</a:t>
            </a:r>
          </a:p>
          <a:p>
            <a:pPr marL="0" indent="0">
              <a:lnSpc>
                <a:spcPct val="120000"/>
              </a:lnSpc>
              <a:spcBef>
                <a:spcPts val="0"/>
              </a:spcBef>
              <a:buNone/>
            </a:pPr>
            <a:endParaRPr lang="zh-CN" altLang="en-US" sz="2000" dirty="0">
              <a:latin typeface="+mj-ea"/>
              <a:ea typeface="+mj-ea"/>
            </a:endParaRPr>
          </a:p>
        </p:txBody>
      </p:sp>
    </p:spTree>
    <p:extLst>
      <p:ext uri="{BB962C8B-B14F-4D97-AF65-F5344CB8AC3E}">
        <p14:creationId xmlns:p14="http://schemas.microsoft.com/office/powerpoint/2010/main" val="1407406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认证流程</a:t>
            </a:r>
            <a:endParaRPr lang="zh-CN" altLang="en-US" dirty="0"/>
          </a:p>
        </p:txBody>
      </p:sp>
      <p:sp>
        <p:nvSpPr>
          <p:cNvPr id="3" name="内容占位符 2"/>
          <p:cNvSpPr>
            <a:spLocks noGrp="1"/>
          </p:cNvSpPr>
          <p:nvPr>
            <p:ph sz="quarter" idx="13"/>
          </p:nvPr>
        </p:nvSpPr>
        <p:spPr>
          <a:xfrm>
            <a:off x="514351" y="2185416"/>
            <a:ext cx="8218170" cy="4423202"/>
          </a:xfrm>
        </p:spPr>
        <p:txBody>
          <a:bodyPr>
            <a:noAutofit/>
          </a:bodyPr>
          <a:lstStyle/>
          <a:p>
            <a:pPr algn="just"/>
            <a:r>
              <a:rPr lang="zh-CN" altLang="en-US" sz="2400" dirty="0" smtClean="0">
                <a:solidFill>
                  <a:srgbClr val="FF0000"/>
                </a:solidFill>
                <a:latin typeface="微软雅黑" panose="020B0503020204020204" pitchFamily="34" charset="-122"/>
                <a:ea typeface="微软雅黑" panose="020B0503020204020204" pitchFamily="34" charset="-122"/>
              </a:rPr>
              <a:t>报名</a:t>
            </a:r>
            <a:r>
              <a:rPr lang="zh-CN" altLang="en-US" sz="2400" dirty="0" smtClean="0"/>
              <a:t>：登录</a:t>
            </a:r>
            <a:r>
              <a:rPr lang="en-US" altLang="zh-CN" sz="2400" dirty="0" smtClean="0"/>
              <a:t>CSP</a:t>
            </a:r>
            <a:r>
              <a:rPr lang="zh-CN" altLang="en-US" sz="2400" dirty="0" smtClean="0"/>
              <a:t>官网（</a:t>
            </a:r>
            <a:r>
              <a:rPr lang="en-US" altLang="zh-CN" sz="2400" dirty="0" smtClean="0"/>
              <a:t>cspro.org</a:t>
            </a:r>
            <a:r>
              <a:rPr lang="zh-CN" altLang="en-US" sz="2400" dirty="0" smtClean="0"/>
              <a:t>），注册账户、报名参</a:t>
            </a:r>
            <a:endParaRPr lang="en-US" altLang="zh-CN" sz="2400" dirty="0" smtClean="0"/>
          </a:p>
          <a:p>
            <a:pPr marL="0" indent="0" algn="just">
              <a:buNone/>
            </a:pPr>
            <a:r>
              <a:rPr lang="en-US" altLang="zh-CN" sz="2400" dirty="0"/>
              <a:t> </a:t>
            </a:r>
            <a:r>
              <a:rPr lang="en-US" altLang="zh-CN" sz="2400" dirty="0" smtClean="0"/>
              <a:t>              </a:t>
            </a:r>
            <a:r>
              <a:rPr lang="zh-CN" altLang="en-US" sz="2400" dirty="0" smtClean="0"/>
              <a:t>加</a:t>
            </a:r>
            <a:r>
              <a:rPr lang="en-US" altLang="zh-CN" sz="2400" dirty="0" smtClean="0"/>
              <a:t>CSP</a:t>
            </a:r>
            <a:r>
              <a:rPr lang="zh-CN" altLang="en-US" sz="2400" dirty="0" smtClean="0"/>
              <a:t>，填写报名信息，确认报名成功</a:t>
            </a:r>
            <a:endParaRPr lang="en-US" altLang="zh-CN" sz="2400" dirty="0" smtClean="0"/>
          </a:p>
          <a:p>
            <a:pPr algn="just"/>
            <a:r>
              <a:rPr lang="zh-CN" altLang="en-US" sz="2400" dirty="0">
                <a:solidFill>
                  <a:srgbClr val="FF0000"/>
                </a:solidFill>
                <a:latin typeface="微软雅黑" panose="020B0503020204020204" pitchFamily="34" charset="-122"/>
                <a:ea typeface="微软雅黑" panose="020B0503020204020204" pitchFamily="34" charset="-122"/>
              </a:rPr>
              <a:t>考前</a:t>
            </a:r>
            <a:r>
              <a:rPr lang="zh-CN" altLang="en-US" sz="2400" dirty="0" smtClean="0"/>
              <a:t>：打印准考证</a:t>
            </a:r>
            <a:endParaRPr lang="en-US" altLang="zh-CN" sz="2400" dirty="0" smtClean="0"/>
          </a:p>
          <a:p>
            <a:pPr algn="just"/>
            <a:r>
              <a:rPr lang="zh-CN" altLang="en-US" sz="2400" dirty="0">
                <a:solidFill>
                  <a:srgbClr val="FF0000"/>
                </a:solidFill>
                <a:latin typeface="微软雅黑" panose="020B0503020204020204" pitchFamily="34" charset="-122"/>
                <a:ea typeface="微软雅黑" panose="020B0503020204020204" pitchFamily="34" charset="-122"/>
              </a:rPr>
              <a:t>考试</a:t>
            </a:r>
            <a:r>
              <a:rPr lang="zh-CN" altLang="en-US" sz="2400" dirty="0" smtClean="0"/>
              <a:t>：携带准考证和身份证参加考试</a:t>
            </a:r>
            <a:endParaRPr lang="en-US" altLang="zh-CN" sz="2400" dirty="0" smtClean="0"/>
          </a:p>
          <a:p>
            <a:pPr algn="just"/>
            <a:r>
              <a:rPr lang="zh-CN" altLang="en-US" sz="2400" dirty="0">
                <a:solidFill>
                  <a:srgbClr val="FF0000"/>
                </a:solidFill>
                <a:latin typeface="微软雅黑" panose="020B0503020204020204" pitchFamily="34" charset="-122"/>
                <a:ea typeface="微软雅黑" panose="020B0503020204020204" pitchFamily="34" charset="-122"/>
              </a:rPr>
              <a:t>考后</a:t>
            </a:r>
            <a:r>
              <a:rPr lang="zh-CN" altLang="en-US" sz="2400" dirty="0" smtClean="0"/>
              <a:t>：在</a:t>
            </a:r>
            <a:r>
              <a:rPr lang="en-US" altLang="zh-CN" sz="2400" dirty="0" smtClean="0"/>
              <a:t>CSP</a:t>
            </a:r>
            <a:r>
              <a:rPr lang="zh-CN" altLang="en-US" sz="2400" dirty="0" smtClean="0"/>
              <a:t>系统中查询成绩、打印证书</a:t>
            </a:r>
            <a:endParaRPr lang="en-US" altLang="zh-CN" sz="2400" dirty="0" smtClean="0"/>
          </a:p>
          <a:p>
            <a:pPr algn="just"/>
            <a:r>
              <a:rPr lang="zh-CN" altLang="en-US" sz="2400" dirty="0">
                <a:solidFill>
                  <a:srgbClr val="FF0000"/>
                </a:solidFill>
                <a:latin typeface="微软雅黑" panose="020B0503020204020204" pitchFamily="34" charset="-122"/>
                <a:ea typeface="微软雅黑" panose="020B0503020204020204" pitchFamily="34" charset="-122"/>
              </a:rPr>
              <a:t>考试时间</a:t>
            </a:r>
            <a:r>
              <a:rPr lang="zh-CN" altLang="en-US" sz="2400" dirty="0" smtClean="0"/>
              <a:t>：每年</a:t>
            </a:r>
            <a:r>
              <a:rPr lang="zh-CN" altLang="en-US" sz="2400" dirty="0"/>
              <a:t>的</a:t>
            </a:r>
            <a:r>
              <a:rPr lang="en-US" altLang="zh-CN" sz="2400" dirty="0" smtClean="0"/>
              <a:t>3</a:t>
            </a:r>
            <a:r>
              <a:rPr lang="zh-CN" altLang="en-US" sz="2400" dirty="0" smtClean="0"/>
              <a:t>月、</a:t>
            </a:r>
            <a:r>
              <a:rPr lang="en-US" altLang="zh-CN" sz="2400" dirty="0" smtClean="0"/>
              <a:t>9</a:t>
            </a:r>
            <a:r>
              <a:rPr lang="zh-CN" altLang="en-US" sz="2400" dirty="0" smtClean="0"/>
              <a:t>月</a:t>
            </a:r>
            <a:r>
              <a:rPr lang="zh-CN" altLang="en-US" sz="2400" dirty="0" smtClean="0">
                <a:solidFill>
                  <a:srgbClr val="FF0000"/>
                </a:solidFill>
              </a:rPr>
              <a:t>？</a:t>
            </a:r>
            <a:r>
              <a:rPr lang="zh-CN" altLang="en-US" sz="2400" dirty="0" smtClean="0"/>
              <a:t>、</a:t>
            </a:r>
            <a:r>
              <a:rPr lang="en-US" altLang="zh-CN" sz="2400" dirty="0" smtClean="0"/>
              <a:t>12</a:t>
            </a:r>
            <a:r>
              <a:rPr lang="zh-CN" altLang="en-US" sz="2400" dirty="0" smtClean="0"/>
              <a:t>月，共三次</a:t>
            </a:r>
            <a:endParaRPr lang="en-US" altLang="zh-CN" sz="2400" dirty="0" smtClean="0"/>
          </a:p>
          <a:p>
            <a:pPr algn="just"/>
            <a:r>
              <a:rPr lang="zh-CN" altLang="en-US" sz="2400" dirty="0">
                <a:solidFill>
                  <a:srgbClr val="FF0000"/>
                </a:solidFill>
                <a:latin typeface="微软雅黑" panose="020B0503020204020204" pitchFamily="34" charset="-122"/>
                <a:ea typeface="微软雅黑" panose="020B0503020204020204" pitchFamily="34" charset="-122"/>
              </a:rPr>
              <a:t>费用</a:t>
            </a:r>
            <a:r>
              <a:rPr lang="zh-CN" altLang="en-US" sz="2400" dirty="0" smtClean="0"/>
              <a:t>：非</a:t>
            </a:r>
            <a:r>
              <a:rPr lang="en-US" altLang="zh-CN" sz="2400" dirty="0" smtClean="0"/>
              <a:t>CCF</a:t>
            </a:r>
            <a:r>
              <a:rPr lang="zh-CN" altLang="en-US" sz="2400" dirty="0" smtClean="0"/>
              <a:t>会员</a:t>
            </a:r>
            <a:r>
              <a:rPr lang="en-US" altLang="zh-CN" sz="2400" dirty="0" smtClean="0"/>
              <a:t>300</a:t>
            </a:r>
            <a:r>
              <a:rPr lang="zh-CN" altLang="en-US" sz="2400" dirty="0" smtClean="0"/>
              <a:t>元</a:t>
            </a:r>
            <a:r>
              <a:rPr lang="en-US" altLang="zh-CN" sz="2400" dirty="0" smtClean="0"/>
              <a:t>/</a:t>
            </a:r>
            <a:r>
              <a:rPr lang="zh-CN" altLang="en-US" sz="2400" dirty="0" smtClean="0"/>
              <a:t>次，会员</a:t>
            </a:r>
            <a:r>
              <a:rPr lang="en-US" altLang="zh-CN" sz="2400" dirty="0" smtClean="0"/>
              <a:t>180</a:t>
            </a:r>
            <a:r>
              <a:rPr lang="zh-CN" altLang="en-US" sz="2400" dirty="0" smtClean="0"/>
              <a:t>元</a:t>
            </a:r>
            <a:r>
              <a:rPr lang="en-US" altLang="zh-CN" sz="2400" dirty="0" smtClean="0"/>
              <a:t>/</a:t>
            </a:r>
            <a:r>
              <a:rPr lang="zh-CN" altLang="en-US" sz="2400" dirty="0" smtClean="0"/>
              <a:t>次</a:t>
            </a:r>
            <a:endParaRPr lang="en-US" altLang="zh-CN" sz="2400" dirty="0" smtClean="0"/>
          </a:p>
          <a:p>
            <a:pPr marL="1619250" lvl="2" indent="-366713" algn="just"/>
            <a:r>
              <a:rPr lang="en-US" altLang="zh-CN" sz="2000" dirty="0" smtClean="0"/>
              <a:t>CCF</a:t>
            </a:r>
            <a:r>
              <a:rPr lang="zh-CN" altLang="en-US" sz="2000" dirty="0" smtClean="0"/>
              <a:t>学生会员年费</a:t>
            </a:r>
            <a:r>
              <a:rPr lang="en-US" altLang="zh-CN" sz="2000" dirty="0" smtClean="0"/>
              <a:t>50</a:t>
            </a:r>
            <a:r>
              <a:rPr lang="zh-CN" altLang="en-US" sz="2000" dirty="0" smtClean="0"/>
              <a:t>元</a:t>
            </a:r>
            <a:endParaRPr lang="en-US" altLang="zh-CN" sz="2000" dirty="0" smtClean="0"/>
          </a:p>
          <a:p>
            <a:pPr marL="1619250" lvl="2" indent="-366713" algn="just"/>
            <a:r>
              <a:rPr lang="zh-CN" altLang="en-US" sz="2000" dirty="0" smtClean="0"/>
              <a:t>华科计算机学院的福利</a:t>
            </a:r>
            <a:endParaRPr lang="zh-CN" altLang="en-US" sz="2000" dirty="0"/>
          </a:p>
        </p:txBody>
      </p:sp>
    </p:spTree>
    <p:extLst>
      <p:ext uri="{BB962C8B-B14F-4D97-AF65-F5344CB8AC3E}">
        <p14:creationId xmlns:p14="http://schemas.microsoft.com/office/powerpoint/2010/main" val="16565358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243068" y="81023"/>
            <a:ext cx="8738885" cy="6574420"/>
          </a:xfrm>
          <a:solidFill>
            <a:schemeClr val="bg1"/>
          </a:solidFill>
        </p:spPr>
        <p:txBody>
          <a:bodyPr>
            <a:noAutofit/>
          </a:bodyPr>
          <a:lstStyle/>
          <a:p>
            <a:pPr marL="0" indent="0">
              <a:lnSpc>
                <a:spcPct val="150000"/>
              </a:lnSpc>
              <a:spcBef>
                <a:spcPts val="0"/>
              </a:spcBef>
              <a:buNone/>
            </a:pPr>
            <a:r>
              <a:rPr lang="zh-CN" altLang="en-US" sz="2400" b="1" dirty="0" smtClean="0">
                <a:latin typeface="微软雅黑" panose="020B0503020204020204" pitchFamily="34" charset="-122"/>
                <a:ea typeface="微软雅黑" panose="020B0503020204020204" pitchFamily="34" charset="-122"/>
              </a:rPr>
              <a:t>小结：</a:t>
            </a:r>
            <a:endParaRPr lang="en-US" altLang="zh-CN" sz="2400" b="1" dirty="0" smtClean="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400" dirty="0" smtClean="0">
                <a:latin typeface="微软雅黑" panose="020B0503020204020204" pitchFamily="34" charset="-122"/>
                <a:ea typeface="微软雅黑" panose="020B0503020204020204" pitchFamily="34" charset="-122"/>
              </a:rPr>
              <a:t>经典算法是基础，要熟练掌握</a:t>
            </a:r>
            <a:endParaRPr lang="en-US" altLang="zh-CN" sz="2400" dirty="0" smtClean="0">
              <a:latin typeface="微软雅黑" panose="020B0503020204020204" pitchFamily="34" charset="-122"/>
              <a:ea typeface="微软雅黑" panose="020B0503020204020204" pitchFamily="34" charset="-122"/>
            </a:endParaRPr>
          </a:p>
          <a:p>
            <a:pPr lvl="1">
              <a:lnSpc>
                <a:spcPct val="150000"/>
              </a:lnSpc>
              <a:spcBef>
                <a:spcPts val="0"/>
              </a:spcBef>
            </a:pPr>
            <a:r>
              <a:rPr lang="zh-CN" altLang="en-US" sz="2400" dirty="0" smtClean="0">
                <a:latin typeface="+mn-ea"/>
              </a:rPr>
              <a:t>能熟练写出它们的实现程序，要反复练习</a:t>
            </a:r>
            <a:endParaRPr lang="en-US" altLang="zh-CN" sz="2400" dirty="0" smtClean="0">
              <a:latin typeface="+mn-ea"/>
            </a:endParaRPr>
          </a:p>
          <a:p>
            <a:pPr lvl="1">
              <a:lnSpc>
                <a:spcPct val="150000"/>
              </a:lnSpc>
              <a:spcBef>
                <a:spcPts val="0"/>
              </a:spcBef>
            </a:pPr>
            <a:r>
              <a:rPr lang="zh-CN" altLang="en-US" sz="2400" dirty="0" smtClean="0">
                <a:latin typeface="+mn-ea"/>
              </a:rPr>
              <a:t>做好模板，带着备用（纸质材料）</a:t>
            </a:r>
            <a:endParaRPr lang="en-US" altLang="zh-CN" sz="2400" dirty="0" smtClean="0">
              <a:latin typeface="+mn-ea"/>
            </a:endParaRPr>
          </a:p>
          <a:p>
            <a:pPr>
              <a:lnSpc>
                <a:spcPct val="150000"/>
              </a:lnSpc>
              <a:spcBef>
                <a:spcPts val="0"/>
              </a:spcBef>
            </a:pPr>
            <a:r>
              <a:rPr lang="zh-CN" altLang="en-US" sz="2400" dirty="0" smtClean="0">
                <a:latin typeface="微软雅黑" panose="020B0503020204020204" pitchFamily="34" charset="-122"/>
                <a:ea typeface="微软雅黑" panose="020B0503020204020204" pitchFamily="34" charset="-122"/>
              </a:rPr>
              <a:t>能灵活应用经典算法</a:t>
            </a:r>
            <a:endParaRPr lang="en-US" altLang="zh-CN" sz="2400" dirty="0" smtClean="0">
              <a:latin typeface="微软雅黑" panose="020B0503020204020204" pitchFamily="34" charset="-122"/>
              <a:ea typeface="微软雅黑" panose="020B0503020204020204" pitchFamily="34" charset="-122"/>
            </a:endParaRPr>
          </a:p>
          <a:p>
            <a:pPr lvl="1">
              <a:lnSpc>
                <a:spcPct val="150000"/>
              </a:lnSpc>
              <a:spcBef>
                <a:spcPts val="0"/>
              </a:spcBef>
            </a:pPr>
            <a:r>
              <a:rPr lang="zh-CN" altLang="en-US" sz="2400" dirty="0" smtClean="0">
                <a:latin typeface="+mn-ea"/>
              </a:rPr>
              <a:t>对一个实际问题，要根据问题的特点，在经典算法的基础上加以改进，使之适合新问题的求解。</a:t>
            </a:r>
            <a:endParaRPr lang="en-US" altLang="zh-CN" sz="2400" dirty="0" smtClean="0">
              <a:latin typeface="+mn-ea"/>
            </a:endParaRPr>
          </a:p>
          <a:p>
            <a:pPr lvl="1">
              <a:lnSpc>
                <a:spcPct val="150000"/>
              </a:lnSpc>
              <a:spcBef>
                <a:spcPts val="0"/>
              </a:spcBef>
            </a:pPr>
            <a:r>
              <a:rPr lang="zh-CN" altLang="en-US" sz="2400" dirty="0">
                <a:latin typeface="+mn-ea"/>
              </a:rPr>
              <a:t>勤加</a:t>
            </a:r>
            <a:r>
              <a:rPr lang="zh-CN" altLang="en-US" sz="2400" dirty="0" smtClean="0">
                <a:latin typeface="+mn-ea"/>
              </a:rPr>
              <a:t>练习，万变不离其中</a:t>
            </a:r>
            <a:endParaRPr lang="en-US" altLang="zh-CN" sz="2400" dirty="0" smtClean="0">
              <a:latin typeface="+mn-ea"/>
            </a:endParaRPr>
          </a:p>
          <a:p>
            <a:pPr>
              <a:lnSpc>
                <a:spcPct val="150000"/>
              </a:lnSpc>
              <a:spcBef>
                <a:spcPts val="0"/>
              </a:spcBef>
            </a:pPr>
            <a:r>
              <a:rPr lang="zh-CN" altLang="en-US" sz="2400" dirty="0" smtClean="0">
                <a:latin typeface="微软雅黑" panose="020B0503020204020204" pitchFamily="34" charset="-122"/>
                <a:ea typeface="微软雅黑" panose="020B0503020204020204" pitchFamily="34" charset="-122"/>
              </a:rPr>
              <a:t>注意数据类型，防止溢出</a:t>
            </a:r>
            <a:endParaRPr lang="en-US" altLang="zh-CN" sz="2400" dirty="0" smtClean="0">
              <a:latin typeface="微软雅黑" panose="020B0503020204020204" pitchFamily="34" charset="-122"/>
              <a:ea typeface="微软雅黑" panose="020B0503020204020204" pitchFamily="34" charset="-122"/>
            </a:endParaRPr>
          </a:p>
          <a:p>
            <a:pPr>
              <a:lnSpc>
                <a:spcPct val="150000"/>
              </a:lnSpc>
              <a:spcBef>
                <a:spcPts val="0"/>
              </a:spcBef>
            </a:pPr>
            <a:r>
              <a:rPr lang="en-US" altLang="zh-CN" sz="2400" dirty="0">
                <a:latin typeface="微软雅黑" panose="020B0503020204020204" pitchFamily="34" charset="-122"/>
                <a:ea typeface="微软雅黑" panose="020B0503020204020204" pitchFamily="34" charset="-122"/>
              </a:rPr>
              <a:t>STL</a:t>
            </a:r>
            <a:r>
              <a:rPr lang="zh-CN" altLang="en-US" sz="2400" dirty="0" smtClean="0">
                <a:latin typeface="微软雅黑" panose="020B0503020204020204" pitchFamily="34" charset="-122"/>
                <a:ea typeface="微软雅黑" panose="020B0503020204020204" pitchFamily="34" charset="-122"/>
              </a:rPr>
              <a:t>容器</a:t>
            </a:r>
            <a:r>
              <a:rPr lang="en-US" altLang="zh-CN" sz="2400" dirty="0" smtClean="0">
                <a:latin typeface="微软雅黑" panose="020B0503020204020204" pitchFamily="34" charset="-122"/>
                <a:ea typeface="微软雅黑" panose="020B0503020204020204" pitchFamily="34" charset="-122"/>
              </a:rPr>
              <a:t>(vector</a:t>
            </a:r>
            <a:r>
              <a:rPr lang="zh-CN" altLang="en-US" sz="2400" dirty="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queue)</a:t>
            </a:r>
            <a:r>
              <a:rPr lang="zh-CN" altLang="en-US" sz="2400" dirty="0" smtClean="0">
                <a:latin typeface="微软雅黑" panose="020B0503020204020204" pitchFamily="34" charset="-122"/>
                <a:ea typeface="微软雅黑" panose="020B0503020204020204" pitchFamily="34" charset="-122"/>
              </a:rPr>
              <a:t>能给编程带来便利</a:t>
            </a:r>
            <a:endParaRPr lang="en-US" altLang="zh-CN" sz="2400" dirty="0" smtClean="0">
              <a:latin typeface="微软雅黑" panose="020B0503020204020204" pitchFamily="34" charset="-122"/>
              <a:ea typeface="微软雅黑" panose="020B0503020204020204" pitchFamily="34" charset="-122"/>
            </a:endParaRPr>
          </a:p>
          <a:p>
            <a:pPr>
              <a:lnSpc>
                <a:spcPct val="150000"/>
              </a:lnSpc>
              <a:spcBef>
                <a:spcPts val="0"/>
              </a:spcBef>
            </a:pPr>
            <a:r>
              <a:rPr lang="en-US" altLang="zh-CN" sz="2400" dirty="0" smtClean="0">
                <a:latin typeface="微软雅黑" panose="020B0503020204020204" pitchFamily="34" charset="-122"/>
                <a:ea typeface="微软雅黑" panose="020B0503020204020204" pitchFamily="34" charset="-122"/>
              </a:rPr>
              <a:t>CSP</a:t>
            </a:r>
            <a:r>
              <a:rPr lang="zh-CN" altLang="en-US" sz="2400" dirty="0" smtClean="0">
                <a:latin typeface="微软雅黑" panose="020B0503020204020204" pitchFamily="34" charset="-122"/>
                <a:ea typeface="微软雅黑" panose="020B0503020204020204" pitchFamily="34" charset="-122"/>
              </a:rPr>
              <a:t>的真题不</a:t>
            </a:r>
            <a:r>
              <a:rPr lang="zh-CN" altLang="en-US" sz="2400" dirty="0">
                <a:latin typeface="微软雅黑" panose="020B0503020204020204" pitchFamily="34" charset="-122"/>
                <a:ea typeface="微软雅黑" panose="020B0503020204020204" pitchFamily="34" charset="-122"/>
              </a:rPr>
              <a:t>多，参考</a:t>
            </a:r>
            <a:r>
              <a:rPr lang="en-US" altLang="zh-CN" sz="2400" dirty="0">
                <a:latin typeface="微软雅黑" panose="020B0503020204020204" pitchFamily="34" charset="-122"/>
                <a:ea typeface="微软雅黑" panose="020B0503020204020204" pitchFamily="34" charset="-122"/>
              </a:rPr>
              <a:t>ICPC</a:t>
            </a:r>
            <a:r>
              <a:rPr lang="zh-CN" altLang="en-US" sz="2400" dirty="0">
                <a:latin typeface="微软雅黑" panose="020B0503020204020204" pitchFamily="34" charset="-122"/>
                <a:ea typeface="微软雅黑" panose="020B0503020204020204" pitchFamily="34" charset="-122"/>
              </a:rPr>
              <a:t>，有很多点还没考</a:t>
            </a:r>
            <a:r>
              <a:rPr lang="zh-CN" altLang="en-US" sz="2400" dirty="0" smtClean="0">
                <a:latin typeface="微软雅黑" panose="020B0503020204020204" pitchFamily="34" charset="-122"/>
                <a:ea typeface="微软雅黑" panose="020B0503020204020204" pitchFamily="34" charset="-122"/>
              </a:rPr>
              <a:t>到。目前的点是已经出现的，还有其他也要</a:t>
            </a:r>
            <a:r>
              <a:rPr lang="zh-CN" altLang="en-US" sz="2400" dirty="0">
                <a:latin typeface="微软雅黑" panose="020B0503020204020204" pitchFamily="34" charset="-122"/>
                <a:ea typeface="微软雅黑" panose="020B0503020204020204" pitchFamily="34" charset="-122"/>
              </a:rPr>
              <a:t>时刻准备着。</a:t>
            </a:r>
          </a:p>
          <a:p>
            <a:pPr>
              <a:lnSpc>
                <a:spcPct val="150000"/>
              </a:lnSpc>
              <a:spcBef>
                <a:spcPts val="0"/>
              </a:spcBef>
            </a:pPr>
            <a:endParaRPr lang="en-US" altLang="zh-CN" sz="2400" dirty="0" smtClean="0">
              <a:latin typeface="微软雅黑" panose="020B0503020204020204" pitchFamily="34" charset="-122"/>
              <a:ea typeface="微软雅黑" panose="020B0503020204020204" pitchFamily="34" charset="-122"/>
            </a:endParaRPr>
          </a:p>
          <a:p>
            <a:pPr>
              <a:lnSpc>
                <a:spcPct val="150000"/>
              </a:lnSpc>
              <a:spcBef>
                <a:spcPts val="0"/>
              </a:spcBef>
            </a:pPr>
            <a:endParaRPr lang="en-US" altLang="zh-CN" sz="2400" dirty="0" smtClean="0">
              <a:latin typeface="+mn-ea"/>
            </a:endParaRPr>
          </a:p>
          <a:p>
            <a:pPr>
              <a:lnSpc>
                <a:spcPct val="150000"/>
              </a:lnSpc>
              <a:spcBef>
                <a:spcPts val="0"/>
              </a:spcBef>
            </a:pPr>
            <a:endParaRPr lang="zh-CN" altLang="en-US" sz="2400" dirty="0">
              <a:latin typeface="+mn-ea"/>
            </a:endParaRPr>
          </a:p>
        </p:txBody>
      </p:sp>
    </p:spTree>
    <p:extLst>
      <p:ext uri="{BB962C8B-B14F-4D97-AF65-F5344CB8AC3E}">
        <p14:creationId xmlns:p14="http://schemas.microsoft.com/office/powerpoint/2010/main" val="3730095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512903" y="2048719"/>
            <a:ext cx="8398119" cy="4408209"/>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4800" dirty="0" smtClean="0">
                <a:solidFill>
                  <a:srgbClr val="FF0000"/>
                </a:solidFill>
                <a:latin typeface="华文行楷" panose="02010800040101010101" pitchFamily="2" charset="-122"/>
                <a:ea typeface="华文行楷" panose="02010800040101010101" pitchFamily="2" charset="-122"/>
              </a:rPr>
              <a:t>预祝同学们考个好成绩！</a:t>
            </a:r>
            <a:endParaRPr lang="en-US" altLang="zh-CN" sz="4800" dirty="0" smtClean="0">
              <a:solidFill>
                <a:srgbClr val="FF0000"/>
              </a:solidFill>
              <a:latin typeface="华文行楷" panose="02010800040101010101" pitchFamily="2" charset="-122"/>
              <a:ea typeface="华文行楷" panose="02010800040101010101" pitchFamily="2" charset="-122"/>
            </a:endParaRPr>
          </a:p>
          <a:p>
            <a:pPr marL="0" indent="0" algn="ctr">
              <a:lnSpc>
                <a:spcPct val="150000"/>
              </a:lnSpc>
              <a:spcBef>
                <a:spcPts val="2400"/>
              </a:spcBef>
              <a:buNone/>
            </a:pPr>
            <a:r>
              <a:rPr lang="zh-CN" altLang="en-US" sz="4800" dirty="0" smtClean="0">
                <a:solidFill>
                  <a:srgbClr val="FF0000"/>
                </a:solidFill>
                <a:latin typeface="华文行楷" panose="02010800040101010101" pitchFamily="2" charset="-122"/>
                <a:ea typeface="华文行楷" panose="02010800040101010101" pitchFamily="2" charset="-122"/>
              </a:rPr>
              <a:t>谢谢！</a:t>
            </a:r>
            <a:endParaRPr lang="en-US" altLang="zh-CN" sz="4000" dirty="0" smtClean="0">
              <a:solidFill>
                <a:srgbClr val="FF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204274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认证方法</a:t>
            </a:r>
            <a:endParaRPr lang="zh-CN" altLang="en-US" dirty="0"/>
          </a:p>
        </p:txBody>
      </p:sp>
      <p:sp>
        <p:nvSpPr>
          <p:cNvPr id="3" name="内容占位符 2"/>
          <p:cNvSpPr>
            <a:spLocks noGrp="1"/>
          </p:cNvSpPr>
          <p:nvPr>
            <p:ph sz="quarter" idx="13"/>
          </p:nvPr>
        </p:nvSpPr>
        <p:spPr>
          <a:xfrm>
            <a:off x="514350" y="2063396"/>
            <a:ext cx="8117585" cy="4575148"/>
          </a:xfrm>
        </p:spPr>
        <p:txBody>
          <a:bodyPr>
            <a:normAutofit/>
          </a:bodyPr>
          <a:lstStyle/>
          <a:p>
            <a:pPr>
              <a:lnSpc>
                <a:spcPct val="150000"/>
              </a:lnSpc>
              <a:spcBef>
                <a:spcPts val="0"/>
              </a:spcBef>
            </a:pPr>
            <a:r>
              <a:rPr lang="zh-CN" altLang="en-US" sz="2400" dirty="0" smtClean="0"/>
              <a:t>对应试者的算法设计、编程技巧和性能优化能力进行测试和评估</a:t>
            </a:r>
            <a:endParaRPr lang="en-US" altLang="zh-CN" sz="2400" dirty="0" smtClean="0"/>
          </a:p>
          <a:p>
            <a:pPr>
              <a:lnSpc>
                <a:spcPct val="150000"/>
              </a:lnSpc>
              <a:spcBef>
                <a:spcPts val="0"/>
              </a:spcBef>
            </a:pPr>
            <a:r>
              <a:rPr lang="zh-CN" altLang="en-US" sz="2400" dirty="0" smtClean="0"/>
              <a:t>采用上机编程的形式</a:t>
            </a:r>
            <a:endParaRPr lang="en-US" altLang="zh-CN" sz="2400" dirty="0"/>
          </a:p>
          <a:p>
            <a:pPr lvl="1">
              <a:lnSpc>
                <a:spcPct val="150000"/>
              </a:lnSpc>
              <a:spcBef>
                <a:spcPts val="0"/>
              </a:spcBef>
            </a:pPr>
            <a:r>
              <a:rPr lang="en-US" altLang="zh-CN" sz="2200" dirty="0" smtClean="0"/>
              <a:t>4</a:t>
            </a:r>
            <a:r>
              <a:rPr lang="zh-CN" altLang="en-US" sz="2200" dirty="0" smtClean="0"/>
              <a:t>小时</a:t>
            </a:r>
            <a:endParaRPr lang="en-US" altLang="zh-CN" sz="2200" dirty="0" smtClean="0"/>
          </a:p>
          <a:p>
            <a:pPr lvl="1">
              <a:lnSpc>
                <a:spcPct val="150000"/>
              </a:lnSpc>
              <a:spcBef>
                <a:spcPts val="0"/>
              </a:spcBef>
            </a:pPr>
            <a:r>
              <a:rPr lang="en-US" altLang="zh-CN" sz="2200" dirty="0" smtClean="0"/>
              <a:t>5</a:t>
            </a:r>
            <a:r>
              <a:rPr lang="zh-CN" altLang="en-US" sz="2200" dirty="0"/>
              <a:t>道题</a:t>
            </a:r>
            <a:r>
              <a:rPr lang="zh-CN" altLang="en-US" sz="2200" dirty="0" smtClean="0"/>
              <a:t>，不同难度、不同性质、考查</a:t>
            </a:r>
            <a:r>
              <a:rPr lang="zh-CN" altLang="en-US" sz="2200" dirty="0"/>
              <a:t>不同</a:t>
            </a:r>
            <a:r>
              <a:rPr lang="zh-CN" altLang="en-US" sz="2200" dirty="0" smtClean="0"/>
              <a:t>方面的能力</a:t>
            </a:r>
            <a:endParaRPr lang="en-US" altLang="zh-CN" sz="2200" dirty="0" smtClean="0"/>
          </a:p>
          <a:p>
            <a:pPr lvl="1">
              <a:lnSpc>
                <a:spcPct val="150000"/>
              </a:lnSpc>
              <a:spcBef>
                <a:spcPts val="0"/>
              </a:spcBef>
            </a:pPr>
            <a:r>
              <a:rPr lang="zh-CN" altLang="en-US" sz="2200" dirty="0" smtClean="0"/>
              <a:t>采用黑盒测试，以通过测试用例情况评分。每题有</a:t>
            </a:r>
            <a:r>
              <a:rPr lang="en-US" altLang="zh-CN" sz="2200" dirty="0" smtClean="0"/>
              <a:t>10</a:t>
            </a:r>
            <a:r>
              <a:rPr lang="zh-CN" altLang="en-US" sz="2200" dirty="0" smtClean="0"/>
              <a:t>个不同规模的测试用例，每通过一个得</a:t>
            </a:r>
            <a:r>
              <a:rPr lang="en-US" altLang="zh-CN" sz="2200" dirty="0" smtClean="0"/>
              <a:t>10</a:t>
            </a:r>
            <a:r>
              <a:rPr lang="zh-CN" altLang="en-US" sz="2200" dirty="0" smtClean="0"/>
              <a:t>分，每道题满分</a:t>
            </a:r>
            <a:r>
              <a:rPr lang="en-US" altLang="zh-CN" sz="2200" dirty="0" smtClean="0"/>
              <a:t>100</a:t>
            </a:r>
            <a:r>
              <a:rPr lang="zh-CN" altLang="en-US" sz="2200" dirty="0" smtClean="0"/>
              <a:t>。</a:t>
            </a:r>
            <a:endParaRPr lang="en-US" altLang="zh-CN" sz="2200" dirty="0" smtClean="0"/>
          </a:p>
          <a:p>
            <a:pPr lvl="1">
              <a:lnSpc>
                <a:spcPct val="150000"/>
              </a:lnSpc>
              <a:spcBef>
                <a:spcPts val="0"/>
              </a:spcBef>
            </a:pPr>
            <a:r>
              <a:rPr lang="zh-CN" altLang="en-US" sz="2200" dirty="0" smtClean="0"/>
              <a:t>总分满分</a:t>
            </a:r>
            <a:r>
              <a:rPr lang="en-US" altLang="zh-CN" sz="2200" dirty="0" smtClean="0"/>
              <a:t>500</a:t>
            </a:r>
            <a:r>
              <a:rPr lang="zh-CN" altLang="en-US" sz="2200" dirty="0" smtClean="0"/>
              <a:t>分</a:t>
            </a:r>
            <a:endParaRPr lang="zh-CN" altLang="en-US" sz="2200" dirty="0"/>
          </a:p>
        </p:txBody>
      </p:sp>
    </p:spTree>
    <p:extLst>
      <p:ext uri="{BB962C8B-B14F-4D97-AF65-F5344CB8AC3E}">
        <p14:creationId xmlns:p14="http://schemas.microsoft.com/office/powerpoint/2010/main" val="1311365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离子会议室">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离子会议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2109</TotalTime>
  <Words>6730</Words>
  <Application>Microsoft Office PowerPoint</Application>
  <PresentationFormat>全屏显示(4:3)</PresentationFormat>
  <Paragraphs>870</Paragraphs>
  <Slides>81</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81</vt:i4>
      </vt:variant>
    </vt:vector>
  </HeadingPairs>
  <TitlesOfParts>
    <vt:vector size="91" baseType="lpstr">
      <vt:lpstr>华文行楷</vt:lpstr>
      <vt:lpstr>宋体</vt:lpstr>
      <vt:lpstr>微软雅黑</vt:lpstr>
      <vt:lpstr>等线</vt:lpstr>
      <vt:lpstr>Arial</vt:lpstr>
      <vt:lpstr>Century Gothic</vt:lpstr>
      <vt:lpstr>Times New Roman</vt:lpstr>
      <vt:lpstr>Wingdings</vt:lpstr>
      <vt:lpstr>Wingdings 3</vt:lpstr>
      <vt:lpstr>离子会议室</vt:lpstr>
      <vt:lpstr>CSP 300+</vt:lpstr>
      <vt:lpstr>CCF CSP计算机软件能力认证</vt:lpstr>
      <vt:lpstr>华中科技大学是CSP的发起单位之一</vt:lpstr>
      <vt:lpstr>PowerPoint 演示文稿</vt:lpstr>
      <vt:lpstr>CSP认证价值</vt:lpstr>
      <vt:lpstr>CSP认证被广泛认可</vt:lpstr>
      <vt:lpstr>高校认可</vt:lpstr>
      <vt:lpstr>认证流程</vt:lpstr>
      <vt:lpstr>认证方法</vt:lpstr>
      <vt:lpstr>CSP成绩对应的能力</vt:lpstr>
      <vt:lpstr>编程语言及环境</vt:lpstr>
      <vt:lpstr>对知识的要求</vt:lpstr>
      <vt:lpstr>对知识的要求</vt:lpstr>
      <vt:lpstr>备战CSP</vt:lpstr>
      <vt:lpstr>CSP 200</vt:lpstr>
      <vt:lpstr>CSP 200</vt:lpstr>
      <vt:lpstr>CSP成绩对应的能力</vt:lpstr>
      <vt:lpstr>CSP 200</vt:lpstr>
      <vt:lpstr>必得：200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CSP 300</vt:lpstr>
      <vt:lpstr>CSP 300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决胜300+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300+</dc:title>
  <dc:creator>acd</dc:creator>
  <cp:lastModifiedBy>X6TI</cp:lastModifiedBy>
  <cp:revision>92</cp:revision>
  <dcterms:created xsi:type="dcterms:W3CDTF">2019-03-08T00:33:17Z</dcterms:created>
  <dcterms:modified xsi:type="dcterms:W3CDTF">2019-03-16T16:52:24Z</dcterms:modified>
</cp:coreProperties>
</file>